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6"/>
  </p:notesMasterIdLst>
  <p:sldIdLst>
    <p:sldId id="257" r:id="rId2"/>
    <p:sldId id="261" r:id="rId3"/>
    <p:sldId id="268" r:id="rId4"/>
    <p:sldId id="262" r:id="rId5"/>
    <p:sldId id="260" r:id="rId6"/>
    <p:sldId id="263" r:id="rId7"/>
    <p:sldId id="264" r:id="rId8"/>
    <p:sldId id="265" r:id="rId9"/>
    <p:sldId id="269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2" r:id="rId20"/>
    <p:sldId id="277" r:id="rId21"/>
    <p:sldId id="279" r:id="rId22"/>
    <p:sldId id="278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BF02"/>
    <a:srgbClr val="C0B437"/>
    <a:srgbClr val="B288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848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35243-6D00-3642-8527-69A16D274F3F}" type="datetimeFigureOut">
              <a:rPr lang="en-US" smtClean="0"/>
              <a:pPr/>
              <a:t>8/11/14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1D909-7142-8B42-8551-5D9772AEA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en-US" baseline="0" dirty="0" smtClean="0"/>
              <a:t> will explain the diagram piece by piece, and develop rules for each piece as we go.</a:t>
            </a:r>
          </a:p>
          <a:p>
            <a:r>
              <a:rPr lang="en-US" dirty="0" smtClean="0"/>
              <a:t>First we will develop the rules for accumulating </a:t>
            </a:r>
            <a:r>
              <a:rPr lang="en-US" dirty="0" err="1" smtClean="0"/>
              <a:t>cyclin</a:t>
            </a:r>
            <a:r>
              <a:rPr lang="en-US" dirty="0" smtClean="0"/>
              <a:t>, then for degrading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cyclin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D909-7142-8B42-8551-5D9772AEA8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what we’ve done so far.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D909-7142-8B42-8551-5D9772AEA87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phosphorylates</a:t>
            </a:r>
            <a:r>
              <a:rPr lang="en-US" baseline="0" dirty="0" smtClean="0"/>
              <a:t> an enzyme in the APC, which results in the activation of APC.  Active APC degrades MPF back into Cdk1 and the amino acids that are used to build </a:t>
            </a:r>
            <a:r>
              <a:rPr lang="en-US" baseline="0" dirty="0" err="1" smtClean="0"/>
              <a:t>cyclin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D909-7142-8B42-8551-5D9772AEA87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what we’ve done so far.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D909-7142-8B42-8551-5D9772AEA87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Reaction</a:t>
            </a:r>
            <a:r>
              <a:rPr lang="en-US" baseline="0" dirty="0" smtClean="0"/>
              <a:t> rates are given on the diagram, but what do they mean?</a:t>
            </a:r>
          </a:p>
          <a:p>
            <a:r>
              <a:rPr lang="en-US" baseline="0" dirty="0" smtClean="0"/>
              <a:t>K1 and k3 are straightforward mass action kinetics</a:t>
            </a:r>
          </a:p>
          <a:p>
            <a:r>
              <a:rPr lang="en-US" baseline="0" dirty="0" smtClean="0"/>
              <a:t>K2 has two values, depending on whether APC is on or off – we define two rules to deal with this</a:t>
            </a:r>
          </a:p>
          <a:p>
            <a:r>
              <a:rPr lang="en-US" baseline="0" dirty="0" smtClean="0"/>
              <a:t>Ka, kb, </a:t>
            </a:r>
            <a:r>
              <a:rPr lang="en-US" baseline="0" dirty="0" err="1" smtClean="0"/>
              <a:t>kc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kf</a:t>
            </a:r>
            <a:r>
              <a:rPr lang="en-US" baseline="0" dirty="0" smtClean="0"/>
              <a:t>, kg, and </a:t>
            </a:r>
            <a:r>
              <a:rPr lang="en-US" baseline="0" dirty="0" err="1" smtClean="0"/>
              <a:t>kh</a:t>
            </a:r>
            <a:r>
              <a:rPr lang="en-US" baseline="0" dirty="0" smtClean="0"/>
              <a:t> are all catalytic reaction rates – we use the Sat function to compute the </a:t>
            </a:r>
            <a:r>
              <a:rPr lang="en-US" baseline="0" dirty="0" err="1" smtClean="0"/>
              <a:t>Michaelis-Menten</a:t>
            </a:r>
            <a:r>
              <a:rPr lang="en-US" baseline="0" dirty="0" smtClean="0"/>
              <a:t> rate for these reactions</a:t>
            </a:r>
          </a:p>
          <a:p>
            <a:r>
              <a:rPr lang="en-US" baseline="0" dirty="0" smtClean="0"/>
              <a:t>K25 and </a:t>
            </a:r>
            <a:r>
              <a:rPr lang="en-US" baseline="0" dirty="0" err="1" smtClean="0"/>
              <a:t>kwee</a:t>
            </a:r>
            <a:r>
              <a:rPr lang="en-US" baseline="0" dirty="0" smtClean="0"/>
              <a:t> are rates for catalytic reactions, but there are two rates depending on the </a:t>
            </a:r>
            <a:r>
              <a:rPr lang="en-US" baseline="0" dirty="0" err="1" smtClean="0"/>
              <a:t>phosphorylation</a:t>
            </a:r>
            <a:r>
              <a:rPr lang="en-US" baseline="0" dirty="0" smtClean="0"/>
              <a:t> states of Cdc25 and Wee 1.  We will use two rules each and an auxiliary computation.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D909-7142-8B42-8551-5D9772AEA87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V21 .005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V22 .25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D909-7142-8B42-8551-5D9772AEA87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we actually need two parameters for Sat – these are provided by the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D909-7142-8B42-8551-5D9772AEA87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provide two different</a:t>
            </a:r>
            <a:r>
              <a:rPr lang="en-US" baseline="0" dirty="0" smtClean="0"/>
              <a:t> rates for </a:t>
            </a:r>
            <a:r>
              <a:rPr lang="en-US" baseline="0" dirty="0" err="1" smtClean="0"/>
              <a:t>phosphorylated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dephosphorylated</a:t>
            </a:r>
            <a:r>
              <a:rPr lang="en-US" baseline="0" dirty="0" smtClean="0"/>
              <a:t> Wee1, using parameters given by the paper, and dividing to get number of molecules per cell (?)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D909-7142-8B42-8551-5D9772AEA87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Accumulating </a:t>
            </a:r>
            <a:r>
              <a:rPr lang="en-US" dirty="0" err="1" smtClean="0"/>
              <a:t>cyclin</a:t>
            </a:r>
            <a:r>
              <a:rPr lang="en-US" dirty="0" smtClean="0"/>
              <a:t> – two pieces: first, formation of the cyclin-cdk1</a:t>
            </a:r>
            <a:r>
              <a:rPr lang="en-US" baseline="0" dirty="0" smtClean="0"/>
              <a:t> complex; then, a complex set of feedbacks lock the complex into its singly-</a:t>
            </a:r>
            <a:r>
              <a:rPr lang="en-US" baseline="0" dirty="0" err="1" smtClean="0"/>
              <a:t>phosphorylated</a:t>
            </a:r>
            <a:r>
              <a:rPr lang="en-US" baseline="0" dirty="0" smtClean="0"/>
              <a:t> form.</a:t>
            </a:r>
          </a:p>
          <a:p>
            <a:r>
              <a:rPr lang="en-US" baseline="0" dirty="0" smtClean="0"/>
              <a:t>We take the second one (Accumulating MPF)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D909-7142-8B42-8551-5D9772AEA8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Starting in the middle (the approach is from the middle out): </a:t>
            </a:r>
          </a:p>
          <a:p>
            <a:r>
              <a:rPr lang="en-US" dirty="0" smtClean="0"/>
              <a:t>First</a:t>
            </a:r>
            <a:r>
              <a:rPr lang="en-US" baseline="0" dirty="0" smtClean="0"/>
              <a:t> PreMPF accumulates, because at first the environment favors the MPF-&gt;PreMPF reaction over the PreMPF-&gt;MPF reaction.  Then as MPF influences the concentrations of Cdc25 and Wee 1, the favored reaction changes and PreMPF -&gt; MPF dominates. </a:t>
            </a:r>
          </a:p>
          <a:p>
            <a:r>
              <a:rPr lang="en-US" baseline="0" dirty="0" smtClean="0"/>
              <a:t>The next few slides will indicate why.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D909-7142-8B42-8551-5D9772AEA8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brevity, I left the “</a:t>
            </a:r>
            <a:r>
              <a:rPr lang="en-US" dirty="0" err="1" smtClean="0"/>
              <a:t>cyclin</a:t>
            </a:r>
            <a:r>
              <a:rPr lang="en-US" dirty="0" smtClean="0"/>
              <a:t>” component out of the MPF pattern</a:t>
            </a:r>
            <a:r>
              <a:rPr lang="en-US" baseline="0" dirty="0" smtClean="0"/>
              <a:t> in the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D909-7142-8B42-8551-5D9772AEA8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MPF is catalyzed by Wee1 to</a:t>
            </a:r>
            <a:r>
              <a:rPr lang="en-US" baseline="0" dirty="0" smtClean="0"/>
              <a:t> become PreMPF (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, it’s </a:t>
            </a:r>
            <a:r>
              <a:rPr lang="en-US" baseline="0" dirty="0" err="1" smtClean="0"/>
              <a:t>phosphorylated</a:t>
            </a:r>
            <a:r>
              <a:rPr lang="en-US" baseline="0" dirty="0" smtClean="0"/>
              <a:t> on a second tyrosine residue)</a:t>
            </a:r>
          </a:p>
          <a:p>
            <a:r>
              <a:rPr lang="en-US" baseline="0" dirty="0" smtClean="0"/>
              <a:t>PreMPF is catalyzed by Cdc25 to become MPF (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, it’s </a:t>
            </a:r>
            <a:r>
              <a:rPr lang="en-US" baseline="0" dirty="0" err="1" smtClean="0"/>
              <a:t>dephosphorylated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D909-7142-8B42-8551-5D9772AEA8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D909-7142-8B42-8551-5D9772AEA8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Phosphorylating</a:t>
            </a:r>
            <a:r>
              <a:rPr lang="en-US" baseline="0" dirty="0" smtClean="0"/>
              <a:t> Cdc25 increases the reaction rate for converting PreMPF to MPF</a:t>
            </a:r>
          </a:p>
          <a:p>
            <a:r>
              <a:rPr lang="en-US" baseline="0" dirty="0" err="1" smtClean="0"/>
              <a:t>Phosphorylating</a:t>
            </a:r>
            <a:r>
              <a:rPr lang="en-US" baseline="0" dirty="0" smtClean="0"/>
              <a:t> Wee1 decreases the reaction rate for converting MPF to PreMPF</a:t>
            </a:r>
          </a:p>
          <a:p>
            <a:r>
              <a:rPr lang="en-US" baseline="0" dirty="0" smtClean="0"/>
              <a:t>Initially, the reaction rates favor the formation of PreMPF (with neither Wee1 nor Cdc25 </a:t>
            </a:r>
            <a:r>
              <a:rPr lang="en-US" baseline="0" dirty="0" err="1" smtClean="0"/>
              <a:t>phosphorylated</a:t>
            </a:r>
            <a:r>
              <a:rPr lang="en-US" baseline="0" dirty="0" smtClean="0"/>
              <a:t>) but when both are </a:t>
            </a:r>
            <a:r>
              <a:rPr lang="en-US" baseline="0" dirty="0" err="1" smtClean="0"/>
              <a:t>phosphorylated</a:t>
            </a:r>
            <a:r>
              <a:rPr lang="en-US" baseline="0" dirty="0" smtClean="0"/>
              <a:t>, the reaction rates favor the formation of MPF.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D909-7142-8B42-8551-5D9772AEA8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Initially the </a:t>
            </a:r>
            <a:r>
              <a:rPr lang="en-US" dirty="0" err="1" smtClean="0"/>
              <a:t>Cyclin</a:t>
            </a:r>
            <a:r>
              <a:rPr lang="en-US" baseline="0" dirty="0" smtClean="0"/>
              <a:t> is active (not degraded)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D909-7142-8B42-8551-5D9772AEA87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D909-7142-8B42-8551-5D9772AEA87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5051-089C-4F42-871C-2D9C4411EB33}" type="datetimeFigureOut">
              <a:rPr lang="en-US" smtClean="0"/>
              <a:pPr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B6F1-0D7D-9542-81DA-D0E8DC186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5051-089C-4F42-871C-2D9C4411EB33}" type="datetimeFigureOut">
              <a:rPr lang="en-US" smtClean="0"/>
              <a:pPr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B6F1-0D7D-9542-81DA-D0E8DC186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5051-089C-4F42-871C-2D9C4411EB33}" type="datetimeFigureOut">
              <a:rPr lang="en-US" smtClean="0"/>
              <a:pPr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B6F1-0D7D-9542-81DA-D0E8DC186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5051-089C-4F42-871C-2D9C4411EB33}" type="datetimeFigureOut">
              <a:rPr lang="en-US" smtClean="0"/>
              <a:pPr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B6F1-0D7D-9542-81DA-D0E8DC186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5051-089C-4F42-871C-2D9C4411EB33}" type="datetimeFigureOut">
              <a:rPr lang="en-US" smtClean="0"/>
              <a:pPr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B6F1-0D7D-9542-81DA-D0E8DC186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5051-089C-4F42-871C-2D9C4411EB33}" type="datetimeFigureOut">
              <a:rPr lang="en-US" smtClean="0"/>
              <a:pPr/>
              <a:t>8/11/14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B6F1-0D7D-9542-81DA-D0E8DC186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5051-089C-4F42-871C-2D9C4411EB33}" type="datetimeFigureOut">
              <a:rPr lang="en-US" smtClean="0"/>
              <a:pPr/>
              <a:t>8/11/14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B6F1-0D7D-9542-81DA-D0E8DC186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5051-089C-4F42-871C-2D9C4411EB33}" type="datetimeFigureOut">
              <a:rPr lang="en-US" smtClean="0"/>
              <a:pPr/>
              <a:t>8/11/14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B6F1-0D7D-9542-81DA-D0E8DC186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5051-089C-4F42-871C-2D9C4411EB33}" type="datetimeFigureOut">
              <a:rPr lang="en-US" smtClean="0"/>
              <a:pPr/>
              <a:t>8/11/14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B6F1-0D7D-9542-81DA-D0E8DC186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5051-089C-4F42-871C-2D9C4411EB33}" type="datetimeFigureOut">
              <a:rPr lang="en-US" smtClean="0"/>
              <a:pPr/>
              <a:t>8/11/14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B6F1-0D7D-9542-81DA-D0E8DC186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5051-089C-4F42-871C-2D9C4411EB33}" type="datetimeFigureOut">
              <a:rPr lang="en-US" smtClean="0"/>
              <a:pPr/>
              <a:t>8/11/14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B6F1-0D7D-9542-81DA-D0E8DC186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75051-089C-4F42-871C-2D9C4411EB33}" type="datetimeFigureOut">
              <a:rPr lang="en-US" smtClean="0"/>
              <a:pPr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4B6F1-0D7D-9542-81DA-D0E8DC186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8067" y="1029760"/>
            <a:ext cx="7772400" cy="1470025"/>
          </a:xfrm>
        </p:spPr>
        <p:txBody>
          <a:bodyPr/>
          <a:lstStyle/>
          <a:p>
            <a:r>
              <a:rPr lang="en-US" dirty="0" smtClean="0"/>
              <a:t>The Frog Cell Cycle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03867" y="2226733"/>
            <a:ext cx="6400800" cy="1752600"/>
          </a:xfrm>
        </p:spPr>
        <p:txBody>
          <a:bodyPr/>
          <a:lstStyle/>
          <a:p>
            <a:r>
              <a:rPr lang="en-US" dirty="0" smtClean="0"/>
              <a:t>Defining the Reactions </a:t>
            </a:r>
          </a:p>
          <a:p>
            <a:r>
              <a:rPr lang="en-US" dirty="0" smtClean="0"/>
              <a:t>and </a:t>
            </a:r>
          </a:p>
          <a:p>
            <a:r>
              <a:rPr lang="en-US" dirty="0" smtClean="0"/>
              <a:t>Differential Equations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303867" y="41910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-65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Nancy Griffeth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-65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January 13,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2014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640080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/>
              <a:t>Funding for this</a:t>
            </a:r>
            <a:r>
              <a:rPr lang="en-US" baseline="30000" dirty="0" smtClean="0"/>
              <a:t> workshop was </a:t>
            </a:r>
            <a:r>
              <a:rPr lang="en-US" baseline="30000" dirty="0" smtClean="0"/>
              <a:t>provided by the program “Computational Modeling and Analysis of Complex Systems,” an NSF Expedition in Computing (Award Number 0926200).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the Rules</a:t>
            </a:r>
            <a:br>
              <a:rPr lang="en-US" dirty="0" smtClean="0"/>
            </a:br>
            <a:r>
              <a:rPr lang="en-US" dirty="0" smtClean="0"/>
              <a:t>Accumulating MPF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37100" y="2635934"/>
            <a:ext cx="36957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Cyclin</a:t>
            </a:r>
            <a:r>
              <a:rPr lang="en-US" i="1" dirty="0" smtClean="0"/>
              <a:t> is constructed from amino acids, treated here as always available (defying mass conservation!):</a:t>
            </a:r>
          </a:p>
          <a:p>
            <a:endParaRPr lang="en-US" i="1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AA() -&gt; </a:t>
            </a:r>
            <a:r>
              <a:rPr lang="en-US" dirty="0" err="1" smtClean="0">
                <a:solidFill>
                  <a:srgbClr val="FF0000"/>
                </a:solidFill>
              </a:rPr>
              <a:t>AA()+Cyclin(deg~n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i="1" dirty="0" smtClean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Slide07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955000"/>
            <a:ext cx="4038600" cy="3816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the Rules</a:t>
            </a:r>
            <a:br>
              <a:rPr lang="en-US" dirty="0" smtClean="0"/>
            </a:br>
            <a:r>
              <a:rPr lang="en-US" dirty="0" smtClean="0"/>
              <a:t>Accumulating MPF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37100" y="2635934"/>
            <a:ext cx="3695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Cyclin</a:t>
            </a:r>
            <a:r>
              <a:rPr lang="en-US" i="1" dirty="0" smtClean="0"/>
              <a:t> and Cdk1 combine to form MPF:</a:t>
            </a:r>
          </a:p>
          <a:p>
            <a:endParaRPr lang="en-US" i="1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Cyclin(deg~n)+Cdk</a:t>
            </a:r>
            <a:r>
              <a:rPr lang="en-US" dirty="0" smtClean="0">
                <a:solidFill>
                  <a:srgbClr val="FF0000"/>
                </a:solidFill>
              </a:rPr>
              <a:t>() -&gt;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MPF(cyclin,cdk~1P) </a:t>
            </a:r>
            <a:endParaRPr lang="en-US" i="1" dirty="0" smtClean="0">
              <a:solidFill>
                <a:srgbClr val="FF0000"/>
              </a:solidFill>
            </a:endParaRPr>
          </a:p>
        </p:txBody>
      </p:sp>
      <p:pic>
        <p:nvPicPr>
          <p:cNvPr id="10" name="Content Placeholder 9" descr="Slide08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996859"/>
            <a:ext cx="4038600" cy="37326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Rules So Far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3100" y="1930400"/>
            <a:ext cx="738744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#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Cyclin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is constructed from amino acids</a:t>
            </a:r>
          </a:p>
          <a:p>
            <a:r>
              <a:rPr lang="en-US" dirty="0" smtClean="0"/>
              <a:t>AA() -&gt; </a:t>
            </a:r>
            <a:r>
              <a:rPr lang="en-US" dirty="0" err="1" smtClean="0"/>
              <a:t>AA()+Cyclin(deg~n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# </a:t>
            </a:r>
            <a:r>
              <a:rPr lang="en-US" dirty="0" err="1" smtClean="0">
                <a:solidFill>
                  <a:srgbClr val="A6A6A6"/>
                </a:solidFill>
              </a:rPr>
              <a:t>Cyclin</a:t>
            </a:r>
            <a:r>
              <a:rPr lang="en-US" dirty="0" smtClean="0">
                <a:solidFill>
                  <a:srgbClr val="A6A6A6"/>
                </a:solidFill>
              </a:rPr>
              <a:t> and Cdk1 combine to form MPF  </a:t>
            </a:r>
          </a:p>
          <a:p>
            <a:r>
              <a:rPr lang="en-US" dirty="0" err="1" smtClean="0"/>
              <a:t>Cyclin(deg~n)+Cdk</a:t>
            </a:r>
            <a:r>
              <a:rPr lang="en-US" dirty="0" smtClean="0"/>
              <a:t>() -&gt; MPF(cyclin,cdk~1P)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# Wee1 </a:t>
            </a:r>
            <a:r>
              <a:rPr lang="en-US" dirty="0" err="1" smtClean="0">
                <a:solidFill>
                  <a:srgbClr val="A6A6A6"/>
                </a:solidFill>
              </a:rPr>
              <a:t>phosphorylates</a:t>
            </a:r>
            <a:r>
              <a:rPr lang="en-US" dirty="0" smtClean="0">
                <a:solidFill>
                  <a:srgbClr val="A6A6A6"/>
                </a:solidFill>
              </a:rPr>
              <a:t> MPF, turning it into PreMPF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MPF(cyclin,cdk~1P)+Wee1 -&gt; MPF(cyclin,cdk~2P)+Wee1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# Cdc25 </a:t>
            </a:r>
            <a:r>
              <a:rPr lang="en-US" dirty="0" err="1" smtClean="0">
                <a:solidFill>
                  <a:srgbClr val="A6A6A6"/>
                </a:solidFill>
              </a:rPr>
              <a:t>dephosphorylates</a:t>
            </a:r>
            <a:r>
              <a:rPr lang="en-US" dirty="0" smtClean="0">
                <a:solidFill>
                  <a:srgbClr val="A6A6A6"/>
                </a:solidFill>
              </a:rPr>
              <a:t> PreMPF, turning it into MPF</a:t>
            </a:r>
          </a:p>
          <a:p>
            <a:r>
              <a:rPr lang="en-US" dirty="0" smtClean="0"/>
              <a:t>MPF(cyclin,cdk~2P)+Cdc25 -&gt; MPF(cyclin,cdk~1P)+Cdc25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# MPF </a:t>
            </a:r>
            <a:r>
              <a:rPr lang="en-US" dirty="0" err="1" smtClean="0">
                <a:solidFill>
                  <a:srgbClr val="A6A6A6"/>
                </a:solidFill>
              </a:rPr>
              <a:t>phosphorylates</a:t>
            </a:r>
            <a:r>
              <a:rPr lang="en-US" dirty="0" smtClean="0">
                <a:solidFill>
                  <a:srgbClr val="A6A6A6"/>
                </a:solidFill>
              </a:rPr>
              <a:t> Cdc25 and a </a:t>
            </a:r>
            <a:r>
              <a:rPr lang="en-US" dirty="0" err="1" smtClean="0">
                <a:solidFill>
                  <a:srgbClr val="A6A6A6"/>
                </a:solidFill>
              </a:rPr>
              <a:t>phosphatase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dephosphorylates</a:t>
            </a:r>
            <a:r>
              <a:rPr lang="en-US" dirty="0" smtClean="0">
                <a:solidFill>
                  <a:srgbClr val="A6A6A6"/>
                </a:solidFill>
              </a:rPr>
              <a:t> it</a:t>
            </a:r>
          </a:p>
          <a:p>
            <a:r>
              <a:rPr lang="en-US" dirty="0" smtClean="0"/>
              <a:t>Cdc25(c~U)+MPF(cyclin,cdk~1P) -&gt; Cdc25(c~P)+MPF(cyclin,cdk~1P)</a:t>
            </a:r>
          </a:p>
          <a:p>
            <a:r>
              <a:rPr lang="en-US" dirty="0" smtClean="0"/>
              <a:t>Cdc25(c~P)+PPase() -&gt; Cdc25(c~U)+PPase()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# MPF </a:t>
            </a:r>
            <a:r>
              <a:rPr lang="en-US" dirty="0" err="1" smtClean="0">
                <a:solidFill>
                  <a:srgbClr val="A6A6A6"/>
                </a:solidFill>
              </a:rPr>
              <a:t>phosphorylates</a:t>
            </a:r>
            <a:r>
              <a:rPr lang="en-US" dirty="0" smtClean="0">
                <a:solidFill>
                  <a:srgbClr val="A6A6A6"/>
                </a:solidFill>
              </a:rPr>
              <a:t> Wee1 and a </a:t>
            </a:r>
            <a:r>
              <a:rPr lang="en-US" dirty="0" err="1" smtClean="0">
                <a:solidFill>
                  <a:srgbClr val="A6A6A6"/>
                </a:solidFill>
              </a:rPr>
              <a:t>phosphatase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dephosphorylates</a:t>
            </a:r>
            <a:r>
              <a:rPr lang="en-US" dirty="0" smtClean="0">
                <a:solidFill>
                  <a:srgbClr val="A6A6A6"/>
                </a:solidFill>
              </a:rPr>
              <a:t> it</a:t>
            </a:r>
          </a:p>
          <a:p>
            <a:r>
              <a:rPr lang="en-US" dirty="0" smtClean="0"/>
              <a:t>Wee1(c~U)+MPF(cyclin,cdk~1P) -&gt; Wee1(c~P)+MPF(cyclin,cdk~1P)</a:t>
            </a:r>
          </a:p>
          <a:p>
            <a:r>
              <a:rPr lang="en-US" dirty="0" smtClean="0"/>
              <a:t>Wee1(c~P)+PPase()-&gt;Wee1(c~U)+PPase()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15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the Rules</a:t>
            </a:r>
            <a:br>
              <a:rPr lang="en-US" dirty="0" smtClean="0"/>
            </a:br>
            <a:r>
              <a:rPr lang="en-US" dirty="0" smtClean="0"/>
              <a:t>Degrading MPF</a:t>
            </a:r>
            <a:endParaRPr lang="en-US" dirty="0"/>
          </a:p>
        </p:txBody>
      </p:sp>
      <p:pic>
        <p:nvPicPr>
          <p:cNvPr id="8" name="Content Placeholder 7" descr="Slide1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5593" y="1600200"/>
            <a:ext cx="613281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the Rules</a:t>
            </a:r>
            <a:br>
              <a:rPr lang="en-US" dirty="0" smtClean="0"/>
            </a:br>
            <a:r>
              <a:rPr lang="en-US" dirty="0" smtClean="0"/>
              <a:t>Degrading MPF</a:t>
            </a:r>
            <a:endParaRPr lang="en-US" dirty="0"/>
          </a:p>
        </p:txBody>
      </p:sp>
      <p:pic>
        <p:nvPicPr>
          <p:cNvPr id="7" name="Content Placeholder 6" descr="Slide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36199"/>
            <a:ext cx="4038600" cy="3453965"/>
          </a:xfrm>
        </p:spPr>
      </p:pic>
      <p:sp>
        <p:nvSpPr>
          <p:cNvPr id="8" name="TextBox 7"/>
          <p:cNvSpPr txBox="1"/>
          <p:nvPr/>
        </p:nvSpPr>
        <p:spPr>
          <a:xfrm>
            <a:off x="5118100" y="2705100"/>
            <a:ext cx="365897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MPF </a:t>
            </a:r>
            <a:r>
              <a:rPr lang="en-US" i="1" dirty="0" err="1" smtClean="0"/>
              <a:t>phosphorylates</a:t>
            </a:r>
            <a:r>
              <a:rPr lang="en-US" i="1" dirty="0" smtClean="0"/>
              <a:t> an enzyme: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IE(c~U)+MPF(cyclin,cdk~1P) -&gt;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IE(c~P)+MPF(cyclin,cdk~1P)</a:t>
            </a:r>
          </a:p>
          <a:p>
            <a:endParaRPr lang="en-US" dirty="0" smtClean="0"/>
          </a:p>
          <a:p>
            <a:r>
              <a:rPr lang="en-US" i="1" dirty="0" smtClean="0"/>
              <a:t>A </a:t>
            </a:r>
            <a:r>
              <a:rPr lang="en-US" i="1" dirty="0" err="1" smtClean="0"/>
              <a:t>phosphatase</a:t>
            </a:r>
            <a:r>
              <a:rPr lang="en-US" i="1" dirty="0" smtClean="0"/>
              <a:t> </a:t>
            </a:r>
            <a:r>
              <a:rPr lang="en-US" i="1" dirty="0" err="1" smtClean="0"/>
              <a:t>dephosphorylates</a:t>
            </a:r>
            <a:r>
              <a:rPr lang="en-US" i="1" dirty="0" smtClean="0"/>
              <a:t> </a:t>
            </a:r>
          </a:p>
          <a:p>
            <a:r>
              <a:rPr lang="en-US" i="1" dirty="0" smtClean="0"/>
              <a:t>the enzyme: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IE(c~P)+PPase</a:t>
            </a:r>
            <a:r>
              <a:rPr lang="en-US" dirty="0" smtClean="0">
                <a:solidFill>
                  <a:srgbClr val="FF0000"/>
                </a:solidFill>
              </a:rPr>
              <a:t>() -&gt;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IE(c~U)+PPase</a:t>
            </a:r>
            <a:r>
              <a:rPr lang="en-US" dirty="0" smtClean="0">
                <a:solidFill>
                  <a:srgbClr val="FF0000"/>
                </a:solidFill>
              </a:rPr>
              <a:t>()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the Rules</a:t>
            </a:r>
            <a:br>
              <a:rPr lang="en-US" dirty="0" smtClean="0"/>
            </a:br>
            <a:r>
              <a:rPr lang="en-US" dirty="0" smtClean="0"/>
              <a:t>Degrading MPF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2628900"/>
            <a:ext cx="3803345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 enzyme activates APC: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APC(c~OFF)+IE(c~P</a:t>
            </a:r>
            <a:r>
              <a:rPr lang="en-US" dirty="0" smtClean="0">
                <a:solidFill>
                  <a:srgbClr val="FF0000"/>
                </a:solidFill>
              </a:rPr>
              <a:t>) -&gt;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APC(c~ON)+IE(c~P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phosphatase</a:t>
            </a:r>
            <a:r>
              <a:rPr lang="en-US" dirty="0" smtClean="0"/>
              <a:t> deactivates APC: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APC(c~ON)+PPase</a:t>
            </a:r>
            <a:r>
              <a:rPr lang="en-US" dirty="0" smtClean="0">
                <a:solidFill>
                  <a:srgbClr val="FF0000"/>
                </a:solidFill>
              </a:rPr>
              <a:t>() -&gt;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APC(c~OFF)+PPase</a:t>
            </a:r>
            <a:r>
              <a:rPr lang="en-US" dirty="0" smtClean="0">
                <a:solidFill>
                  <a:srgbClr val="FF0000"/>
                </a:solidFill>
              </a:rPr>
              <a:t>()</a:t>
            </a:r>
          </a:p>
          <a:p>
            <a:endParaRPr lang="en-US" i="1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Content Placeholder 8" descr="Slide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25734"/>
            <a:ext cx="4038600" cy="34748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the Rules</a:t>
            </a:r>
            <a:br>
              <a:rPr lang="en-US" dirty="0" smtClean="0"/>
            </a:br>
            <a:r>
              <a:rPr lang="en-US" dirty="0" smtClean="0"/>
              <a:t>Degrading MPF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2628900"/>
            <a:ext cx="369908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APC degrades all forms of </a:t>
            </a:r>
            <a:r>
              <a:rPr lang="en-US" i="1" dirty="0" err="1" smtClean="0"/>
              <a:t>cyclin</a:t>
            </a:r>
            <a:r>
              <a:rPr lang="en-US" i="1" dirty="0" smtClean="0"/>
              <a:t>: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Cyclin(deg~n)+APC(c~ON</a:t>
            </a:r>
            <a:r>
              <a:rPr lang="en-US" dirty="0" smtClean="0">
                <a:solidFill>
                  <a:srgbClr val="FF0000"/>
                </a:solidFill>
              </a:rPr>
              <a:t>) -&gt;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Cyclin(deg~y)+APC(c~ON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MPF(cyclin,cdk</a:t>
            </a:r>
            <a:r>
              <a:rPr lang="en-US" dirty="0" smtClean="0">
                <a:solidFill>
                  <a:srgbClr val="FF0000"/>
                </a:solidFill>
              </a:rPr>
              <a:t>~*)+</a:t>
            </a:r>
            <a:r>
              <a:rPr lang="en-US" dirty="0" err="1" smtClean="0">
                <a:solidFill>
                  <a:srgbClr val="FF0000"/>
                </a:solidFill>
              </a:rPr>
              <a:t>APC(c~ON</a:t>
            </a:r>
            <a:r>
              <a:rPr lang="en-US" dirty="0" smtClean="0">
                <a:solidFill>
                  <a:srgbClr val="FF0000"/>
                </a:solidFill>
              </a:rPr>
              <a:t>) -&gt;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Cyclin(deg~y)+Cdk1+APC(c~ON)</a:t>
            </a:r>
          </a:p>
          <a:p>
            <a:endParaRPr lang="en-US" i="1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Slide1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19240"/>
            <a:ext cx="4038600" cy="34878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Rest of the Rules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3100" y="1930400"/>
            <a:ext cx="721646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# MPF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phosphorylates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an enzyme,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phosphatase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dephosphorylates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it</a:t>
            </a:r>
          </a:p>
          <a:p>
            <a:r>
              <a:rPr lang="en-US" dirty="0" smtClean="0"/>
              <a:t>IE(c~U)+MPF(cyclin,cdk~1P) -&gt; IE(c~P)+MPF(cyclin,cdk~1P)</a:t>
            </a:r>
            <a:endParaRPr lang="en-US" i="1" dirty="0" smtClean="0"/>
          </a:p>
          <a:p>
            <a:r>
              <a:rPr lang="en-US" dirty="0" err="1" smtClean="0"/>
              <a:t>IE(c~P)+PPase</a:t>
            </a:r>
            <a:r>
              <a:rPr lang="en-US" dirty="0" smtClean="0"/>
              <a:t>() -&gt; </a:t>
            </a:r>
            <a:r>
              <a:rPr lang="en-US" dirty="0" err="1" smtClean="0"/>
              <a:t>IE(c~U)+PPase</a:t>
            </a:r>
            <a:r>
              <a:rPr lang="en-US" dirty="0" smtClean="0"/>
              <a:t>()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# The enzyme activates APC, the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phosphatase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deactivates APC</a:t>
            </a:r>
          </a:p>
          <a:p>
            <a:r>
              <a:rPr lang="en-US" dirty="0" err="1" smtClean="0"/>
              <a:t>APC(c~OFF)+IE(c~P</a:t>
            </a:r>
            <a:r>
              <a:rPr lang="en-US" dirty="0" smtClean="0"/>
              <a:t>) -&gt; </a:t>
            </a:r>
            <a:r>
              <a:rPr lang="en-US" dirty="0" err="1" smtClean="0"/>
              <a:t>APC(c~ON)+IE(c~P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APC(c~ON)+PPase</a:t>
            </a:r>
            <a:r>
              <a:rPr lang="en-US" dirty="0" smtClean="0"/>
              <a:t>() -&gt; </a:t>
            </a:r>
            <a:r>
              <a:rPr lang="en-US" dirty="0" err="1" smtClean="0"/>
              <a:t>APC(c~OFF)+PPase</a:t>
            </a:r>
            <a:r>
              <a:rPr lang="en-US" dirty="0" smtClean="0"/>
              <a:t>()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# Active APC degrades all forms of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cyclin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err="1" smtClean="0"/>
              <a:t>Cyclin(deg~n)+APC(c~ON</a:t>
            </a:r>
            <a:r>
              <a:rPr lang="en-US" dirty="0" smtClean="0"/>
              <a:t>) -&gt; </a:t>
            </a:r>
            <a:r>
              <a:rPr lang="en-US" dirty="0" err="1" smtClean="0"/>
              <a:t>Cyclin(deg~y)+APC(c~ON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MPF(cyclin,cdk</a:t>
            </a:r>
            <a:r>
              <a:rPr lang="en-US" dirty="0" smtClean="0"/>
              <a:t>~*)+</a:t>
            </a:r>
            <a:r>
              <a:rPr lang="en-US" dirty="0" err="1" smtClean="0"/>
              <a:t>APC(c~ON</a:t>
            </a:r>
            <a:r>
              <a:rPr lang="en-US" dirty="0" smtClean="0"/>
              <a:t>) -&gt; </a:t>
            </a:r>
            <a:r>
              <a:rPr lang="en-US" dirty="0" err="1" smtClean="0"/>
              <a:t>Cyclin(deg~y)+APC(c~ON</a:t>
            </a:r>
            <a:r>
              <a:rPr lang="en-US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reaction rates</a:t>
            </a:r>
            <a:endParaRPr lang="en-US" dirty="0"/>
          </a:p>
        </p:txBody>
      </p:sp>
      <p:pic>
        <p:nvPicPr>
          <p:cNvPr id="4" name="Content Placeholder 3" descr="Slide1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0622" y="1600200"/>
            <a:ext cx="72627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38487" y="520700"/>
            <a:ext cx="673100" cy="4953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err="1" smtClean="0">
                <a:latin typeface="Arial"/>
                <a:cs typeface="Arial"/>
              </a:rPr>
              <a:t>Cyclin</a:t>
            </a:r>
            <a:endParaRPr lang="en-US" sz="13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9953" y="524933"/>
            <a:ext cx="482600" cy="393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Cdk1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3484039" y="2243660"/>
            <a:ext cx="723900" cy="355600"/>
          </a:xfrm>
          <a:prstGeom prst="hexagon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Arial"/>
                <a:cs typeface="Arial"/>
              </a:rPr>
              <a:t>Cdc25</a:t>
            </a:r>
            <a:endParaRPr lang="en-US" sz="1300" dirty="0">
              <a:latin typeface="Arial"/>
              <a:cs typeface="Arial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6142566" y="1155700"/>
            <a:ext cx="635000" cy="381000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Arial"/>
                <a:cs typeface="Arial"/>
              </a:rPr>
              <a:t>IE</a:t>
            </a:r>
            <a:endParaRPr lang="en-US" sz="1300" dirty="0">
              <a:latin typeface="Arial"/>
              <a:cs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7245351" y="1071029"/>
            <a:ext cx="532192" cy="508001"/>
          </a:xfrm>
          <a:prstGeom prst="ellipse">
            <a:avLst/>
          </a:prstGeom>
          <a:solidFill>
            <a:srgbClr val="B2882F"/>
          </a:solidFill>
          <a:ln>
            <a:solidFill>
              <a:srgbClr val="B288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APC</a:t>
            </a:r>
            <a:endParaRPr lang="en-US" sz="1200" dirty="0">
              <a:latin typeface="Arial"/>
              <a:cs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245351" y="2912529"/>
            <a:ext cx="532192" cy="808708"/>
            <a:chOff x="4953001" y="3340099"/>
            <a:chExt cx="532192" cy="808708"/>
          </a:xfrm>
        </p:grpSpPr>
        <p:sp>
          <p:nvSpPr>
            <p:cNvPr id="11" name="Oval 10"/>
            <p:cNvSpPr/>
            <p:nvPr/>
          </p:nvSpPr>
          <p:spPr>
            <a:xfrm>
              <a:off x="4953001" y="3340099"/>
              <a:ext cx="532192" cy="508001"/>
            </a:xfrm>
            <a:prstGeom prst="ellipse">
              <a:avLst/>
            </a:prstGeom>
            <a:solidFill>
              <a:srgbClr val="B2882F"/>
            </a:solidFill>
            <a:ln>
              <a:solidFill>
                <a:srgbClr val="B2882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APC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2" name="Right Triangle 11"/>
            <p:cNvSpPr/>
            <p:nvPr/>
          </p:nvSpPr>
          <p:spPr>
            <a:xfrm rot="3669758">
              <a:off x="4964360" y="3830530"/>
              <a:ext cx="398156" cy="23839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743701" y="4059766"/>
            <a:ext cx="673100" cy="496094"/>
            <a:chOff x="5626100" y="4279900"/>
            <a:chExt cx="673100" cy="496094"/>
          </a:xfrm>
        </p:grpSpPr>
        <p:sp>
          <p:nvSpPr>
            <p:cNvPr id="14" name="Oval 13"/>
            <p:cNvSpPr/>
            <p:nvPr/>
          </p:nvSpPr>
          <p:spPr>
            <a:xfrm>
              <a:off x="5626100" y="4279900"/>
              <a:ext cx="673100" cy="4953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300" dirty="0">
                <a:latin typeface="Arial"/>
                <a:cs typeface="Arial"/>
              </a:endParaRPr>
            </a:p>
          </p:txBody>
        </p:sp>
        <p:cxnSp>
          <p:nvCxnSpPr>
            <p:cNvPr id="16" name="Straight Connector 15"/>
            <p:cNvCxnSpPr>
              <a:stCxn id="14" idx="2"/>
              <a:endCxn id="14" idx="6"/>
            </p:cNvCxnSpPr>
            <p:nvPr/>
          </p:nvCxnSpPr>
          <p:spPr>
            <a:xfrm rot="10800000" flipH="1">
              <a:off x="5626100" y="4527550"/>
              <a:ext cx="673100" cy="1588"/>
            </a:xfrm>
            <a:prstGeom prst="line">
              <a:avLst/>
            </a:prstGeom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4" idx="0"/>
              <a:endCxn id="14" idx="4"/>
            </p:cNvCxnSpPr>
            <p:nvPr/>
          </p:nvCxnSpPr>
          <p:spPr>
            <a:xfrm rot="16200000" flipH="1">
              <a:off x="5715000" y="4527550"/>
              <a:ext cx="495300" cy="1588"/>
            </a:xfrm>
            <a:prstGeom prst="line">
              <a:avLst/>
            </a:prstGeom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/>
          <p:cNvSpPr/>
          <p:nvPr/>
        </p:nvSpPr>
        <p:spPr>
          <a:xfrm>
            <a:off x="6261100" y="787400"/>
            <a:ext cx="342900" cy="342900"/>
          </a:xfrm>
          <a:prstGeom prst="ellipse">
            <a:avLst/>
          </a:prstGeom>
          <a:solidFill>
            <a:srgbClr val="00BF02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039539" y="3208860"/>
            <a:ext cx="914400" cy="863600"/>
            <a:chOff x="2857500" y="1651000"/>
            <a:chExt cx="914400" cy="863600"/>
          </a:xfrm>
        </p:grpSpPr>
        <p:sp>
          <p:nvSpPr>
            <p:cNvPr id="19" name="Rectangle 18"/>
            <p:cNvSpPr/>
            <p:nvPr/>
          </p:nvSpPr>
          <p:spPr>
            <a:xfrm>
              <a:off x="2933700" y="1651000"/>
              <a:ext cx="482600" cy="3937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Cdk1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857500" y="2019300"/>
              <a:ext cx="673100" cy="4953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err="1" smtClean="0">
                  <a:latin typeface="Arial"/>
                  <a:cs typeface="Arial"/>
                </a:rPr>
                <a:t>Cyclin</a:t>
              </a:r>
              <a:endParaRPr lang="en-US" sz="1300" dirty="0">
                <a:latin typeface="Arial"/>
                <a:cs typeface="Arial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429000" y="1689100"/>
              <a:ext cx="342900" cy="34290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48739" y="3208860"/>
            <a:ext cx="1168400" cy="863600"/>
            <a:chOff x="622300" y="2095500"/>
            <a:chExt cx="1168400" cy="863600"/>
          </a:xfrm>
        </p:grpSpPr>
        <p:sp>
          <p:nvSpPr>
            <p:cNvPr id="26" name="Oval 25"/>
            <p:cNvSpPr/>
            <p:nvPr/>
          </p:nvSpPr>
          <p:spPr>
            <a:xfrm>
              <a:off x="622300" y="2120900"/>
              <a:ext cx="342900" cy="342900"/>
            </a:xfrm>
            <a:prstGeom prst="ellipse">
              <a:avLst/>
            </a:prstGeom>
            <a:solidFill>
              <a:srgbClr val="00BF02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876300" y="2095500"/>
              <a:ext cx="914400" cy="863600"/>
              <a:chOff x="2857500" y="1651000"/>
              <a:chExt cx="914400" cy="8636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933700" y="1651000"/>
                <a:ext cx="482600" cy="3937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 smtClean="0">
                    <a:latin typeface="Arial"/>
                    <a:cs typeface="Arial"/>
                  </a:rPr>
                  <a:t>Cdk1</a:t>
                </a:r>
                <a:endParaRPr lang="en-US" sz="1200" dirty="0">
                  <a:latin typeface="Arial"/>
                  <a:cs typeface="Arial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857500" y="2019300"/>
                <a:ext cx="673100" cy="4953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300" dirty="0" err="1" smtClean="0">
                    <a:latin typeface="Arial"/>
                    <a:cs typeface="Arial"/>
                  </a:rPr>
                  <a:t>Cyclin</a:t>
                </a:r>
                <a:endParaRPr lang="en-US" sz="1300" dirty="0">
                  <a:latin typeface="Arial"/>
                  <a:cs typeface="Arial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429000" y="1689100"/>
                <a:ext cx="342900" cy="342900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P</a:t>
                </a:r>
                <a:endParaRPr lang="en-US" dirty="0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1591739" y="2243660"/>
            <a:ext cx="1054100" cy="364067"/>
            <a:chOff x="1591739" y="2243660"/>
            <a:chExt cx="1054100" cy="364067"/>
          </a:xfrm>
        </p:grpSpPr>
        <p:sp>
          <p:nvSpPr>
            <p:cNvPr id="21" name="Oval 20"/>
            <p:cNvSpPr/>
            <p:nvPr/>
          </p:nvSpPr>
          <p:spPr>
            <a:xfrm>
              <a:off x="1591739" y="2264827"/>
              <a:ext cx="342900" cy="34290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34" name="Hexagon 33"/>
            <p:cNvSpPr/>
            <p:nvPr/>
          </p:nvSpPr>
          <p:spPr>
            <a:xfrm>
              <a:off x="1921939" y="2243660"/>
              <a:ext cx="723900" cy="355600"/>
            </a:xfrm>
            <a:prstGeom prst="hexagon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latin typeface="Arial"/>
                  <a:cs typeface="Arial"/>
                </a:rPr>
                <a:t>Cdc25</a:t>
              </a:r>
              <a:endParaRPr lang="en-US" sz="1300" dirty="0">
                <a:latin typeface="Arial"/>
                <a:cs typeface="Arial"/>
              </a:endParaRPr>
            </a:p>
          </p:txBody>
        </p:sp>
      </p:grpSp>
      <p:sp>
        <p:nvSpPr>
          <p:cNvPr id="36" name="Hexagon 35"/>
          <p:cNvSpPr/>
          <p:nvPr/>
        </p:nvSpPr>
        <p:spPr>
          <a:xfrm>
            <a:off x="1972739" y="4787889"/>
            <a:ext cx="622300" cy="317500"/>
          </a:xfrm>
          <a:prstGeom prst="hexagon">
            <a:avLst/>
          </a:prstGeom>
          <a:solidFill>
            <a:srgbClr val="C0B437"/>
          </a:solidFill>
          <a:ln>
            <a:solidFill>
              <a:srgbClr val="C0B4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Wee1</a:t>
            </a:r>
            <a:endParaRPr lang="en-US" sz="1200" dirty="0">
              <a:latin typeface="Arial"/>
              <a:cs typeface="Arial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534839" y="4785771"/>
            <a:ext cx="977901" cy="342900"/>
            <a:chOff x="3534839" y="4565642"/>
            <a:chExt cx="977901" cy="342900"/>
          </a:xfrm>
        </p:grpSpPr>
        <p:sp>
          <p:nvSpPr>
            <p:cNvPr id="7" name="Hexagon 6"/>
            <p:cNvSpPr/>
            <p:nvPr/>
          </p:nvSpPr>
          <p:spPr>
            <a:xfrm>
              <a:off x="3534839" y="4567760"/>
              <a:ext cx="622300" cy="317500"/>
            </a:xfrm>
            <a:prstGeom prst="hexagon">
              <a:avLst/>
            </a:prstGeom>
            <a:solidFill>
              <a:srgbClr val="C0B437"/>
            </a:solidFill>
            <a:ln>
              <a:solidFill>
                <a:srgbClr val="C0B43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Wee1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4169840" y="4565642"/>
              <a:ext cx="342900" cy="34290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sp>
        <p:nvSpPr>
          <p:cNvPr id="40" name="Hexagon 39"/>
          <p:cNvSpPr/>
          <p:nvPr/>
        </p:nvSpPr>
        <p:spPr>
          <a:xfrm>
            <a:off x="6142566" y="2611963"/>
            <a:ext cx="635000" cy="381000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Arial"/>
                <a:cs typeface="Arial"/>
              </a:rPr>
              <a:t>IE</a:t>
            </a:r>
            <a:endParaRPr lang="en-US" sz="1300" dirty="0"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878221" y="3208860"/>
            <a:ext cx="482600" cy="393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Cdk1</a:t>
            </a:r>
            <a:endParaRPr lang="en-US" sz="1200" dirty="0">
              <a:latin typeface="Arial"/>
              <a:cs typeface="Arial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813014" y="931333"/>
            <a:ext cx="928319" cy="2487076"/>
            <a:chOff x="3813014" y="931333"/>
            <a:chExt cx="928319" cy="2487076"/>
          </a:xfrm>
        </p:grpSpPr>
        <p:cxnSp>
          <p:nvCxnSpPr>
            <p:cNvPr id="46" name="Curved Connector 45"/>
            <p:cNvCxnSpPr>
              <a:stCxn id="4" idx="5"/>
              <a:endCxn id="24" idx="6"/>
            </p:cNvCxnSpPr>
            <p:nvPr/>
          </p:nvCxnSpPr>
          <p:spPr>
            <a:xfrm rot="16200000" flipH="1">
              <a:off x="2646004" y="2110474"/>
              <a:ext cx="2474945" cy="140925"/>
            </a:xfrm>
            <a:prstGeom prst="curvedConnector4">
              <a:avLst>
                <a:gd name="adj1" fmla="val 34808"/>
                <a:gd name="adj2" fmla="val 67075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55"/>
            <p:cNvSpPr/>
            <p:nvPr/>
          </p:nvSpPr>
          <p:spPr>
            <a:xfrm>
              <a:off x="4622800" y="931333"/>
              <a:ext cx="118533" cy="1574800"/>
            </a:xfrm>
            <a:custGeom>
              <a:avLst/>
              <a:gdLst>
                <a:gd name="connsiteX0" fmla="*/ 0 w 118533"/>
                <a:gd name="connsiteY0" fmla="*/ 0 h 1574800"/>
                <a:gd name="connsiteX1" fmla="*/ 118533 w 118533"/>
                <a:gd name="connsiteY1" fmla="*/ 1574800 h 15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8533" h="1574800">
                  <a:moveTo>
                    <a:pt x="0" y="0"/>
                  </a:moveTo>
                  <a:lnTo>
                    <a:pt x="118533" y="157480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 rot="10800000">
            <a:off x="2709337" y="2540000"/>
            <a:ext cx="643466" cy="158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>
            <a:off x="2709337" y="2302941"/>
            <a:ext cx="643466" cy="1588"/>
          </a:xfrm>
          <a:prstGeom prst="straightConnector1">
            <a:avLst/>
          </a:prstGeom>
          <a:ln>
            <a:solidFill>
              <a:srgbClr val="000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0800000">
            <a:off x="2794002" y="5079995"/>
            <a:ext cx="643466" cy="158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>
            <a:off x="2794002" y="4842936"/>
            <a:ext cx="643466" cy="1588"/>
          </a:xfrm>
          <a:prstGeom prst="straightConnector1">
            <a:avLst/>
          </a:prstGeom>
          <a:ln>
            <a:solidFill>
              <a:srgbClr val="000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6200000" flipH="1">
            <a:off x="2853267" y="4478866"/>
            <a:ext cx="643471" cy="16936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6200000" flipH="1">
            <a:off x="2785533" y="2904065"/>
            <a:ext cx="643471" cy="16936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dash"/>
            <a:round/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10800000">
            <a:off x="1794934" y="3488268"/>
            <a:ext cx="1049867" cy="2173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rot="10800000">
            <a:off x="1778000" y="3285068"/>
            <a:ext cx="1049867" cy="2173"/>
          </a:xfrm>
          <a:prstGeom prst="straightConnector1">
            <a:avLst/>
          </a:prstGeom>
          <a:ln>
            <a:solidFill>
              <a:srgbClr val="000000"/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16200000" flipH="1">
            <a:off x="1972733" y="2904065"/>
            <a:ext cx="643471" cy="16936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rot="16200000" flipH="1">
            <a:off x="1744135" y="4131731"/>
            <a:ext cx="1151469" cy="33872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dash"/>
            <a:round/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6011333" y="2065865"/>
            <a:ext cx="1049867" cy="2173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5400000">
            <a:off x="5808136" y="2065865"/>
            <a:ext cx="1049867" cy="2173"/>
          </a:xfrm>
          <a:prstGeom prst="straightConnector1">
            <a:avLst/>
          </a:prstGeom>
          <a:ln>
            <a:solidFill>
              <a:srgbClr val="000000"/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rot="5400000">
            <a:off x="6874940" y="2252126"/>
            <a:ext cx="1049867" cy="2173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5400000">
            <a:off x="7078135" y="2252127"/>
            <a:ext cx="1049867" cy="2173"/>
          </a:xfrm>
          <a:prstGeom prst="straightConnector1">
            <a:avLst/>
          </a:prstGeom>
          <a:ln>
            <a:solidFill>
              <a:srgbClr val="000000"/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7738533" y="999067"/>
            <a:ext cx="64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7687734" y="272626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</a:t>
            </a:r>
            <a:endParaRPr lang="en-US" dirty="0"/>
          </a:p>
        </p:txBody>
      </p:sp>
      <p:cxnSp>
        <p:nvCxnSpPr>
          <p:cNvPr id="123" name="Straight Arrow Connector 122"/>
          <p:cNvCxnSpPr/>
          <p:nvPr/>
        </p:nvCxnSpPr>
        <p:spPr>
          <a:xfrm flipV="1">
            <a:off x="4199467" y="2133600"/>
            <a:ext cx="2032000" cy="1337733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16200000" flipH="1">
            <a:off x="6697133" y="1684866"/>
            <a:ext cx="795867" cy="575733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/>
          <p:cNvGrpSpPr/>
          <p:nvPr/>
        </p:nvGrpSpPr>
        <p:grpSpPr>
          <a:xfrm>
            <a:off x="3903722" y="3522133"/>
            <a:ext cx="4021078" cy="537632"/>
            <a:chOff x="3903722" y="3522133"/>
            <a:chExt cx="4021078" cy="537632"/>
          </a:xfrm>
        </p:grpSpPr>
        <p:cxnSp>
          <p:nvCxnSpPr>
            <p:cNvPr id="115" name="Straight Arrow Connector 114"/>
            <p:cNvCxnSpPr>
              <a:stCxn id="24" idx="5"/>
            </p:cNvCxnSpPr>
            <p:nvPr/>
          </p:nvCxnSpPr>
          <p:spPr>
            <a:xfrm rot="5400000" flipH="1" flipV="1">
              <a:off x="5905506" y="1520349"/>
              <a:ext cx="17510" cy="4021078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urved Connector 127"/>
            <p:cNvCxnSpPr>
              <a:stCxn id="24" idx="5"/>
              <a:endCxn id="14" idx="0"/>
            </p:cNvCxnSpPr>
            <p:nvPr/>
          </p:nvCxnSpPr>
          <p:spPr>
            <a:xfrm rot="16200000" flipH="1">
              <a:off x="5231925" y="2211439"/>
              <a:ext cx="520123" cy="3176529"/>
            </a:xfrm>
            <a:prstGeom prst="curvedConnector3">
              <a:avLst>
                <a:gd name="adj1" fmla="val -2090"/>
              </a:avLst>
            </a:prstGeom>
            <a:ln>
              <a:solidFill>
                <a:srgbClr val="00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the model</a:t>
            </a:r>
            <a:endParaRPr lang="en-US" dirty="0"/>
          </a:p>
        </p:txBody>
      </p:sp>
      <p:pic>
        <p:nvPicPr>
          <p:cNvPr id="21" name="Content Placeholder 20" descr="WiringDiagra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0350" y="1168400"/>
            <a:ext cx="8588587" cy="5367867"/>
          </a:xfrm>
        </p:spPr>
      </p:pic>
      <p:grpSp>
        <p:nvGrpSpPr>
          <p:cNvPr id="26" name="Group 25"/>
          <p:cNvGrpSpPr/>
          <p:nvPr/>
        </p:nvGrpSpPr>
        <p:grpSpPr>
          <a:xfrm>
            <a:off x="228600" y="1206500"/>
            <a:ext cx="4800600" cy="5054600"/>
            <a:chOff x="228600" y="1206500"/>
            <a:chExt cx="4800600" cy="5054600"/>
          </a:xfrm>
        </p:grpSpPr>
        <p:sp>
          <p:nvSpPr>
            <p:cNvPr id="22" name="Rectangle 21"/>
            <p:cNvSpPr/>
            <p:nvPr/>
          </p:nvSpPr>
          <p:spPr>
            <a:xfrm>
              <a:off x="228600" y="1206500"/>
              <a:ext cx="4800600" cy="5054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1000" y="1473200"/>
              <a:ext cx="2365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 Accumulating MPF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03800" y="1206500"/>
            <a:ext cx="3975100" cy="5054600"/>
            <a:chOff x="5003800" y="1206500"/>
            <a:chExt cx="3835400" cy="4991100"/>
          </a:xfrm>
        </p:grpSpPr>
        <p:sp>
          <p:nvSpPr>
            <p:cNvPr id="23" name="Rectangle 22"/>
            <p:cNvSpPr/>
            <p:nvPr/>
          </p:nvSpPr>
          <p:spPr>
            <a:xfrm>
              <a:off x="5003800" y="1206500"/>
              <a:ext cx="3835400" cy="49911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38900" y="1473200"/>
              <a:ext cx="1985493" cy="364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 Degrading MPF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914900" y="5740400"/>
            <a:ext cx="4021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Key: </a:t>
            </a:r>
          </a:p>
          <a:p>
            <a:r>
              <a:rPr lang="en-US" dirty="0" smtClean="0"/>
              <a:t>Solid lines are reactions</a:t>
            </a:r>
          </a:p>
          <a:p>
            <a:r>
              <a:rPr lang="en-US" dirty="0" smtClean="0"/>
              <a:t>Dotted lines represent catalytic action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action reaction rates</a:t>
            </a:r>
            <a:endParaRPr lang="en-US" dirty="0"/>
          </a:p>
        </p:txBody>
      </p:sp>
      <p:pic>
        <p:nvPicPr>
          <p:cNvPr id="4" name="Content Placeholder 3" descr="Slide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154" y="1600201"/>
            <a:ext cx="6325692" cy="3949700"/>
          </a:xfrm>
        </p:spPr>
      </p:pic>
      <p:sp>
        <p:nvSpPr>
          <p:cNvPr id="6" name="TextBox 5"/>
          <p:cNvSpPr txBox="1"/>
          <p:nvPr/>
        </p:nvSpPr>
        <p:spPr>
          <a:xfrm>
            <a:off x="1812133" y="5816600"/>
            <a:ext cx="4596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AA -&gt; AA + </a:t>
            </a:r>
            <a:r>
              <a:rPr lang="en-US" b="1" dirty="0" err="1" smtClean="0"/>
              <a:t>Cyclin</a:t>
            </a:r>
            <a:r>
              <a:rPr lang="en-US" b="1" dirty="0" smtClean="0"/>
              <a:t>					k1 </a:t>
            </a:r>
          </a:p>
          <a:p>
            <a:r>
              <a:rPr lang="en-US" b="1" dirty="0" err="1" smtClean="0"/>
              <a:t>Cyclin</a:t>
            </a:r>
            <a:r>
              <a:rPr lang="en-US" b="1" dirty="0" smtClean="0"/>
              <a:t> + </a:t>
            </a:r>
            <a:r>
              <a:rPr lang="en-US" b="1" dirty="0" err="1" smtClean="0"/>
              <a:t>Cdk</a:t>
            </a:r>
            <a:r>
              <a:rPr lang="en-US" b="1" dirty="0" smtClean="0"/>
              <a:t> -&gt; MPF        				k3 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rate dependent on the state of another protein</a:t>
            </a:r>
            <a:endParaRPr lang="en-US" dirty="0"/>
          </a:p>
        </p:txBody>
      </p:sp>
      <p:pic>
        <p:nvPicPr>
          <p:cNvPr id="4" name="Content Placeholder 3" descr="Slide1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9997" y="1600202"/>
            <a:ext cx="5104007" cy="3162697"/>
          </a:xfrm>
        </p:spPr>
      </p:pic>
      <p:sp>
        <p:nvSpPr>
          <p:cNvPr id="5" name="TextBox 4"/>
          <p:cNvSpPr txBox="1"/>
          <p:nvPr/>
        </p:nvSpPr>
        <p:spPr>
          <a:xfrm>
            <a:off x="1757969" y="4726337"/>
            <a:ext cx="56280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Two rules for each form of </a:t>
            </a:r>
            <a:r>
              <a:rPr lang="en-US" sz="1600" b="1" dirty="0" err="1" smtClean="0">
                <a:solidFill>
                  <a:srgbClr val="000000"/>
                </a:solidFill>
              </a:rPr>
              <a:t>cyclin</a:t>
            </a:r>
            <a:r>
              <a:rPr lang="en-US" sz="1600" b="1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sz="1600" b="1" dirty="0" err="1" smtClean="0">
                <a:solidFill>
                  <a:srgbClr val="000000"/>
                </a:solidFill>
              </a:rPr>
              <a:t>Cyclin</a:t>
            </a:r>
            <a:r>
              <a:rPr lang="en-US" sz="1600" b="1" dirty="0" smtClean="0">
                <a:solidFill>
                  <a:srgbClr val="000000"/>
                </a:solidFill>
              </a:rPr>
              <a:t> + </a:t>
            </a:r>
            <a:r>
              <a:rPr lang="en-US" sz="1600" b="1" dirty="0" err="1" smtClean="0">
                <a:solidFill>
                  <a:srgbClr val="000000"/>
                </a:solidFill>
              </a:rPr>
              <a:t>APCoff</a:t>
            </a:r>
            <a:r>
              <a:rPr lang="en-US" sz="1600" b="1" dirty="0" smtClean="0">
                <a:solidFill>
                  <a:srgbClr val="000000"/>
                </a:solidFill>
              </a:rPr>
              <a:t> -&gt; AA + </a:t>
            </a:r>
            <a:r>
              <a:rPr lang="en-US" sz="1600" b="1" dirty="0" err="1" smtClean="0">
                <a:solidFill>
                  <a:srgbClr val="000000"/>
                </a:solidFill>
              </a:rPr>
              <a:t>APCoff</a:t>
            </a:r>
            <a:r>
              <a:rPr lang="en-US" sz="1600" b="1" dirty="0" smtClean="0">
                <a:solidFill>
                  <a:srgbClr val="000000"/>
                </a:solidFill>
              </a:rPr>
              <a:t>				        V21 </a:t>
            </a:r>
          </a:p>
          <a:p>
            <a:r>
              <a:rPr lang="en-US" sz="1600" b="1" dirty="0" err="1" smtClean="0">
                <a:solidFill>
                  <a:srgbClr val="000000"/>
                </a:solidFill>
              </a:rPr>
              <a:t>Cyclin</a:t>
            </a:r>
            <a:r>
              <a:rPr lang="en-US" sz="1600" b="1" dirty="0" smtClean="0">
                <a:solidFill>
                  <a:srgbClr val="000000"/>
                </a:solidFill>
              </a:rPr>
              <a:t> + </a:t>
            </a:r>
            <a:r>
              <a:rPr lang="en-US" sz="1600" b="1" dirty="0" err="1" smtClean="0">
                <a:solidFill>
                  <a:srgbClr val="000000"/>
                </a:solidFill>
              </a:rPr>
              <a:t>APCon</a:t>
            </a:r>
            <a:r>
              <a:rPr lang="en-US" sz="1600" b="1" dirty="0" smtClean="0">
                <a:solidFill>
                  <a:srgbClr val="000000"/>
                </a:solidFill>
              </a:rPr>
              <a:t> -&gt; AA +</a:t>
            </a:r>
            <a:r>
              <a:rPr lang="en-US" sz="1600" b="1" dirty="0" err="1" smtClean="0">
                <a:solidFill>
                  <a:srgbClr val="000000"/>
                </a:solidFill>
              </a:rPr>
              <a:t>APCon</a:t>
            </a:r>
            <a:r>
              <a:rPr lang="en-US" sz="1600" b="1" dirty="0" smtClean="0">
                <a:solidFill>
                  <a:srgbClr val="000000"/>
                </a:solidFill>
              </a:rPr>
              <a:t>					V22 </a:t>
            </a:r>
          </a:p>
          <a:p>
            <a:r>
              <a:rPr lang="en-US" sz="1600" b="1" dirty="0" smtClean="0">
                <a:solidFill>
                  <a:srgbClr val="000000"/>
                </a:solidFill>
              </a:rPr>
              <a:t>MPF + </a:t>
            </a:r>
            <a:r>
              <a:rPr lang="en-US" sz="1600" b="1" dirty="0" err="1" smtClean="0">
                <a:solidFill>
                  <a:srgbClr val="000000"/>
                </a:solidFill>
              </a:rPr>
              <a:t>APCoff</a:t>
            </a:r>
            <a:r>
              <a:rPr lang="en-US" sz="1600" b="1" dirty="0" smtClean="0">
                <a:solidFill>
                  <a:srgbClr val="000000"/>
                </a:solidFill>
              </a:rPr>
              <a:t> -&gt; AA + </a:t>
            </a:r>
            <a:r>
              <a:rPr lang="en-US" sz="1600" b="1" dirty="0" err="1" smtClean="0">
                <a:solidFill>
                  <a:srgbClr val="000000"/>
                </a:solidFill>
              </a:rPr>
              <a:t>Cdk</a:t>
            </a:r>
            <a:r>
              <a:rPr lang="en-US" sz="1600" b="1" dirty="0" smtClean="0">
                <a:solidFill>
                  <a:srgbClr val="000000"/>
                </a:solidFill>
              </a:rPr>
              <a:t> + </a:t>
            </a:r>
            <a:r>
              <a:rPr lang="en-US" sz="1600" b="1" dirty="0" err="1" smtClean="0">
                <a:solidFill>
                  <a:srgbClr val="000000"/>
                </a:solidFill>
              </a:rPr>
              <a:t>APCoff</a:t>
            </a:r>
            <a:r>
              <a:rPr lang="en-US" sz="1600" b="1" dirty="0" smtClean="0">
                <a:solidFill>
                  <a:srgbClr val="000000"/>
                </a:solidFill>
              </a:rPr>
              <a:t>  				V21 </a:t>
            </a:r>
          </a:p>
          <a:p>
            <a:r>
              <a:rPr lang="en-US" sz="1600" b="1" dirty="0" smtClean="0">
                <a:solidFill>
                  <a:srgbClr val="000000"/>
                </a:solidFill>
              </a:rPr>
              <a:t>MPF + </a:t>
            </a:r>
            <a:r>
              <a:rPr lang="en-US" sz="1600" b="1" dirty="0" err="1" smtClean="0">
                <a:solidFill>
                  <a:srgbClr val="000000"/>
                </a:solidFill>
              </a:rPr>
              <a:t>APCon</a:t>
            </a:r>
            <a:r>
              <a:rPr lang="en-US" sz="1600" b="1" dirty="0" smtClean="0">
                <a:solidFill>
                  <a:srgbClr val="000000"/>
                </a:solidFill>
              </a:rPr>
              <a:t> -&gt; AA + </a:t>
            </a:r>
            <a:r>
              <a:rPr lang="en-US" sz="1600" b="1" dirty="0" err="1" smtClean="0">
                <a:solidFill>
                  <a:srgbClr val="000000"/>
                </a:solidFill>
              </a:rPr>
              <a:t>Cdk</a:t>
            </a:r>
            <a:r>
              <a:rPr lang="en-US" sz="1600" b="1" dirty="0" smtClean="0">
                <a:solidFill>
                  <a:srgbClr val="000000"/>
                </a:solidFill>
              </a:rPr>
              <a:t> + </a:t>
            </a:r>
            <a:r>
              <a:rPr lang="en-US" sz="1600" b="1" dirty="0" err="1" smtClean="0">
                <a:solidFill>
                  <a:srgbClr val="000000"/>
                </a:solidFill>
              </a:rPr>
              <a:t>APCon</a:t>
            </a:r>
            <a:r>
              <a:rPr lang="en-US" sz="1600" b="1" dirty="0" smtClean="0">
                <a:solidFill>
                  <a:srgbClr val="000000"/>
                </a:solidFill>
              </a:rPr>
              <a:t>				V22</a:t>
            </a:r>
          </a:p>
          <a:p>
            <a:r>
              <a:rPr lang="en-US" sz="1600" b="1" dirty="0" smtClean="0">
                <a:solidFill>
                  <a:srgbClr val="000000"/>
                </a:solidFill>
              </a:rPr>
              <a:t>PreMPF + </a:t>
            </a:r>
            <a:r>
              <a:rPr lang="en-US" sz="1600" b="1" dirty="0" err="1" smtClean="0">
                <a:solidFill>
                  <a:srgbClr val="000000"/>
                </a:solidFill>
              </a:rPr>
              <a:t>APCoff</a:t>
            </a:r>
            <a:r>
              <a:rPr lang="en-US" sz="1600" b="1" dirty="0" smtClean="0">
                <a:solidFill>
                  <a:srgbClr val="000000"/>
                </a:solidFill>
              </a:rPr>
              <a:t> -&gt; AA + </a:t>
            </a:r>
            <a:r>
              <a:rPr lang="en-US" sz="1600" b="1" dirty="0" err="1" smtClean="0">
                <a:solidFill>
                  <a:srgbClr val="000000"/>
                </a:solidFill>
              </a:rPr>
              <a:t>Cdk</a:t>
            </a:r>
            <a:r>
              <a:rPr lang="en-US" sz="1600" b="1" dirty="0" smtClean="0">
                <a:solidFill>
                  <a:srgbClr val="000000"/>
                </a:solidFill>
              </a:rPr>
              <a:t> + </a:t>
            </a:r>
            <a:r>
              <a:rPr lang="en-US" sz="1600" b="1" dirty="0" err="1" smtClean="0">
                <a:solidFill>
                  <a:srgbClr val="000000"/>
                </a:solidFill>
              </a:rPr>
              <a:t>APCoff</a:t>
            </a:r>
            <a:r>
              <a:rPr lang="en-US" sz="1600" b="1" dirty="0" smtClean="0">
                <a:solidFill>
                  <a:srgbClr val="000000"/>
                </a:solidFill>
              </a:rPr>
              <a:t>  			V21 </a:t>
            </a:r>
          </a:p>
          <a:p>
            <a:r>
              <a:rPr lang="en-US" sz="1600" b="1" dirty="0" smtClean="0">
                <a:solidFill>
                  <a:srgbClr val="000000"/>
                </a:solidFill>
              </a:rPr>
              <a:t>PreMPF + </a:t>
            </a:r>
            <a:r>
              <a:rPr lang="en-US" sz="1600" b="1" dirty="0" err="1" smtClean="0">
                <a:solidFill>
                  <a:srgbClr val="000000"/>
                </a:solidFill>
              </a:rPr>
              <a:t>APCon</a:t>
            </a:r>
            <a:r>
              <a:rPr lang="en-US" sz="1600" b="1" dirty="0" smtClean="0">
                <a:solidFill>
                  <a:srgbClr val="000000"/>
                </a:solidFill>
              </a:rPr>
              <a:t> -&gt; AA + </a:t>
            </a:r>
            <a:r>
              <a:rPr lang="en-US" sz="1600" b="1" dirty="0" err="1" smtClean="0">
                <a:solidFill>
                  <a:srgbClr val="000000"/>
                </a:solidFill>
              </a:rPr>
              <a:t>Cdk</a:t>
            </a:r>
            <a:r>
              <a:rPr lang="en-US" sz="1600" b="1" dirty="0" smtClean="0">
                <a:solidFill>
                  <a:srgbClr val="000000"/>
                </a:solidFill>
              </a:rPr>
              <a:t> + </a:t>
            </a:r>
            <a:r>
              <a:rPr lang="en-US" sz="1600" b="1" dirty="0" err="1" smtClean="0">
                <a:solidFill>
                  <a:srgbClr val="000000"/>
                </a:solidFill>
              </a:rPr>
              <a:t>APCon</a:t>
            </a:r>
            <a:r>
              <a:rPr lang="en-US" sz="1600" b="1" dirty="0" smtClean="0">
                <a:solidFill>
                  <a:srgbClr val="000000"/>
                </a:solidFill>
              </a:rPr>
              <a:t>			V22 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b="1" dirty="0" smtClean="0">
                <a:solidFill>
                  <a:srgbClr val="000000"/>
                </a:solidFill>
              </a:rPr>
              <a:t> </a:t>
            </a:r>
          </a:p>
          <a:p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reaction rates</a:t>
            </a:r>
            <a:endParaRPr lang="en-US" dirty="0"/>
          </a:p>
        </p:txBody>
      </p:sp>
      <p:pic>
        <p:nvPicPr>
          <p:cNvPr id="4" name="Content Placeholder 3" descr="Slide1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4745" y="1536701"/>
            <a:ext cx="5294511" cy="3296194"/>
          </a:xfrm>
        </p:spPr>
      </p:pic>
      <p:sp>
        <p:nvSpPr>
          <p:cNvPr id="5" name="TextBox 4"/>
          <p:cNvSpPr txBox="1"/>
          <p:nvPr/>
        </p:nvSpPr>
        <p:spPr>
          <a:xfrm>
            <a:off x="1237581" y="4798873"/>
            <a:ext cx="66688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All of the </a:t>
            </a:r>
            <a:r>
              <a:rPr lang="en-US" sz="1400" b="1" dirty="0" err="1" smtClean="0"/>
              <a:t>phosphorylation/dephosphorylation</a:t>
            </a:r>
            <a:r>
              <a:rPr lang="en-US" sz="1400" b="1" dirty="0" smtClean="0"/>
              <a:t> reactions work the same way:</a:t>
            </a:r>
          </a:p>
          <a:p>
            <a:r>
              <a:rPr lang="en-US" sz="1400" b="1" dirty="0" smtClean="0"/>
              <a:t>Cdc25U + MPF -&gt; Cdc25P + MPF					</a:t>
            </a:r>
            <a:r>
              <a:rPr lang="en-US" sz="1400" b="1" dirty="0" err="1" smtClean="0"/>
              <a:t>Sat(ka,Ka</a:t>
            </a:r>
            <a:r>
              <a:rPr lang="en-US" sz="1400" b="1" dirty="0" smtClean="0"/>
              <a:t>)</a:t>
            </a:r>
          </a:p>
          <a:p>
            <a:r>
              <a:rPr lang="en-US" sz="1400" b="1" dirty="0" smtClean="0"/>
              <a:t>Cdc25P + </a:t>
            </a:r>
            <a:r>
              <a:rPr lang="en-US" sz="1400" b="1" dirty="0" err="1" smtClean="0"/>
              <a:t>PPase</a:t>
            </a:r>
            <a:r>
              <a:rPr lang="en-US" sz="1400" b="1" dirty="0" smtClean="0"/>
              <a:t>  -&gt; Cdc25U + </a:t>
            </a:r>
            <a:r>
              <a:rPr lang="en-US" sz="1400" b="1" dirty="0" err="1" smtClean="0"/>
              <a:t>PPase</a:t>
            </a:r>
            <a:r>
              <a:rPr lang="en-US" sz="1400" b="1" dirty="0" smtClean="0"/>
              <a:t>				</a:t>
            </a:r>
            <a:r>
              <a:rPr lang="en-US" sz="1400" b="1" dirty="0" err="1" smtClean="0"/>
              <a:t>Sat(kb,Kb</a:t>
            </a:r>
            <a:r>
              <a:rPr lang="en-US" sz="1400" b="1" dirty="0" smtClean="0"/>
              <a:t>)</a:t>
            </a:r>
          </a:p>
          <a:p>
            <a:r>
              <a:rPr lang="en-US" sz="1400" b="1" dirty="0" err="1" smtClean="0"/>
              <a:t>APCoff</a:t>
            </a:r>
            <a:r>
              <a:rPr lang="en-US" sz="1400" b="1" dirty="0" smtClean="0"/>
              <a:t> + IEP -&gt; </a:t>
            </a:r>
            <a:r>
              <a:rPr lang="en-US" sz="1400" b="1" dirty="0" err="1" smtClean="0"/>
              <a:t>APCon+IEP</a:t>
            </a:r>
            <a:r>
              <a:rPr lang="en-US" sz="1400" b="1" dirty="0" smtClean="0"/>
              <a:t>					</a:t>
            </a:r>
            <a:r>
              <a:rPr lang="en-US" sz="1400" b="1" dirty="0" err="1" smtClean="0"/>
              <a:t>Sat(kc,Kc</a:t>
            </a:r>
            <a:r>
              <a:rPr lang="en-US" sz="1400" b="1" dirty="0" smtClean="0"/>
              <a:t>) </a:t>
            </a:r>
          </a:p>
          <a:p>
            <a:r>
              <a:rPr lang="en-US" sz="1400" b="1" dirty="0" err="1" smtClean="0"/>
              <a:t>APCon</a:t>
            </a:r>
            <a:r>
              <a:rPr lang="en-US" sz="1400" b="1" dirty="0" smtClean="0"/>
              <a:t> + </a:t>
            </a:r>
            <a:r>
              <a:rPr lang="en-US" sz="1400" b="1" dirty="0" err="1" smtClean="0"/>
              <a:t>PPase</a:t>
            </a:r>
            <a:r>
              <a:rPr lang="en-US" sz="1400" b="1" dirty="0" smtClean="0"/>
              <a:t> -&gt; </a:t>
            </a:r>
            <a:r>
              <a:rPr lang="en-US" sz="1400" b="1" dirty="0" err="1" smtClean="0"/>
              <a:t>APCoff</a:t>
            </a:r>
            <a:r>
              <a:rPr lang="en-US" sz="1400" b="1" dirty="0" smtClean="0"/>
              <a:t> + </a:t>
            </a:r>
            <a:r>
              <a:rPr lang="en-US" sz="1400" b="1" dirty="0" err="1" smtClean="0"/>
              <a:t>PPase</a:t>
            </a:r>
            <a:r>
              <a:rPr lang="en-US" sz="1400" b="1" dirty="0" smtClean="0"/>
              <a:t>				</a:t>
            </a:r>
            <a:r>
              <a:rPr lang="en-US" sz="1400" b="1" dirty="0" err="1" smtClean="0"/>
              <a:t>Sat(kd,Kd</a:t>
            </a:r>
            <a:r>
              <a:rPr lang="en-US" sz="1400" b="1" dirty="0" smtClean="0"/>
              <a:t>) </a:t>
            </a:r>
          </a:p>
          <a:p>
            <a:r>
              <a:rPr lang="en-US" sz="1400" b="1" dirty="0" smtClean="0"/>
              <a:t>Wee1U + MPF -&gt; Wee1P + MPF 					</a:t>
            </a:r>
            <a:r>
              <a:rPr lang="en-US" sz="1400" b="1" dirty="0" err="1" smtClean="0"/>
              <a:t>Sat(ke,Ke</a:t>
            </a:r>
            <a:r>
              <a:rPr lang="en-US" sz="1400" b="1" dirty="0" smtClean="0"/>
              <a:t>) </a:t>
            </a:r>
          </a:p>
          <a:p>
            <a:r>
              <a:rPr lang="en-US" sz="1400" b="1" dirty="0" smtClean="0"/>
              <a:t>Wee1P + </a:t>
            </a:r>
            <a:r>
              <a:rPr lang="en-US" sz="1400" b="1" dirty="0" err="1" smtClean="0"/>
              <a:t>PPase</a:t>
            </a:r>
            <a:r>
              <a:rPr lang="en-US" sz="1400" b="1" dirty="0" smtClean="0"/>
              <a:t>-&gt;Wee1U+PPase					</a:t>
            </a:r>
            <a:r>
              <a:rPr lang="en-US" sz="1400" b="1" dirty="0" err="1" smtClean="0"/>
              <a:t>Sat(kf,Kf</a:t>
            </a:r>
            <a:r>
              <a:rPr lang="en-US" sz="1400" b="1" dirty="0" smtClean="0"/>
              <a:t>) </a:t>
            </a:r>
          </a:p>
          <a:p>
            <a:r>
              <a:rPr lang="en-US" sz="1400" b="1" dirty="0" smtClean="0"/>
              <a:t>IEU+MPF-&gt;IEP+MPF			 				</a:t>
            </a:r>
            <a:r>
              <a:rPr lang="en-US" sz="1400" b="1" dirty="0" err="1" smtClean="0"/>
              <a:t>Sat(kg,Kg</a:t>
            </a:r>
            <a:r>
              <a:rPr lang="en-US" sz="1400" b="1" dirty="0" smtClean="0"/>
              <a:t>) </a:t>
            </a:r>
          </a:p>
          <a:p>
            <a:r>
              <a:rPr lang="en-US" sz="1400" b="1" dirty="0" err="1" smtClean="0"/>
              <a:t>IEP+PPase</a:t>
            </a:r>
            <a:r>
              <a:rPr lang="en-US" sz="1400" b="1" dirty="0" smtClean="0"/>
              <a:t>-&gt;</a:t>
            </a:r>
            <a:r>
              <a:rPr lang="en-US" sz="1400" b="1" dirty="0" err="1" smtClean="0"/>
              <a:t>IEU+PPase</a:t>
            </a:r>
            <a:r>
              <a:rPr lang="en-US" sz="1400" b="1" dirty="0" smtClean="0"/>
              <a:t>						</a:t>
            </a:r>
            <a:r>
              <a:rPr lang="en-US" sz="1400" b="1" dirty="0" err="1" smtClean="0"/>
              <a:t>Sat(kh,Kh</a:t>
            </a:r>
            <a:r>
              <a:rPr lang="en-US" sz="1400" b="1" dirty="0" smtClean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MPF/PreMPF reactions</a:t>
            </a:r>
            <a:endParaRPr lang="en-US" dirty="0"/>
          </a:p>
        </p:txBody>
      </p:sp>
      <p:pic>
        <p:nvPicPr>
          <p:cNvPr id="4" name="Content Placeholder 3" descr="Slide1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0217" y="1600201"/>
            <a:ext cx="6223566" cy="3890486"/>
          </a:xfrm>
        </p:spPr>
      </p:pic>
      <p:sp>
        <p:nvSpPr>
          <p:cNvPr id="6" name="TextBox 5"/>
          <p:cNvSpPr txBox="1"/>
          <p:nvPr/>
        </p:nvSpPr>
        <p:spPr>
          <a:xfrm>
            <a:off x="2280109" y="5410200"/>
            <a:ext cx="4583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MPF + Wee1P -&gt;PreMPF+Wee1P	Vwee1 </a:t>
            </a:r>
          </a:p>
          <a:p>
            <a:r>
              <a:rPr lang="en-US" dirty="0" smtClean="0"/>
              <a:t>MPF +Wee1U -&gt; PreMPF+Wee1U	Vwee2 </a:t>
            </a:r>
          </a:p>
          <a:p>
            <a:r>
              <a:rPr lang="en-US" dirty="0" smtClean="0"/>
              <a:t>PreMPF+Cdc25P -&gt;MPF +Cdc25P	V252 </a:t>
            </a:r>
          </a:p>
          <a:p>
            <a:r>
              <a:rPr lang="en-US" dirty="0" smtClean="0"/>
              <a:t>PreMPF+Cdc25U-&gt;MPF+Cdc25U	V251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final rules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0087" y="1390788"/>
            <a:ext cx="7243827" cy="4401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begin reaction rules</a:t>
            </a:r>
          </a:p>
          <a:p>
            <a:r>
              <a:rPr lang="en-US" sz="1400" dirty="0">
                <a:solidFill>
                  <a:srgbClr val="000000"/>
                </a:solidFill>
              </a:rPr>
              <a:t>Rule0: I()-&gt;</a:t>
            </a:r>
            <a:r>
              <a:rPr lang="en-US" sz="1400" dirty="0" err="1">
                <a:solidFill>
                  <a:srgbClr val="000000"/>
                </a:solidFill>
              </a:rPr>
              <a:t>I()+Cyclin(deg~n</a:t>
            </a:r>
            <a:r>
              <a:rPr lang="en-US" sz="1400" dirty="0">
                <a:solidFill>
                  <a:srgbClr val="000000"/>
                </a:solidFill>
              </a:rPr>
              <a:t>) k1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Rule1: </a:t>
            </a:r>
            <a:r>
              <a:rPr lang="en-US" sz="1400" dirty="0" err="1">
                <a:solidFill>
                  <a:srgbClr val="000000"/>
                </a:solidFill>
              </a:rPr>
              <a:t>Cyclin(deg~n)+APC(c~OFF</a:t>
            </a:r>
            <a:r>
              <a:rPr lang="en-US" sz="1400" dirty="0">
                <a:solidFill>
                  <a:srgbClr val="000000"/>
                </a:solidFill>
              </a:rPr>
              <a:t>)-&gt;</a:t>
            </a:r>
            <a:r>
              <a:rPr lang="en-US" sz="1400" dirty="0" err="1">
                <a:solidFill>
                  <a:srgbClr val="000000"/>
                </a:solidFill>
              </a:rPr>
              <a:t>Cyclin(deg~y)+APC(c~OFF</a:t>
            </a:r>
            <a:r>
              <a:rPr lang="en-US" sz="1400" dirty="0">
                <a:solidFill>
                  <a:srgbClr val="000000"/>
                </a:solidFill>
              </a:rPr>
              <a:t>) V21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Rule2: </a:t>
            </a:r>
            <a:r>
              <a:rPr lang="en-US" sz="1400" dirty="0" err="1">
                <a:solidFill>
                  <a:srgbClr val="000000"/>
                </a:solidFill>
              </a:rPr>
              <a:t>Cyclin(deg~n)+APC(c~ON</a:t>
            </a:r>
            <a:r>
              <a:rPr lang="en-US" sz="1400" dirty="0">
                <a:solidFill>
                  <a:srgbClr val="000000"/>
                </a:solidFill>
              </a:rPr>
              <a:t>)-&gt;</a:t>
            </a:r>
            <a:r>
              <a:rPr lang="en-US" sz="1400" dirty="0" err="1">
                <a:solidFill>
                  <a:srgbClr val="000000"/>
                </a:solidFill>
              </a:rPr>
              <a:t>Cyclin(deg~y)+APC(c~ON</a:t>
            </a:r>
            <a:r>
              <a:rPr lang="en-US" sz="1400" dirty="0">
                <a:solidFill>
                  <a:srgbClr val="000000"/>
                </a:solidFill>
              </a:rPr>
              <a:t>) V22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Rule3: </a:t>
            </a:r>
            <a:r>
              <a:rPr lang="en-US" sz="1400" dirty="0" err="1">
                <a:solidFill>
                  <a:srgbClr val="000000"/>
                </a:solidFill>
              </a:rPr>
              <a:t>Cyclin(deg~n)+Cdk</a:t>
            </a:r>
            <a:r>
              <a:rPr lang="en-US" sz="1400" dirty="0">
                <a:solidFill>
                  <a:srgbClr val="000000"/>
                </a:solidFill>
              </a:rPr>
              <a:t>()-&gt;MPF(cyclin,cdk~1P) k3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Rule4: </a:t>
            </a:r>
            <a:r>
              <a:rPr lang="en-US" sz="1400" dirty="0" err="1">
                <a:solidFill>
                  <a:srgbClr val="000000"/>
                </a:solidFill>
              </a:rPr>
              <a:t>MPF(cyclin,cdk</a:t>
            </a:r>
            <a:r>
              <a:rPr lang="en-US" sz="1400" dirty="0">
                <a:solidFill>
                  <a:srgbClr val="000000"/>
                </a:solidFill>
              </a:rPr>
              <a:t>~*)+</a:t>
            </a:r>
            <a:r>
              <a:rPr lang="en-US" sz="1400" dirty="0" err="1">
                <a:solidFill>
                  <a:srgbClr val="000000"/>
                </a:solidFill>
              </a:rPr>
              <a:t>APC(c~OFF</a:t>
            </a:r>
            <a:r>
              <a:rPr lang="en-US" sz="1400" dirty="0">
                <a:solidFill>
                  <a:srgbClr val="000000"/>
                </a:solidFill>
              </a:rPr>
              <a:t>)-&gt;</a:t>
            </a:r>
            <a:r>
              <a:rPr lang="en-US" sz="1400" dirty="0" err="1">
                <a:solidFill>
                  <a:srgbClr val="000000"/>
                </a:solidFill>
              </a:rPr>
              <a:t>Cyclin(deg~y)+APC(c~OFF)+Cdk</a:t>
            </a:r>
            <a:r>
              <a:rPr lang="en-US" sz="1400" dirty="0">
                <a:solidFill>
                  <a:srgbClr val="000000"/>
                </a:solidFill>
              </a:rPr>
              <a:t>() V21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Rule5: </a:t>
            </a:r>
            <a:r>
              <a:rPr lang="en-US" sz="1400" dirty="0" err="1">
                <a:solidFill>
                  <a:srgbClr val="000000"/>
                </a:solidFill>
              </a:rPr>
              <a:t>MPF(cyclin,cdk</a:t>
            </a:r>
            <a:r>
              <a:rPr lang="en-US" sz="1400" dirty="0">
                <a:solidFill>
                  <a:srgbClr val="000000"/>
                </a:solidFill>
              </a:rPr>
              <a:t>~*)+</a:t>
            </a:r>
            <a:r>
              <a:rPr lang="en-US" sz="1400" dirty="0" err="1">
                <a:solidFill>
                  <a:srgbClr val="000000"/>
                </a:solidFill>
              </a:rPr>
              <a:t>APC(c~ON</a:t>
            </a:r>
            <a:r>
              <a:rPr lang="en-US" sz="1400" dirty="0">
                <a:solidFill>
                  <a:srgbClr val="000000"/>
                </a:solidFill>
              </a:rPr>
              <a:t>)-&gt;</a:t>
            </a:r>
            <a:r>
              <a:rPr lang="en-US" sz="1400" dirty="0" err="1">
                <a:solidFill>
                  <a:srgbClr val="000000"/>
                </a:solidFill>
              </a:rPr>
              <a:t>Cyclin(deg~y)+APC(c~ON)+Cdk</a:t>
            </a:r>
            <a:r>
              <a:rPr lang="en-US" sz="1400" dirty="0">
                <a:solidFill>
                  <a:srgbClr val="000000"/>
                </a:solidFill>
              </a:rPr>
              <a:t>() V22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Rule6: MPF(cyclin,cdk~1P)+Wee1(c~P)-&gt;MPF(cyclin,cdk~2P)+Wee1(c~P) Vwee1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Rule7: MPF(cyclin,cdk~1P)+Wee1(c~U)-&gt;MPF(cyclin,cdk~2P)+Wee1(c~U) Vwee2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Rule8: MPF(cyclin,cdk~2P)+Cdc25(c~P)-&gt;MPF(cyclin,cdk~1P)+Cdc25(c~P) V252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Rule9: MPF(cyclin,cdk~2P)+Cdc25(c~U)-&gt;MPF(cyclin,cdk~1P)+Cdc25(c~U) V251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Rule10: Cdc25(c~U)+MPF(cyclin,cdk~1P)-&gt;Cdc25(c~P)+MPF(cyclin,cdk~1P) </a:t>
            </a:r>
            <a:r>
              <a:rPr lang="en-US" sz="1400" dirty="0" err="1">
                <a:solidFill>
                  <a:srgbClr val="000000"/>
                </a:solidFill>
              </a:rPr>
              <a:t>Sat(ka,Ka</a:t>
            </a:r>
            <a:r>
              <a:rPr lang="en-US" sz="1400" dirty="0">
                <a:solidFill>
                  <a:srgbClr val="000000"/>
                </a:solidFill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</a:rPr>
              <a:t>Rule11: Cdc25(c~P)+PPase()-&gt;Cdc25(c~U)+PPase() </a:t>
            </a:r>
            <a:r>
              <a:rPr lang="en-US" sz="1400" dirty="0" err="1">
                <a:solidFill>
                  <a:srgbClr val="000000"/>
                </a:solidFill>
              </a:rPr>
              <a:t>Sat(kb,Kb</a:t>
            </a:r>
            <a:r>
              <a:rPr lang="en-US" sz="1400" dirty="0">
                <a:solidFill>
                  <a:srgbClr val="000000"/>
                </a:solidFill>
              </a:rPr>
              <a:t>)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Rule12: Wee1(c~U)+MPF(cyclin,cdk~1P)-&gt;Wee1(c~P)+MPF(cyclin,cdk~1P) </a:t>
            </a:r>
            <a:r>
              <a:rPr lang="en-US" sz="1400" dirty="0" err="1">
                <a:solidFill>
                  <a:srgbClr val="000000"/>
                </a:solidFill>
              </a:rPr>
              <a:t>Sat(ke,Ke</a:t>
            </a:r>
            <a:r>
              <a:rPr lang="en-US" sz="1400" dirty="0">
                <a:solidFill>
                  <a:srgbClr val="000000"/>
                </a:solidFill>
              </a:rPr>
              <a:t>)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Rule13: Wee1(c~P)+PPase()-&gt;Wee1(c~U)+PPase() </a:t>
            </a:r>
            <a:r>
              <a:rPr lang="en-US" sz="1400" dirty="0" err="1">
                <a:solidFill>
                  <a:srgbClr val="000000"/>
                </a:solidFill>
              </a:rPr>
              <a:t>Sat(kf,Kf</a:t>
            </a:r>
            <a:r>
              <a:rPr lang="en-US" sz="1400" dirty="0">
                <a:solidFill>
                  <a:srgbClr val="000000"/>
                </a:solidFill>
              </a:rPr>
              <a:t>)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Rule14: IE(c~U)+MPF(cyclin,cdk~1P)-&gt;IE(c~P)+MPF(cyclin,cdk~1P) </a:t>
            </a:r>
            <a:r>
              <a:rPr lang="en-US" sz="1400" dirty="0" err="1">
                <a:solidFill>
                  <a:srgbClr val="000000"/>
                </a:solidFill>
              </a:rPr>
              <a:t>Sat(kg,Kg</a:t>
            </a:r>
            <a:r>
              <a:rPr lang="en-US" sz="1400" dirty="0">
                <a:solidFill>
                  <a:srgbClr val="000000"/>
                </a:solidFill>
              </a:rPr>
              <a:t>)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Rule15: </a:t>
            </a:r>
            <a:r>
              <a:rPr lang="en-US" sz="1400" dirty="0" err="1">
                <a:solidFill>
                  <a:srgbClr val="000000"/>
                </a:solidFill>
              </a:rPr>
              <a:t>IE(c~P)+PPase</a:t>
            </a:r>
            <a:r>
              <a:rPr lang="en-US" sz="1400" dirty="0">
                <a:solidFill>
                  <a:srgbClr val="000000"/>
                </a:solidFill>
              </a:rPr>
              <a:t>()-&gt;</a:t>
            </a:r>
            <a:r>
              <a:rPr lang="en-US" sz="1400" dirty="0" err="1">
                <a:solidFill>
                  <a:srgbClr val="000000"/>
                </a:solidFill>
              </a:rPr>
              <a:t>IE(c~U)+PPase</a:t>
            </a:r>
            <a:r>
              <a:rPr lang="en-US" sz="1400" dirty="0">
                <a:solidFill>
                  <a:srgbClr val="000000"/>
                </a:solidFill>
              </a:rPr>
              <a:t>() </a:t>
            </a:r>
            <a:r>
              <a:rPr lang="en-US" sz="1400" dirty="0" err="1">
                <a:solidFill>
                  <a:srgbClr val="000000"/>
                </a:solidFill>
              </a:rPr>
              <a:t>Sat(kh,Kh</a:t>
            </a:r>
            <a:r>
              <a:rPr lang="en-US" sz="1400" dirty="0">
                <a:solidFill>
                  <a:srgbClr val="000000"/>
                </a:solidFill>
              </a:rPr>
              <a:t>)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Rule16: </a:t>
            </a:r>
            <a:r>
              <a:rPr lang="en-US" sz="1400" dirty="0" err="1">
                <a:solidFill>
                  <a:srgbClr val="000000"/>
                </a:solidFill>
              </a:rPr>
              <a:t>APC(c~OFF)+IE(c~P</a:t>
            </a:r>
            <a:r>
              <a:rPr lang="en-US" sz="1400" dirty="0">
                <a:solidFill>
                  <a:srgbClr val="000000"/>
                </a:solidFill>
              </a:rPr>
              <a:t>)-&gt;</a:t>
            </a:r>
            <a:r>
              <a:rPr lang="en-US" sz="1400" dirty="0" err="1">
                <a:solidFill>
                  <a:srgbClr val="000000"/>
                </a:solidFill>
              </a:rPr>
              <a:t>APC(c~ON)+IE(c~P</a:t>
            </a:r>
            <a:r>
              <a:rPr lang="en-US" sz="1400" dirty="0">
                <a:solidFill>
                  <a:srgbClr val="000000"/>
                </a:solidFill>
              </a:rPr>
              <a:t>) </a:t>
            </a:r>
            <a:r>
              <a:rPr lang="en-US" sz="1400" dirty="0" err="1">
                <a:solidFill>
                  <a:srgbClr val="000000"/>
                </a:solidFill>
              </a:rPr>
              <a:t>Sat(kc,Kc</a:t>
            </a:r>
            <a:r>
              <a:rPr lang="en-US" sz="1400" dirty="0">
                <a:solidFill>
                  <a:srgbClr val="000000"/>
                </a:solidFill>
              </a:rPr>
              <a:t>)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Rule17: </a:t>
            </a:r>
            <a:r>
              <a:rPr lang="en-US" sz="1400" dirty="0" err="1">
                <a:solidFill>
                  <a:srgbClr val="000000"/>
                </a:solidFill>
              </a:rPr>
              <a:t>APC(c~ON)+PPase</a:t>
            </a:r>
            <a:r>
              <a:rPr lang="en-US" sz="1400" dirty="0">
                <a:solidFill>
                  <a:srgbClr val="000000"/>
                </a:solidFill>
              </a:rPr>
              <a:t>()-&gt;</a:t>
            </a:r>
            <a:r>
              <a:rPr lang="en-US" sz="1400" dirty="0" err="1">
                <a:solidFill>
                  <a:srgbClr val="000000"/>
                </a:solidFill>
              </a:rPr>
              <a:t>APC(c~OFF)+PPase</a:t>
            </a:r>
            <a:r>
              <a:rPr lang="en-US" sz="1400" dirty="0">
                <a:solidFill>
                  <a:srgbClr val="000000"/>
                </a:solidFill>
              </a:rPr>
              <a:t>() </a:t>
            </a:r>
            <a:r>
              <a:rPr lang="en-US" sz="1400" dirty="0" err="1">
                <a:solidFill>
                  <a:srgbClr val="000000"/>
                </a:solidFill>
              </a:rPr>
              <a:t>Sat(kd,Kd</a:t>
            </a:r>
            <a:r>
              <a:rPr lang="en-US" sz="1400" dirty="0">
                <a:solidFill>
                  <a:srgbClr val="000000"/>
                </a:solidFill>
              </a:rPr>
              <a:t>)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end reaction 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lide0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7310" y="1600200"/>
            <a:ext cx="4189380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1803400" y="1231900"/>
            <a:ext cx="5168900" cy="3886200"/>
            <a:chOff x="1803400" y="1231900"/>
            <a:chExt cx="5168900" cy="3886200"/>
          </a:xfrm>
        </p:grpSpPr>
        <p:sp>
          <p:nvSpPr>
            <p:cNvPr id="22" name="Rectangle 21"/>
            <p:cNvSpPr/>
            <p:nvPr/>
          </p:nvSpPr>
          <p:spPr>
            <a:xfrm>
              <a:off x="6121400" y="2895600"/>
              <a:ext cx="850900" cy="1295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70200" y="1231900"/>
              <a:ext cx="4102100" cy="165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02200" y="3581400"/>
              <a:ext cx="2070100" cy="15367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gular Pentagon 24"/>
            <p:cNvSpPr/>
            <p:nvPr/>
          </p:nvSpPr>
          <p:spPr>
            <a:xfrm>
              <a:off x="6032500" y="3429000"/>
              <a:ext cx="647700" cy="927100"/>
            </a:xfrm>
            <a:prstGeom prst="pentagon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34100" y="2895600"/>
              <a:ext cx="266700" cy="12700"/>
            </a:xfrm>
            <a:prstGeom prst="line">
              <a:avLst/>
            </a:prstGeom>
            <a:ln w="762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803400" y="1333500"/>
              <a:ext cx="2852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From Amino Acids to MPF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77000" y="2654300"/>
              <a:ext cx="469900" cy="16256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>
              <a:off x="5784850" y="3219450"/>
              <a:ext cx="6477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435100" y="3009900"/>
            <a:ext cx="5092700" cy="3149600"/>
            <a:chOff x="1435100" y="3009900"/>
            <a:chExt cx="5092700" cy="3149600"/>
          </a:xfrm>
        </p:grpSpPr>
        <p:sp>
          <p:nvSpPr>
            <p:cNvPr id="31" name="TextBox 30"/>
            <p:cNvSpPr txBox="1"/>
            <p:nvPr/>
          </p:nvSpPr>
          <p:spPr>
            <a:xfrm>
              <a:off x="1435100" y="5118100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Accumulating MPF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425700" y="3009900"/>
              <a:ext cx="4102100" cy="314960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15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the Rules</a:t>
            </a:r>
            <a:br>
              <a:rPr lang="en-US" dirty="0" smtClean="0"/>
            </a:br>
            <a:r>
              <a:rPr lang="en-US" dirty="0" smtClean="0"/>
              <a:t>Accumulating MPF</a:t>
            </a:r>
            <a:endParaRPr lang="en-US" dirty="0"/>
          </a:p>
        </p:txBody>
      </p:sp>
      <p:sp>
        <p:nvSpPr>
          <p:cNvPr id="163" name="Content Placeholder 16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PreMPF</a:t>
            </a:r>
            <a:r>
              <a:rPr lang="en-US" dirty="0" smtClean="0"/>
              <a:t>: the doubly-</a:t>
            </a:r>
            <a:r>
              <a:rPr lang="en-US" dirty="0" err="1" smtClean="0"/>
              <a:t>phosphorylated</a:t>
            </a:r>
            <a:r>
              <a:rPr lang="en-US" dirty="0" smtClean="0"/>
              <a:t>    Cyclin-cdk1 complex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MPF</a:t>
            </a:r>
            <a:r>
              <a:rPr lang="en-US" dirty="0" smtClean="0"/>
              <a:t>: the singly-</a:t>
            </a:r>
            <a:r>
              <a:rPr lang="en-US" dirty="0" err="1" smtClean="0"/>
              <a:t>phosphorylated</a:t>
            </a:r>
            <a:r>
              <a:rPr lang="en-US" dirty="0" smtClean="0"/>
              <a:t>    Cyclin-cdk1 complex </a:t>
            </a:r>
            <a:endParaRPr lang="en-US" dirty="0"/>
          </a:p>
        </p:txBody>
      </p:sp>
      <p:pic>
        <p:nvPicPr>
          <p:cNvPr id="166" name="Content Placeholder 165" descr="Slide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315166"/>
            <a:ext cx="4038600" cy="30960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the Rules</a:t>
            </a:r>
            <a:br>
              <a:rPr lang="en-US" dirty="0" smtClean="0"/>
            </a:br>
            <a:r>
              <a:rPr lang="en-US" dirty="0" smtClean="0"/>
              <a:t>Accumulating MPF</a:t>
            </a:r>
            <a:endParaRPr lang="en-US" dirty="0"/>
          </a:p>
        </p:txBody>
      </p:sp>
      <p:sp>
        <p:nvSpPr>
          <p:cNvPr id="54" name="Content Placeholder 53"/>
          <p:cNvSpPr>
            <a:spLocks noGrp="1"/>
          </p:cNvSpPr>
          <p:nvPr>
            <p:ph sz="half" idx="2"/>
          </p:nvPr>
        </p:nvSpPr>
        <p:spPr>
          <a:xfrm>
            <a:off x="4559300" y="1600202"/>
            <a:ext cx="41275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Patterns used in rules:</a:t>
            </a:r>
          </a:p>
          <a:p>
            <a:pPr lvl="1"/>
            <a:r>
              <a:rPr lang="en-US" dirty="0" smtClean="0"/>
              <a:t>MPF  is represented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MPF(cyclin,cdk~1P)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PreMPF is represented            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MPF(cyclin,cdk~2P)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8" name="Content Placeholder 57" descr="Slide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338404"/>
            <a:ext cx="4038600" cy="30495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the Rules</a:t>
            </a:r>
            <a:br>
              <a:rPr lang="en-US" dirty="0" smtClean="0"/>
            </a:br>
            <a:r>
              <a:rPr lang="en-US" dirty="0" smtClean="0"/>
              <a:t>Accumulating MPF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MPF &lt;-&gt; PreMPF Diagram</a:t>
            </a:r>
            <a:endParaRPr lang="en-US" dirty="0"/>
          </a:p>
        </p:txBody>
      </p:sp>
      <p:pic>
        <p:nvPicPr>
          <p:cNvPr id="8" name="Content Placeholder 7" descr="Slide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611235"/>
            <a:ext cx="4040188" cy="3078568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MPF &lt;-&gt; PreMPF rules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14900" y="2635935"/>
            <a:ext cx="35433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MPF -&gt; PreMPF</a:t>
            </a:r>
          </a:p>
          <a:p>
            <a:r>
              <a:rPr lang="en-US" i="1" dirty="0" smtClean="0"/>
              <a:t>The </a:t>
            </a:r>
            <a:r>
              <a:rPr lang="en-US" i="1" dirty="0" err="1" smtClean="0"/>
              <a:t>kinase</a:t>
            </a:r>
            <a:r>
              <a:rPr lang="en-US" i="1" dirty="0" smtClean="0"/>
              <a:t> Wee1 adds a phosphate group to MPF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MPF(cyclin,cdk~1P)+Wee1 -&gt; MPF(cyclin,cdk~2P)+Wee1</a:t>
            </a:r>
          </a:p>
          <a:p>
            <a:endParaRPr lang="en-US" b="1" dirty="0" smtClean="0"/>
          </a:p>
          <a:p>
            <a:r>
              <a:rPr lang="en-US" b="1" dirty="0" smtClean="0"/>
              <a:t>PreMPF -&gt;MPF</a:t>
            </a:r>
          </a:p>
          <a:p>
            <a:r>
              <a:rPr lang="en-US" i="1" dirty="0" smtClean="0"/>
              <a:t>The </a:t>
            </a:r>
            <a:r>
              <a:rPr lang="en-US" i="1" dirty="0" err="1" smtClean="0"/>
              <a:t>phosphatase</a:t>
            </a:r>
            <a:r>
              <a:rPr lang="en-US" i="1" dirty="0" smtClean="0"/>
              <a:t> Cdc25 removes a phosphate group from PreMPF: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MPF(cyclin,cdk~2P)+Cdc25 -&gt; MPF(cyclin,cdk~1P)+Cdc25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the Rules</a:t>
            </a:r>
            <a:br>
              <a:rPr lang="en-US" dirty="0" smtClean="0"/>
            </a:br>
            <a:r>
              <a:rPr lang="en-US" dirty="0" smtClean="0"/>
              <a:t>Accumulating MPF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49800" y="2280335"/>
            <a:ext cx="4013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Phosphorylating</a:t>
            </a:r>
            <a:r>
              <a:rPr lang="en-US" b="1" dirty="0" smtClean="0"/>
              <a:t> Cdc25</a:t>
            </a:r>
          </a:p>
          <a:p>
            <a:r>
              <a:rPr lang="en-US" i="1" dirty="0" smtClean="0"/>
              <a:t>MPF acts as a </a:t>
            </a:r>
            <a:r>
              <a:rPr lang="en-US" i="1" dirty="0" err="1" smtClean="0"/>
              <a:t>kinase</a:t>
            </a:r>
            <a:r>
              <a:rPr lang="en-US" i="1" dirty="0" smtClean="0"/>
              <a:t> to add a phosphate group to Cdc25: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MPF(cyclin,cdk~1P)+Cdc25(c~U) -&gt; MPF(cyclin,cdk~1P)+Cdc25(c~P)</a:t>
            </a:r>
          </a:p>
          <a:p>
            <a:endParaRPr lang="en-US" b="1" dirty="0" smtClean="0"/>
          </a:p>
          <a:p>
            <a:r>
              <a:rPr lang="en-US" b="1" dirty="0" err="1" smtClean="0"/>
              <a:t>Phosphorylating</a:t>
            </a:r>
            <a:r>
              <a:rPr lang="en-US" b="1" dirty="0" smtClean="0"/>
              <a:t> Wee1</a:t>
            </a:r>
          </a:p>
          <a:p>
            <a:r>
              <a:rPr lang="en-US" i="1" dirty="0" smtClean="0"/>
              <a:t>MPF acts as a </a:t>
            </a:r>
            <a:r>
              <a:rPr lang="en-US" i="1" dirty="0" err="1" smtClean="0"/>
              <a:t>kinase</a:t>
            </a:r>
            <a:r>
              <a:rPr lang="en-US" i="1" dirty="0" smtClean="0"/>
              <a:t> to add a phosphate group to Wee1: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MPF(cyclin,cdk~1P)+Wee1(c~U) -&gt; MPF(cyclin,cdk~1P)+Wee1(c~P)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Slide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320854"/>
            <a:ext cx="4038600" cy="3084655"/>
          </a:xfrm>
        </p:spPr>
      </p:pic>
      <p:sp>
        <p:nvSpPr>
          <p:cNvPr id="14" name="TextBox 13"/>
          <p:cNvSpPr txBox="1"/>
          <p:nvPr/>
        </p:nvSpPr>
        <p:spPr>
          <a:xfrm>
            <a:off x="946150" y="5765800"/>
            <a:ext cx="725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these rules, we add a component “</a:t>
            </a:r>
            <a:r>
              <a:rPr lang="en-US" dirty="0" err="1" smtClean="0"/>
              <a:t>c</a:t>
            </a:r>
            <a:r>
              <a:rPr lang="en-US" dirty="0" smtClean="0"/>
              <a:t>” with states “U” and “P” to Cdc25 and to Wee1:  Cdc25(c~P~U),  Wee1(c~P~U)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the Rules</a:t>
            </a:r>
            <a:br>
              <a:rPr lang="en-US" dirty="0" smtClean="0"/>
            </a:br>
            <a:r>
              <a:rPr lang="en-US" dirty="0" smtClean="0"/>
              <a:t>Accumulating MPF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37100" y="2635934"/>
            <a:ext cx="40513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Dephosphorylating</a:t>
            </a:r>
            <a:r>
              <a:rPr lang="en-US" b="1" dirty="0" smtClean="0"/>
              <a:t> Wee1 and </a:t>
            </a:r>
            <a:r>
              <a:rPr lang="en-US" b="1" dirty="0" err="1" smtClean="0"/>
              <a:t>Cdc</a:t>
            </a:r>
            <a:endParaRPr lang="en-US" b="1" dirty="0" smtClean="0"/>
          </a:p>
          <a:p>
            <a:r>
              <a:rPr lang="en-US" i="1" dirty="0" smtClean="0"/>
              <a:t>An (unspecified) </a:t>
            </a:r>
            <a:r>
              <a:rPr lang="en-US" i="1" dirty="0" err="1" smtClean="0"/>
              <a:t>phosphatase</a:t>
            </a:r>
            <a:r>
              <a:rPr lang="en-US" i="1" dirty="0" smtClean="0"/>
              <a:t> removes phosphate groups from Wee1 and Cdc25:</a:t>
            </a:r>
          </a:p>
          <a:p>
            <a:endParaRPr lang="en-US" i="1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Cdc25(c~P)+PPase() -&gt;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Cdc25(c~U)+PPase()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Wee1(c~P)+PPase() -&gt;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Wee1(c~U)+PPase()</a:t>
            </a:r>
          </a:p>
          <a:p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638800"/>
            <a:ext cx="786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phosphorylation</a:t>
            </a:r>
            <a:r>
              <a:rPr lang="en-US" dirty="0" smtClean="0"/>
              <a:t> states of Wee1 and Cdc25 change the reaction rates for MPF and PreMPF and hence they also change the steady states. These are the feedback loops.</a:t>
            </a:r>
            <a:endParaRPr lang="en-US" dirty="0"/>
          </a:p>
        </p:txBody>
      </p:sp>
      <p:pic>
        <p:nvPicPr>
          <p:cNvPr id="10" name="Content Placeholder 9" descr="Slide0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318190"/>
            <a:ext cx="4038600" cy="3089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track the amount of active </a:t>
            </a:r>
            <a:r>
              <a:rPr lang="en-US" dirty="0" err="1" smtClean="0"/>
              <a:t>cyclin</a:t>
            </a:r>
            <a:endParaRPr lang="en-US" dirty="0" smtClean="0"/>
          </a:p>
          <a:p>
            <a:r>
              <a:rPr lang="en-US" dirty="0" smtClean="0"/>
              <a:t>To do this, we use a component “deg”:</a:t>
            </a:r>
            <a:br>
              <a:rPr lang="en-US" dirty="0" smtClean="0"/>
            </a:br>
            <a:r>
              <a:rPr lang="en-US" dirty="0" smtClean="0"/>
              <a:t>           </a:t>
            </a:r>
            <a:r>
              <a:rPr lang="en-US" dirty="0" err="1" smtClean="0"/>
              <a:t>Cyclin(deg~n~y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to indicate whether or not the </a:t>
            </a:r>
            <a:r>
              <a:rPr lang="en-US" dirty="0" err="1" smtClean="0"/>
              <a:t>cyclin</a:t>
            </a:r>
            <a:r>
              <a:rPr lang="en-US" dirty="0" smtClean="0"/>
              <a:t> has been degraded</a:t>
            </a:r>
          </a:p>
          <a:p>
            <a:r>
              <a:rPr lang="en-US" dirty="0" smtClean="0"/>
              <a:t>The states indicate that the </a:t>
            </a:r>
            <a:r>
              <a:rPr lang="en-US" dirty="0" err="1" smtClean="0"/>
              <a:t>cyclin</a:t>
            </a:r>
            <a:r>
              <a:rPr lang="en-US" dirty="0" smtClean="0"/>
              <a:t> is degraded (</a:t>
            </a:r>
            <a:r>
              <a:rPr lang="en-US" dirty="0" err="1" smtClean="0"/>
              <a:t>deg~y</a:t>
            </a:r>
            <a:r>
              <a:rPr lang="en-US" dirty="0" smtClean="0"/>
              <a:t>) or not (</a:t>
            </a:r>
            <a:r>
              <a:rPr lang="en-US" dirty="0" err="1" smtClean="0"/>
              <a:t>deg~n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2726</Words>
  <Application>Microsoft Macintosh PowerPoint</Application>
  <PresentationFormat>On-screen Show (4:3)</PresentationFormat>
  <Paragraphs>236</Paragraphs>
  <Slides>24</Slides>
  <Notes>16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The Frog Cell Cycle</vt:lpstr>
      <vt:lpstr>Developing the model</vt:lpstr>
      <vt:lpstr>The Model</vt:lpstr>
      <vt:lpstr>Developing the Rules Accumulating MPF</vt:lpstr>
      <vt:lpstr>Developing the Rules Accumulating MPF</vt:lpstr>
      <vt:lpstr>Developing the Rules Accumulating MPF</vt:lpstr>
      <vt:lpstr>Developing the Rules Accumulating MPF</vt:lpstr>
      <vt:lpstr>Developing the Rules Accumulating MPF</vt:lpstr>
      <vt:lpstr>Slide 9</vt:lpstr>
      <vt:lpstr>Developing the Rules Accumulating MPF</vt:lpstr>
      <vt:lpstr>Developing the Rules Accumulating MPF</vt:lpstr>
      <vt:lpstr>The Rules So Far</vt:lpstr>
      <vt:lpstr>Developing the Rules Degrading MPF</vt:lpstr>
      <vt:lpstr>Developing the Rules Degrading MPF</vt:lpstr>
      <vt:lpstr>Developing the Rules Degrading MPF</vt:lpstr>
      <vt:lpstr>Developing the Rules Degrading MPF</vt:lpstr>
      <vt:lpstr>The Rest of the Rules</vt:lpstr>
      <vt:lpstr>Determining the reaction rates</vt:lpstr>
      <vt:lpstr>Slide 19</vt:lpstr>
      <vt:lpstr>Mass action reaction rates</vt:lpstr>
      <vt:lpstr>A rate dependent on the state of another protein</vt:lpstr>
      <vt:lpstr>Catalytic reaction rates</vt:lpstr>
      <vt:lpstr>The MPF/PreMPF reactions</vt:lpstr>
      <vt:lpstr>The final rules</vt:lpstr>
    </vt:vector>
  </TitlesOfParts>
  <Company>Lehman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Frog Cell Cycle</dc:title>
  <dc:creator>Nancy Griffeth</dc:creator>
  <cp:lastModifiedBy>Nancy Griffeth</cp:lastModifiedBy>
  <cp:revision>140</cp:revision>
  <dcterms:created xsi:type="dcterms:W3CDTF">2014-08-12T00:39:53Z</dcterms:created>
  <dcterms:modified xsi:type="dcterms:W3CDTF">2014-08-12T00:42:37Z</dcterms:modified>
</cp:coreProperties>
</file>