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2"/>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4947" autoAdjust="0"/>
    <p:restoredTop sz="77802" autoAdjust="0"/>
  </p:normalViewPr>
  <p:slideViewPr>
    <p:cSldViewPr snapToGrid="0" snapToObjects="1">
      <p:cViewPr>
        <p:scale>
          <a:sx n="100" d="100"/>
          <a:sy n="100" d="100"/>
        </p:scale>
        <p:origin x="-672"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38ED6-7E15-8242-BD37-67BF1275CD1D}" type="datetimeFigureOut">
              <a:rPr lang="en-US" smtClean="0"/>
              <a:pPr/>
              <a:t>8/11/14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9FD34A-1927-5A4B-9630-93D2E9EB4A0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518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to talk about:</a:t>
            </a:r>
            <a:r>
              <a:rPr lang="en-US" baseline="0" dirty="0" smtClean="0"/>
              <a:t> Evolution &amp; Natural Selection. Although go hand in hand, not the same. </a:t>
            </a:r>
          </a:p>
          <a:p>
            <a:r>
              <a:rPr lang="en-US" baseline="0" dirty="0" smtClean="0"/>
              <a:t>Natural selection is a mechanism of evolution</a:t>
            </a:r>
          </a:p>
          <a:p>
            <a:endParaRPr lang="en-US" baseline="0" dirty="0" smtClean="0"/>
          </a:p>
          <a:p>
            <a:r>
              <a:rPr lang="en-US" baseline="0" dirty="0" smtClean="0"/>
              <a:t>Quiescent = </a:t>
            </a:r>
            <a:r>
              <a:rPr lang="en-US" baseline="0" dirty="0" err="1" smtClean="0"/>
              <a:t>kui-es-ent</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412804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a:t>
            </a:r>
            <a:r>
              <a:rPr lang="en-US" baseline="0" dirty="0" smtClean="0"/>
              <a:t> if lots of cells are multiplying, they will most likely be killed if can’t evade it. </a:t>
            </a:r>
            <a:endParaRPr lang="en-US" dirty="0" smtClean="0"/>
          </a:p>
          <a:p>
            <a:r>
              <a:rPr lang="en-US" dirty="0" smtClean="0"/>
              <a:t>Cellular membranes are disrupted,</a:t>
            </a:r>
            <a:r>
              <a:rPr lang="en-US" baseline="0" dirty="0" smtClean="0"/>
              <a:t> cytoplasmic and nuclear skeletons broken down, cytosol extruded, chromosomes degraded, nucleus fragmented, in 30-120 </a:t>
            </a:r>
            <a:r>
              <a:rPr lang="en-US" baseline="0" dirty="0" err="1" smtClean="0"/>
              <a:t>mins</a:t>
            </a:r>
            <a:endParaRPr lang="en-US" baseline="0" dirty="0" smtClean="0"/>
          </a:p>
          <a:p>
            <a:r>
              <a:rPr lang="en-US" baseline="0" dirty="0" smtClean="0"/>
              <a:t>	cell corpse is engulfed by nearby cells in a tissue and disappears</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384254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Not having a phone</a:t>
            </a:r>
            <a:r>
              <a:rPr lang="en-US" baseline="0" dirty="0" smtClean="0"/>
              <a:t> to call 911 means no police can come remove your thief, home invader.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1710278"/>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 there is a generational limit on normal somatic cells </a:t>
            </a:r>
          </a:p>
          <a:p>
            <a:r>
              <a:rPr lang="en-US" dirty="0" smtClean="0"/>
              <a:t>Telomeres</a:t>
            </a:r>
            <a:r>
              <a:rPr lang="en-US" baseline="0" dirty="0" smtClean="0"/>
              <a:t> lost because DNA polymerase cannot completely replicate the 3’ ends of chromosomal DNA in S phase</a:t>
            </a:r>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8032639"/>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approach of making</a:t>
            </a:r>
            <a:r>
              <a:rPr lang="en-US" baseline="0" dirty="0" smtClean="0"/>
              <a:t> sure you </a:t>
            </a:r>
            <a:r>
              <a:rPr lang="en-US" baseline="0" smtClean="0"/>
              <a:t>outlive cancer </a:t>
            </a:r>
            <a:endParaRPr lang="en-US"/>
          </a:p>
        </p:txBody>
      </p:sp>
      <p:sp>
        <p:nvSpPr>
          <p:cNvPr id="4" name="Slide Number Placeholder 3"/>
          <p:cNvSpPr>
            <a:spLocks noGrp="1"/>
          </p:cNvSpPr>
          <p:nvPr>
            <p:ph type="sldNum" sz="quarter" idx="10"/>
          </p:nvPr>
        </p:nvSpPr>
        <p:spPr/>
        <p:txBody>
          <a:bodyPr/>
          <a:lstStyle/>
          <a:p>
            <a:fld id="{039FD34A-1927-5A4B-9630-93D2E9EB4A09}"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53305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of being fit for a</a:t>
            </a:r>
            <a:r>
              <a:rPr lang="en-US" baseline="0" dirty="0" smtClean="0"/>
              <a:t>n environment.</a:t>
            </a:r>
          </a:p>
          <a:p>
            <a:endParaRPr lang="en-US" baseline="0" dirty="0" smtClean="0"/>
          </a:p>
          <a:p>
            <a:r>
              <a:rPr lang="en-US" baseline="0" dirty="0" smtClean="0"/>
              <a:t>Applying to grad school example. Admissions officer.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834115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cells live, some cells</a:t>
            </a:r>
            <a:r>
              <a:rPr lang="en-US" baseline="0" dirty="0" smtClean="0"/>
              <a:t> die.</a:t>
            </a:r>
          </a:p>
          <a:p>
            <a:r>
              <a:rPr lang="en-US" baseline="0" dirty="0" smtClean="0"/>
              <a:t>If one is cancerous, can live in that environment, some can’t.</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692566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Cancerinstitute.org.au</a:t>
            </a:r>
            <a:endParaRPr lang="en-US" dirty="0" smtClean="0"/>
          </a:p>
          <a:p>
            <a:r>
              <a:rPr lang="en-US" dirty="0" smtClean="0"/>
              <a:t>Lymph</a:t>
            </a:r>
            <a:r>
              <a:rPr lang="en-US" baseline="0" dirty="0" smtClean="0"/>
              <a:t> </a:t>
            </a:r>
            <a:r>
              <a:rPr lang="en-US" dirty="0" smtClean="0"/>
              <a:t>nodes are powerhouses</a:t>
            </a:r>
            <a:r>
              <a:rPr lang="en-US" baseline="0" dirty="0" smtClean="0"/>
              <a:t> of immune system.</a:t>
            </a:r>
          </a:p>
          <a:p>
            <a:r>
              <a:rPr lang="en-US" sz="1200" kern="1200" dirty="0" smtClean="0">
                <a:solidFill>
                  <a:schemeClr val="tx1"/>
                </a:solidFill>
                <a:latin typeface="+mn-lt"/>
                <a:ea typeface="+mn-ea"/>
                <a:cs typeface="+mn-cs"/>
              </a:rPr>
              <a:t>Organs</a:t>
            </a:r>
            <a:r>
              <a:rPr lang="en-US" sz="1200" kern="1200" baseline="0" dirty="0" smtClean="0">
                <a:solidFill>
                  <a:schemeClr val="tx1"/>
                </a:solidFill>
                <a:latin typeface="+mn-lt"/>
                <a:ea typeface="+mn-ea"/>
                <a:cs typeface="+mn-cs"/>
              </a:rPr>
              <a:t> of lymphatic system. Distributed widely throughout the body including the armpit and stomach. Are garrisons of b, t, and other immunity cells. Act as filters or traps for foreign particles and are important in the proper functioning of the immune system. Tightly packed with </a:t>
            </a:r>
            <a:r>
              <a:rPr lang="en-US" sz="1200" kern="1200" baseline="0" dirty="0" err="1" smtClean="0">
                <a:solidFill>
                  <a:schemeClr val="tx1"/>
                </a:solidFill>
                <a:latin typeface="+mn-lt"/>
                <a:ea typeface="+mn-ea"/>
                <a:cs typeface="+mn-cs"/>
              </a:rPr>
              <a:t>wbc</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it can provoke an immune response against it which can destroy it, sometimes it forms lump in lymph node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390639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sz="1200" b="0" kern="1200" dirty="0" smtClean="0">
                <a:solidFill>
                  <a:schemeClr val="tx1"/>
                </a:solidFill>
                <a:effectLst/>
                <a:latin typeface="+mn-lt"/>
                <a:ea typeface="+mn-ea"/>
                <a:cs typeface="+mn-cs"/>
              </a:rPr>
              <a:t>Each of these physiologic changes— novel capabilities acquired during tumor development— represents the successful breaching of an anticancer defense mechanism hardwired into cells and tissues. </a:t>
            </a:r>
            <a:endParaRPr lang="en-US" dirty="0" smtClean="0"/>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718132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**Way</a:t>
            </a:r>
            <a:r>
              <a:rPr lang="en-US" baseline="0" dirty="0" smtClean="0"/>
              <a:t> your Body prevents cancer: only growing when tissue tells you to grow</a:t>
            </a:r>
            <a:endParaRPr lang="en-US" dirty="0" smtClean="0"/>
          </a:p>
          <a:p>
            <a:r>
              <a:rPr lang="en-US" dirty="0" smtClean="0"/>
              <a:t>Regular cells require GS, to move from normal living g0 to actively growing g1 </a:t>
            </a:r>
          </a:p>
          <a:p>
            <a:r>
              <a:rPr lang="en-US" dirty="0" smtClean="0"/>
              <a:t>	example:</a:t>
            </a:r>
            <a:r>
              <a:rPr lang="en-US" baseline="0" dirty="0" smtClean="0"/>
              <a:t> your body remaining at same weight, until you start binge eating burger king and moves into actively growing (in fat if sedentary, in muscle if active)</a:t>
            </a:r>
          </a:p>
          <a:p>
            <a:endParaRPr lang="en-US" baseline="0" dirty="0" smtClean="0"/>
          </a:p>
          <a:p>
            <a:r>
              <a:rPr lang="en-US" baseline="0" dirty="0" err="1" smtClean="0"/>
              <a:t>Autocrine</a:t>
            </a:r>
            <a:r>
              <a:rPr lang="en-US" baseline="0" dirty="0" smtClean="0"/>
              <a:t> stimulation = positive feedback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063116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on board</a:t>
            </a:r>
            <a:r>
              <a:rPr lang="en-US" baseline="0" dirty="0" smtClean="0"/>
              <a:t> the pathway. </a:t>
            </a:r>
          </a:p>
          <a:p>
            <a:r>
              <a:rPr lang="en-US" baseline="0" dirty="0" smtClean="0"/>
              <a:t>Show examples from Pathways with Friends.</a:t>
            </a:r>
          </a:p>
          <a:p>
            <a:r>
              <a:rPr lang="en-US" baseline="0" dirty="0" smtClean="0"/>
              <a:t>Importance of communication, and problem with locking molecules in ON position.</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711095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WYBPC: sending out antigrowth signals to prevent</a:t>
            </a:r>
            <a:r>
              <a:rPr lang="en-US" baseline="0" dirty="0" smtClean="0"/>
              <a:t> cells from going into either g1, m, or putting them in </a:t>
            </a:r>
            <a:r>
              <a:rPr lang="en-US" baseline="0" dirty="0" err="1" smtClean="0"/>
              <a:t>postmitotic</a:t>
            </a:r>
            <a:r>
              <a:rPr lang="en-US" baseline="0" dirty="0" smtClean="0"/>
              <a:t> state. </a:t>
            </a:r>
          </a:p>
          <a:p>
            <a:r>
              <a:rPr lang="en-US" baseline="0" dirty="0" smtClean="0"/>
              <a:t>**Its what happens in the brain. Brain cells don’t divide.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8708490"/>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Integreins</a:t>
            </a:r>
            <a:r>
              <a:rPr lang="en-US" dirty="0" smtClean="0"/>
              <a:t>=</a:t>
            </a:r>
            <a:r>
              <a:rPr lang="en-US" dirty="0" err="1" smtClean="0"/>
              <a:t>olecules</a:t>
            </a:r>
            <a:r>
              <a:rPr lang="en-US" dirty="0" smtClean="0"/>
              <a:t> that adhere to cell </a:t>
            </a:r>
            <a:endParaRPr lang="en-US" dirty="0"/>
          </a:p>
        </p:txBody>
      </p:sp>
      <p:sp>
        <p:nvSpPr>
          <p:cNvPr id="4" name="Slide Number Placeholder 3"/>
          <p:cNvSpPr>
            <a:spLocks noGrp="1"/>
          </p:cNvSpPr>
          <p:nvPr>
            <p:ph type="sldNum" sz="quarter" idx="10"/>
          </p:nvPr>
        </p:nvSpPr>
        <p:spPr/>
        <p:txBody>
          <a:bodyPr/>
          <a:lstStyle/>
          <a:p>
            <a:fld id="{039FD34A-1927-5A4B-9630-93D2E9EB4A09}"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2643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B21350-188B-644D-9880-97CA06D234A6}" type="datetimeFigureOut">
              <a:rPr lang="en-US" smtClean="0"/>
              <a:pPr/>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pPr/>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pPr/>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21350-188B-644D-9880-97CA06D234A6}" type="datetimeFigureOut">
              <a:rPr lang="en-US" smtClean="0"/>
              <a:pPr/>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21350-188B-644D-9880-97CA06D234A6}" type="datetimeFigureOut">
              <a:rPr lang="en-US" smtClean="0"/>
              <a:pPr/>
              <a:t>8/11/14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21350-188B-644D-9880-97CA06D234A6}" type="datetimeFigureOut">
              <a:rPr lang="en-US" smtClean="0"/>
              <a:pPr/>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21350-188B-644D-9880-97CA06D234A6}" type="datetimeFigureOut">
              <a:rPr lang="en-US" smtClean="0"/>
              <a:pPr/>
              <a:t>8/11/14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21350-188B-644D-9880-97CA06D234A6}" type="datetimeFigureOut">
              <a:rPr lang="en-US" smtClean="0"/>
              <a:pPr/>
              <a:t>8/11/14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21350-188B-644D-9880-97CA06D234A6}" type="datetimeFigureOut">
              <a:rPr lang="en-US" smtClean="0"/>
              <a:pPr/>
              <a:t>8/11/14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5EA2B-E392-0A41-995A-5B604F9E52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21350-188B-644D-9880-97CA06D234A6}" type="datetimeFigureOut">
              <a:rPr lang="en-US" smtClean="0"/>
              <a:pPr/>
              <a:t>8/11/14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5EA2B-E392-0A41-995A-5B604F9E529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EB21350-188B-644D-9880-97CA06D234A6}" type="datetimeFigureOut">
              <a:rPr lang="en-US" smtClean="0"/>
              <a:pPr/>
              <a:t>8/11/14</a:t>
            </a:fld>
            <a:endParaRPr lang="en-US"/>
          </a:p>
        </p:txBody>
      </p:sp>
      <p:sp>
        <p:nvSpPr>
          <p:cNvPr id="9" name="Slide Number Placeholder 8"/>
          <p:cNvSpPr>
            <a:spLocks noGrp="1"/>
          </p:cNvSpPr>
          <p:nvPr>
            <p:ph type="sldNum" sz="quarter" idx="11"/>
          </p:nvPr>
        </p:nvSpPr>
        <p:spPr/>
        <p:txBody>
          <a:bodyPr/>
          <a:lstStyle/>
          <a:p>
            <a:fld id="{7915EA2B-E392-0A41-995A-5B604F9E529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15EA2B-E392-0A41-995A-5B604F9E529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EB21350-188B-644D-9880-97CA06D234A6}" type="datetimeFigureOut">
              <a:rPr lang="en-US" smtClean="0"/>
              <a:pPr/>
              <a:t>8/11/14</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Hallmarks</a:t>
            </a:r>
            <a:br>
              <a:rPr lang="en-US" dirty="0" smtClean="0"/>
            </a:br>
            <a:r>
              <a:rPr lang="en-US" dirty="0" smtClean="0"/>
              <a:t/>
            </a:r>
            <a:br>
              <a:rPr lang="en-US" dirty="0" smtClean="0"/>
            </a:br>
            <a:r>
              <a:rPr lang="en-US" sz="3200" dirty="0" err="1" smtClean="0"/>
              <a:t>Naralys</a:t>
            </a:r>
            <a:r>
              <a:rPr lang="en-US" sz="3200" dirty="0" smtClean="0"/>
              <a:t> Batista</a:t>
            </a:r>
            <a:br>
              <a:rPr lang="en-US" sz="3200" dirty="0" smtClean="0"/>
            </a:br>
            <a:r>
              <a:rPr lang="en-US" sz="3200" dirty="0" smtClean="0"/>
              <a:t>January 7, 2014</a:t>
            </a:r>
            <a:endParaRPr lang="en-US" sz="3200" dirty="0"/>
          </a:p>
        </p:txBody>
      </p:sp>
      <p:sp>
        <p:nvSpPr>
          <p:cNvPr id="3" name="Subtitle 2"/>
          <p:cNvSpPr>
            <a:spLocks noGrp="1"/>
          </p:cNvSpPr>
          <p:nvPr>
            <p:ph type="subTitle" idx="1"/>
          </p:nvPr>
        </p:nvSpPr>
        <p:spPr/>
        <p:txBody>
          <a:bodyPr/>
          <a:lstStyle/>
          <a:p>
            <a:endParaRPr lang="en-US" dirty="0" smtClean="0"/>
          </a:p>
          <a:p>
            <a:endParaRPr lang="en-US" dirty="0"/>
          </a:p>
        </p:txBody>
      </p:sp>
      <p:sp>
        <p:nvSpPr>
          <p:cNvPr id="6" name="Rectangle 5"/>
          <p:cNvSpPr/>
          <p:nvPr/>
        </p:nvSpPr>
        <p:spPr>
          <a:xfrm>
            <a:off x="165100" y="6388100"/>
            <a:ext cx="8458200" cy="461665"/>
          </a:xfrm>
          <a:prstGeom prst="rect">
            <a:avLst/>
          </a:prstGeom>
        </p:spPr>
        <p:txBody>
          <a:bodyPr wrap="square">
            <a:spAutoFit/>
          </a:bodyPr>
          <a:lstStyle/>
          <a:p>
            <a:r>
              <a:rPr lang="en-US" baseline="30000" dirty="0" smtClean="0"/>
              <a:t>Funding for this</a:t>
            </a:r>
            <a:r>
              <a:rPr lang="en-US" baseline="30000" dirty="0" smtClean="0"/>
              <a:t> workshop was </a:t>
            </a:r>
            <a:r>
              <a:rPr lang="en-US" baseline="30000" dirty="0" smtClean="0"/>
              <a:t>provided by the program “Computational Modeling and Analysis of Complex Systems,” an NSF Expedition in Computing (Award Number 0926200).</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69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Insensitivity to Antigrowth Signals</a:t>
            </a:r>
          </a:p>
        </p:txBody>
      </p:sp>
      <p:sp>
        <p:nvSpPr>
          <p:cNvPr id="3" name="Content Placeholder 2"/>
          <p:cNvSpPr>
            <a:spLocks noGrp="1"/>
          </p:cNvSpPr>
          <p:nvPr>
            <p:ph idx="1"/>
          </p:nvPr>
        </p:nvSpPr>
        <p:spPr/>
        <p:txBody>
          <a:bodyPr/>
          <a:lstStyle/>
          <a:p>
            <a:r>
              <a:rPr lang="en-US" dirty="0" smtClean="0"/>
              <a:t>Cancer cells must evade these antiproliferative signals if they are to prosper within the body. </a:t>
            </a:r>
          </a:p>
          <a:p>
            <a:pPr lvl="1"/>
            <a:r>
              <a:rPr lang="en-US" dirty="0" smtClean="0"/>
              <a:t>These cells may turn off expression of integrins that send antigrowth signals and instead favor those that have </a:t>
            </a:r>
            <a:r>
              <a:rPr lang="en-US" dirty="0" err="1" smtClean="0"/>
              <a:t>progrowth</a:t>
            </a:r>
            <a:r>
              <a:rPr lang="en-US" dirty="0" smtClean="0"/>
              <a:t> signals. </a:t>
            </a:r>
          </a:p>
          <a:p>
            <a:r>
              <a:rPr lang="en-US" dirty="0" smtClean="0"/>
              <a:t>The antigrowth circuit which influences the cell cycle is disrupted in a majority of cancer and tissues lose this essential tumor suppression characteristic.</a:t>
            </a:r>
          </a:p>
          <a:p>
            <a:r>
              <a:rPr lang="en-US" dirty="0" smtClean="0"/>
              <a:t>Our healthy cells also limit cell multiplication by instructing cells to become differentiated and therefore in </a:t>
            </a:r>
            <a:r>
              <a:rPr lang="en-US" dirty="0" err="1" smtClean="0"/>
              <a:t>postmitotic</a:t>
            </a:r>
            <a:r>
              <a:rPr lang="en-US" dirty="0" smtClean="0"/>
              <a:t> states.</a:t>
            </a:r>
          </a:p>
          <a:p>
            <a:pPr lvl="1"/>
            <a:r>
              <a:rPr lang="en-US" dirty="0" smtClean="0"/>
              <a:t>Cancer cells use various strategies to avoid or reverse this terminal differentiation.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2489016"/>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a:xfrm>
            <a:off x="457200" y="1600199"/>
            <a:ext cx="7620000" cy="4931229"/>
          </a:xfrm>
        </p:spPr>
        <p:txBody>
          <a:bodyPr>
            <a:normAutofit lnSpcReduction="10000"/>
          </a:bodyPr>
          <a:lstStyle/>
          <a:p>
            <a:r>
              <a:rPr lang="en-US" dirty="0" smtClean="0"/>
              <a:t>The apoptotic program, programmed cell death, is present in virtually every cell in the body. Once triggered by physiologic signals, the program follows a set of precise choreographed steps leading to the cells demise. </a:t>
            </a:r>
          </a:p>
          <a:p>
            <a:r>
              <a:rPr lang="en-US" dirty="0" smtClean="0"/>
              <a:t>Intracellular sensors monitor the cell’s wellbeing. When detecting abnormalities (DNA damage, signaling imbalance by oncogene action, survival factor insufficiency, or hypoxia) and begins death pathway.</a:t>
            </a:r>
          </a:p>
          <a:p>
            <a:pPr lvl="1"/>
            <a:r>
              <a:rPr lang="en-US" dirty="0" smtClean="0"/>
              <a:t>A potent catalyst of apoptosis is cytochrome C, a </a:t>
            </a:r>
            <a:r>
              <a:rPr lang="en-US" dirty="0" err="1" smtClean="0"/>
              <a:t>proapoptotic</a:t>
            </a:r>
            <a:r>
              <a:rPr lang="en-US" dirty="0" smtClean="0"/>
              <a:t> signal, is released by the mitochondria. </a:t>
            </a:r>
          </a:p>
          <a:p>
            <a:pPr lvl="1"/>
            <a:r>
              <a:rPr lang="en-US" dirty="0" smtClean="0"/>
              <a:t>Tumor suppressor proteins can elicit apoptosis by upregulating expression of </a:t>
            </a:r>
            <a:r>
              <a:rPr lang="en-US" dirty="0" err="1" smtClean="0"/>
              <a:t>proapoptotic</a:t>
            </a:r>
            <a:r>
              <a:rPr lang="en-US" dirty="0" smtClean="0"/>
              <a:t> proteins in response to sensing DNA damage </a:t>
            </a:r>
          </a:p>
          <a:p>
            <a:pPr lvl="1"/>
            <a:r>
              <a:rPr lang="en-US" dirty="0" smtClean="0"/>
              <a:t>Ultimately intracellular proteases, </a:t>
            </a:r>
            <a:r>
              <a:rPr lang="en-US" dirty="0" err="1" smtClean="0"/>
              <a:t>caspases</a:t>
            </a:r>
            <a:r>
              <a:rPr lang="en-US" dirty="0" smtClean="0"/>
              <a:t>, are the effectors of apoptosis.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268708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p:txBody>
          <a:bodyPr>
            <a:normAutofit lnSpcReduction="10000"/>
          </a:bodyPr>
          <a:lstStyle/>
          <a:p>
            <a:r>
              <a:rPr lang="en-US" dirty="0" smtClean="0"/>
              <a:t>Apoptosis is a great barrier to cancer. In a 1972 study, in populations of cells that were rapidly growing there was massive apoptotic activity.</a:t>
            </a:r>
          </a:p>
          <a:p>
            <a:r>
              <a:rPr lang="en-US" dirty="0" smtClean="0"/>
              <a:t>This aggressive apoptotic activity shows that mutant cells that arise and multiply largely can still be controlled and removed from the body’s tissues if apoptosis is able to occur.</a:t>
            </a:r>
          </a:p>
          <a:p>
            <a:r>
              <a:rPr lang="en-US" dirty="0" smtClean="0"/>
              <a:t>Cells that lose this behavior often mutate a gene that produces p53 which is a key component of the DNA damage sensor that can induce the apoptotic effector cascade.</a:t>
            </a:r>
          </a:p>
          <a:p>
            <a:pPr lvl="1"/>
            <a:r>
              <a:rPr lang="en-US" dirty="0" smtClean="0"/>
              <a:t>Apoptotic program is lost of the cell’s sensors are damaged and cannot relay the signal that conditions in the cell are abnormal. </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2859064"/>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Evading Apoptosis</a:t>
            </a:r>
            <a:endParaRPr lang="en-US" dirty="0"/>
          </a:p>
        </p:txBody>
      </p:sp>
      <p:sp>
        <p:nvSpPr>
          <p:cNvPr id="3" name="Content Placeholder 2"/>
          <p:cNvSpPr>
            <a:spLocks noGrp="1"/>
          </p:cNvSpPr>
          <p:nvPr>
            <p:ph idx="1"/>
          </p:nvPr>
        </p:nvSpPr>
        <p:spPr/>
        <p:txBody>
          <a:bodyPr/>
          <a:lstStyle/>
          <a:p>
            <a:r>
              <a:rPr lang="en-US" dirty="0" smtClean="0"/>
              <a:t>Evidence has been found that the regulatory and effector components of the apoptotic signaling circuitry are redundant.</a:t>
            </a:r>
          </a:p>
          <a:p>
            <a:pPr lvl="1"/>
            <a:r>
              <a:rPr lang="en-US" dirty="0" smtClean="0"/>
              <a:t>“This redundancy holds important implications for the development of novel types of antitumor therapy since tumor cells that have lost </a:t>
            </a:r>
            <a:r>
              <a:rPr lang="en-US" dirty="0" err="1" smtClean="0"/>
              <a:t>proapoptotic</a:t>
            </a:r>
            <a:r>
              <a:rPr lang="en-US" dirty="0" smtClean="0"/>
              <a:t> components are likely to retain other similar ones.”</a:t>
            </a:r>
          </a:p>
          <a:p>
            <a:r>
              <a:rPr lang="en-US" dirty="0" smtClean="0"/>
              <a:t>A treatment restoring the apoptotic defense mechanism inherent in cells is a primary goal.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299765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Limitless Replicative Potential</a:t>
            </a:r>
            <a:endParaRPr lang="en-US" dirty="0"/>
          </a:p>
        </p:txBody>
      </p:sp>
      <p:sp>
        <p:nvSpPr>
          <p:cNvPr id="3" name="Content Placeholder 2"/>
          <p:cNvSpPr>
            <a:spLocks noGrp="1"/>
          </p:cNvSpPr>
          <p:nvPr>
            <p:ph idx="1"/>
          </p:nvPr>
        </p:nvSpPr>
        <p:spPr/>
        <p:txBody>
          <a:bodyPr/>
          <a:lstStyle/>
          <a:p>
            <a:r>
              <a:rPr lang="en-US" dirty="0" smtClean="0"/>
              <a:t>Most kinds of mammalian cells have an intrinsic program that determines a finite replicative potential. </a:t>
            </a:r>
            <a:r>
              <a:rPr lang="en-US" i="1" dirty="0" smtClean="0"/>
              <a:t>Senescence</a:t>
            </a:r>
            <a:r>
              <a:rPr lang="en-US" dirty="0" smtClean="0"/>
              <a:t> is the process by which cell populations stop growing after their allotted number of doublings.</a:t>
            </a:r>
          </a:p>
          <a:p>
            <a:r>
              <a:rPr lang="en-US" dirty="0" smtClean="0"/>
              <a:t>Telomeres, the nonsensical sequences of base pairs at the end of chromosomes, regulate the amount of doubling in each generation of cells.</a:t>
            </a:r>
          </a:p>
          <a:p>
            <a:pPr lvl="1"/>
            <a:r>
              <a:rPr lang="en-US" dirty="0" smtClean="0"/>
              <a:t>In each cell cycle 50-100 base pairs are lost. Eventually essential chromosomal DNA will be impaired through this shortening and the generation will effectively end.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706892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Limitless Replicative Potential	</a:t>
            </a:r>
            <a:endParaRPr lang="en-US" dirty="0"/>
          </a:p>
        </p:txBody>
      </p:sp>
      <p:sp>
        <p:nvSpPr>
          <p:cNvPr id="3" name="Content Placeholder 2"/>
          <p:cNvSpPr>
            <a:spLocks noGrp="1"/>
          </p:cNvSpPr>
          <p:nvPr>
            <p:ph idx="1"/>
          </p:nvPr>
        </p:nvSpPr>
        <p:spPr/>
        <p:txBody>
          <a:bodyPr/>
          <a:lstStyle/>
          <a:p>
            <a:r>
              <a:rPr lang="en-US" dirty="0" smtClean="0"/>
              <a:t>In malignant cells the telomeres are maintained by upregulating the expression of the telomerase enzyme, which adds hexanucleotide repeats onto the telomeric end of DNA.</a:t>
            </a:r>
          </a:p>
          <a:p>
            <a:pPr lvl="1"/>
            <a:r>
              <a:rPr lang="en-US" dirty="0" smtClean="0"/>
              <a:t>Telomeres are then kept at a critical threshold allowing for the unlimited multiplication of their cells.</a:t>
            </a:r>
          </a:p>
          <a:p>
            <a:r>
              <a:rPr lang="en-US" dirty="0" smtClean="0"/>
              <a:t>Senescence is a protective mechanism that can be activated by cells with shortened telomeres and force them into a G</a:t>
            </a:r>
            <a:r>
              <a:rPr lang="en-US" baseline="-25000" dirty="0" smtClean="0"/>
              <a:t>0</a:t>
            </a:r>
            <a:r>
              <a:rPr lang="en-US" dirty="0" smtClean="0"/>
              <a:t> state in which they won’t be able to further proliferate.</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0806516"/>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Angiogenesis</a:t>
            </a:r>
            <a:endParaRPr lang="en-US" dirty="0"/>
          </a:p>
        </p:txBody>
      </p:sp>
      <p:sp>
        <p:nvSpPr>
          <p:cNvPr id="3" name="Content Placeholder 2"/>
          <p:cNvSpPr>
            <a:spLocks noGrp="1"/>
          </p:cNvSpPr>
          <p:nvPr>
            <p:ph idx="1"/>
          </p:nvPr>
        </p:nvSpPr>
        <p:spPr/>
        <p:txBody>
          <a:bodyPr/>
          <a:lstStyle/>
          <a:p>
            <a:r>
              <a:rPr lang="en-US" sz="2400" dirty="0" smtClean="0"/>
              <a:t>All cells in a tissue require a nearby (within 100 </a:t>
            </a:r>
            <a:r>
              <a:rPr lang="en-US" sz="2400" dirty="0" err="1" smtClean="0"/>
              <a:t>μm</a:t>
            </a:r>
            <a:r>
              <a:rPr lang="en-US" sz="2400" dirty="0" smtClean="0"/>
              <a:t>) blood supply, a capillary blood vessel, to supply essential compounds to the cell (oxygen, nutrients).</a:t>
            </a:r>
          </a:p>
          <a:p>
            <a:r>
              <a:rPr lang="en-US" sz="2400" dirty="0" smtClean="0"/>
              <a:t>Once tissue is formed, new blood vessels are formed through </a:t>
            </a:r>
            <a:r>
              <a:rPr lang="en-US" sz="2400" i="1" dirty="0" smtClean="0"/>
              <a:t>angiogenesis</a:t>
            </a:r>
            <a:r>
              <a:rPr lang="en-US" sz="2400" dirty="0" smtClean="0"/>
              <a:t> to provide access to nutrients. </a:t>
            </a:r>
          </a:p>
          <a:p>
            <a:r>
              <a:rPr lang="en-US" sz="2400" dirty="0" smtClean="0"/>
              <a:t>Angiogenesis is encouraged or blocked by counterbalancing positive and negative signals.</a:t>
            </a:r>
          </a:p>
          <a:p>
            <a:pPr lvl="1"/>
            <a:r>
              <a:rPr lang="en-US" sz="2200" dirty="0" smtClean="0"/>
              <a:t>Vascular Endothelial Growth Factor (VEGF) encourages, throbospondin-1 inhibits.</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068155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Angiogenesis</a:t>
            </a:r>
            <a:endParaRPr lang="en-US" dirty="0"/>
          </a:p>
        </p:txBody>
      </p:sp>
      <p:sp>
        <p:nvSpPr>
          <p:cNvPr id="3" name="Content Placeholder 2"/>
          <p:cNvSpPr>
            <a:spLocks noGrp="1"/>
          </p:cNvSpPr>
          <p:nvPr>
            <p:ph idx="1"/>
          </p:nvPr>
        </p:nvSpPr>
        <p:spPr/>
        <p:txBody>
          <a:bodyPr/>
          <a:lstStyle/>
          <a:p>
            <a:r>
              <a:rPr lang="en-US" dirty="0" smtClean="0"/>
              <a:t>Malignant cells initially lack angiogenic ability and must acquire this capability in order to become macroscopic. </a:t>
            </a:r>
          </a:p>
          <a:p>
            <a:pPr lvl="1"/>
            <a:r>
              <a:rPr lang="en-US" dirty="0" smtClean="0"/>
              <a:t>An “angiogenic switch” must be turned on to induce and sustain angiogenesis by changing the balance of angiogenesis inducers and inhibitors.</a:t>
            </a:r>
          </a:p>
          <a:p>
            <a:pPr lvl="1"/>
            <a:r>
              <a:rPr lang="en-US" dirty="0" smtClean="0"/>
              <a:t>Angiogenesis was found to be activated in tumors prior to their appearance as large full blown tumors.</a:t>
            </a:r>
            <a:endParaRPr lang="en-US" dirty="0"/>
          </a:p>
          <a:p>
            <a:r>
              <a:rPr lang="en-US" dirty="0" smtClean="0"/>
              <a:t>Studies have been executed where anti-VEGF antibodies were able to impair the growth of tumors in mice, providing evidence to show the necessity of angiogenesis of explosive growth of tumors. </a:t>
            </a:r>
          </a:p>
          <a:p>
            <a:pPr lvl="1"/>
            <a:r>
              <a:rPr lang="en-US" dirty="0" smtClean="0"/>
              <a:t>VEGF (angiogenesis encourager) inhibitors are now being tested in clinical trials to downregulate proteins that aid in angiogenesis of tumors.</a:t>
            </a:r>
            <a:endParaRPr lang="en-US" dirty="0"/>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8666917"/>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Invasion &amp; Metastasis </a:t>
            </a:r>
            <a:endParaRPr lang="en-US" dirty="0"/>
          </a:p>
        </p:txBody>
      </p:sp>
      <p:sp>
        <p:nvSpPr>
          <p:cNvPr id="3" name="Content Placeholder 2"/>
          <p:cNvSpPr>
            <a:spLocks noGrp="1"/>
          </p:cNvSpPr>
          <p:nvPr>
            <p:ph idx="1"/>
          </p:nvPr>
        </p:nvSpPr>
        <p:spPr/>
        <p:txBody>
          <a:bodyPr/>
          <a:lstStyle/>
          <a:p>
            <a:r>
              <a:rPr lang="en-US" dirty="0" smtClean="0"/>
              <a:t>Cell-cell adhesion molecules (CAMs) are proteins that tether cells to their surrounding tissues.</a:t>
            </a:r>
          </a:p>
          <a:p>
            <a:r>
              <a:rPr lang="en-US" dirty="0" smtClean="0"/>
              <a:t>Many of the adherence interactions convey regulatory signals to the cell.</a:t>
            </a:r>
          </a:p>
          <a:p>
            <a:pPr lvl="1"/>
            <a:r>
              <a:rPr lang="en-US" dirty="0" smtClean="0"/>
              <a:t>For example, E-cadherin, the most widely observed CAM, bridges the transmission of antigrowth signals. </a:t>
            </a:r>
          </a:p>
          <a:p>
            <a:pPr lvl="1"/>
            <a:r>
              <a:rPr lang="en-US" dirty="0" smtClean="0"/>
              <a:t>When E-cadherin expression was upregulated in cancer cells, invasion and metastasis were impaired.</a:t>
            </a:r>
          </a:p>
          <a:p>
            <a:r>
              <a:rPr lang="en-US" dirty="0" smtClean="0"/>
              <a:t>When malignant cells lose their capability to use CAMs, the cells break off from the tumor  and are able to travel to new sites in the body. </a:t>
            </a:r>
          </a:p>
          <a:p>
            <a:endParaRPr lang="en-US" dirty="0" smtClean="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547243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Tissue Invasion &amp; Metastasis </a:t>
            </a:r>
          </a:p>
        </p:txBody>
      </p:sp>
      <p:sp>
        <p:nvSpPr>
          <p:cNvPr id="3" name="Content Placeholder 2"/>
          <p:cNvSpPr>
            <a:spLocks noGrp="1"/>
          </p:cNvSpPr>
          <p:nvPr>
            <p:ph idx="1"/>
          </p:nvPr>
        </p:nvSpPr>
        <p:spPr/>
        <p:txBody>
          <a:bodyPr/>
          <a:lstStyle/>
          <a:p>
            <a:r>
              <a:rPr lang="en-US" dirty="0" smtClean="0"/>
              <a:t>After malignant cells are able to detach from the primary body of the tumor successful colonization of new sites requires adaptation to the new microenvironment.</a:t>
            </a:r>
          </a:p>
          <a:p>
            <a:r>
              <a:rPr lang="en-US" dirty="0" smtClean="0"/>
              <a:t>The cancer cells facilitate this adaptation by shifting the expression of extracellular proteins (integrins) to ones that are favored by the ECM of the new site. </a:t>
            </a:r>
          </a:p>
          <a:p>
            <a:r>
              <a:rPr lang="en-US" dirty="0" smtClean="0"/>
              <a:t>If malignant cancers are able to upregulate proteases, they can degrade the matrix of nearby cells and invade the stroma where they will have access to blood vessel walls.</a:t>
            </a:r>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2082345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a Species</a:t>
            </a:r>
            <a:endParaRPr lang="en-US" dirty="0"/>
          </a:p>
        </p:txBody>
      </p:sp>
      <p:sp>
        <p:nvSpPr>
          <p:cNvPr id="3" name="Content Placeholder 2"/>
          <p:cNvSpPr>
            <a:spLocks noGrp="1"/>
          </p:cNvSpPr>
          <p:nvPr>
            <p:ph idx="1"/>
          </p:nvPr>
        </p:nvSpPr>
        <p:spPr/>
        <p:txBody>
          <a:bodyPr>
            <a:noAutofit/>
          </a:bodyPr>
          <a:lstStyle/>
          <a:p>
            <a:r>
              <a:rPr lang="en-US" sz="2800" dirty="0">
                <a:latin typeface="Calibri"/>
                <a:cs typeface="Calibri"/>
              </a:rPr>
              <a:t>is the change in </a:t>
            </a:r>
            <a:r>
              <a:rPr lang="en-US" sz="2800" dirty="0" smtClean="0">
                <a:latin typeface="Calibri"/>
                <a:cs typeface="Calibri"/>
              </a:rPr>
              <a:t>the </a:t>
            </a:r>
            <a:r>
              <a:rPr lang="en-US" sz="2800" b="0" i="0" dirty="0" smtClean="0">
                <a:solidFill>
                  <a:srgbClr val="000000"/>
                </a:solidFill>
                <a:latin typeface="Calibri"/>
                <a:ea typeface="Lucida Grande"/>
                <a:cs typeface="Calibri"/>
              </a:rPr>
              <a:t>inherited characteristics of biological populations over successive generations. </a:t>
            </a:r>
          </a:p>
          <a:p>
            <a:r>
              <a:rPr lang="en-US" sz="2800" b="0" i="0" dirty="0" smtClean="0">
                <a:solidFill>
                  <a:srgbClr val="000000"/>
                </a:solidFill>
                <a:latin typeface="Calibri"/>
                <a:ea typeface="Lucida Grande"/>
                <a:cs typeface="Calibri"/>
              </a:rPr>
              <a:t>Evolutionary processes give rise to diversity at every level of biological organization, including species, individual organisms and molecules such as DNA and proteins.</a:t>
            </a:r>
            <a:endParaRPr lang="en-US" sz="2800" dirty="0">
              <a:latin typeface="Calibri"/>
              <a:cs typeface="Calibri"/>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8543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Different Approach to Cancer</a:t>
            </a:r>
            <a:endParaRPr lang="en-US" dirty="0"/>
          </a:p>
        </p:txBody>
      </p:sp>
      <p:sp>
        <p:nvSpPr>
          <p:cNvPr id="3" name="Content Placeholder 2"/>
          <p:cNvSpPr>
            <a:spLocks noGrp="1"/>
          </p:cNvSpPr>
          <p:nvPr>
            <p:ph idx="1"/>
          </p:nvPr>
        </p:nvSpPr>
        <p:spPr/>
        <p:txBody>
          <a:bodyPr/>
          <a:lstStyle/>
          <a:p>
            <a:r>
              <a:rPr lang="en-US" dirty="0" smtClean="0"/>
              <a:t>The natural selection that occurs within the body to create an aggressive cancer is difficult to understand as one disease and also difficult to treat as one disease.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398802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Selection</a:t>
            </a:r>
            <a:endParaRPr lang="en-US" dirty="0"/>
          </a:p>
        </p:txBody>
      </p:sp>
      <p:sp>
        <p:nvSpPr>
          <p:cNvPr id="3" name="Content Placeholder 2"/>
          <p:cNvSpPr>
            <a:spLocks noGrp="1"/>
          </p:cNvSpPr>
          <p:nvPr>
            <p:ph idx="1"/>
          </p:nvPr>
        </p:nvSpPr>
        <p:spPr/>
        <p:txBody>
          <a:bodyPr>
            <a:normAutofit/>
          </a:bodyPr>
          <a:lstStyle/>
          <a:p>
            <a:r>
              <a:rPr lang="en-US" sz="2800" dirty="0" smtClean="0">
                <a:latin typeface="Calibri"/>
                <a:cs typeface="Calibri"/>
              </a:rPr>
              <a:t>is </a:t>
            </a:r>
            <a:r>
              <a:rPr lang="en-US" sz="2800" dirty="0">
                <a:latin typeface="Calibri"/>
                <a:cs typeface="Calibri"/>
              </a:rPr>
              <a:t>the gradual process by </a:t>
            </a:r>
            <a:r>
              <a:rPr lang="en-US" sz="2800" dirty="0" smtClean="0">
                <a:latin typeface="Calibri"/>
                <a:cs typeface="Calibri"/>
              </a:rPr>
              <a:t>which </a:t>
            </a:r>
            <a:r>
              <a:rPr lang="en-US" sz="2800" b="0" i="0" dirty="0" smtClean="0">
                <a:solidFill>
                  <a:srgbClr val="000000"/>
                </a:solidFill>
                <a:latin typeface="Calibri"/>
                <a:ea typeface="Lucida Grande"/>
                <a:cs typeface="Calibri"/>
              </a:rPr>
              <a:t>biological traits become either more or less common in a population as a function of the effect of inherited traits on the differential reproductive success of organisms interacting with their environment. </a:t>
            </a:r>
          </a:p>
          <a:p>
            <a:pPr algn="ctr"/>
            <a:r>
              <a:rPr lang="en-US" sz="2800" dirty="0" smtClean="0">
                <a:solidFill>
                  <a:srgbClr val="000000"/>
                </a:solidFill>
                <a:latin typeface="Calibri"/>
                <a:ea typeface="Lucida Grande"/>
                <a:cs typeface="Calibri"/>
              </a:rPr>
              <a:t>“Survival of the fittest.”</a:t>
            </a:r>
            <a:endParaRPr lang="en-US" sz="2800" dirty="0">
              <a:latin typeface="Calibri"/>
              <a:cs typeface="Calibri"/>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6177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Cells</a:t>
            </a:r>
            <a:endParaRPr lang="en-US" dirty="0"/>
          </a:p>
        </p:txBody>
      </p:sp>
      <p:sp>
        <p:nvSpPr>
          <p:cNvPr id="3" name="Content Placeholder 2"/>
          <p:cNvSpPr>
            <a:spLocks noGrp="1"/>
          </p:cNvSpPr>
          <p:nvPr>
            <p:ph idx="1"/>
          </p:nvPr>
        </p:nvSpPr>
        <p:spPr/>
        <p:txBody>
          <a:bodyPr>
            <a:normAutofit/>
          </a:bodyPr>
          <a:lstStyle/>
          <a:p>
            <a:pPr marL="457200" lvl="1" indent="0">
              <a:buNone/>
            </a:pPr>
            <a:r>
              <a:rPr lang="en-US" sz="2800" dirty="0" smtClean="0"/>
              <a:t>Cells of the human body are constantly growing, moving, dividing, and dying. </a:t>
            </a:r>
          </a:p>
          <a:p>
            <a:pPr lvl="1"/>
            <a:r>
              <a:rPr lang="en-US" sz="2800" dirty="0"/>
              <a:t>	</a:t>
            </a:r>
            <a:r>
              <a:rPr lang="en-US" sz="2800" dirty="0" smtClean="0"/>
              <a:t>The steady occurrence of division allows for the possibility and reality of genetic mutations.</a:t>
            </a:r>
          </a:p>
          <a:p>
            <a:pPr lvl="1"/>
            <a:r>
              <a:rPr lang="en-US" sz="2800" dirty="0" smtClean="0"/>
              <a:t>The accumulation of genetic mutations can lead to either suitable conditions for the human or conditions that compromise the function of the body. </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179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endParaRPr lang="en-US" dirty="0"/>
          </a:p>
        </p:txBody>
      </p:sp>
      <p:sp>
        <p:nvSpPr>
          <p:cNvPr id="3" name="Content Placeholder 2"/>
          <p:cNvSpPr>
            <a:spLocks noGrp="1"/>
          </p:cNvSpPr>
          <p:nvPr>
            <p:ph idx="1"/>
          </p:nvPr>
        </p:nvSpPr>
        <p:spPr/>
        <p:txBody>
          <a:bodyPr/>
          <a:lstStyle/>
          <a:p>
            <a:r>
              <a:rPr lang="en-US" dirty="0" smtClean="0"/>
              <a:t>Is the unregulated growth of cells, dividing and growing uncontrollably.</a:t>
            </a:r>
          </a:p>
          <a:p>
            <a:pPr lvl="1"/>
            <a:r>
              <a:rPr lang="en-US" dirty="0" smtClean="0"/>
              <a:t>Stage 0 – A cluster of cancer cells that is in the position where it started. It poses little or no threat to life.</a:t>
            </a:r>
          </a:p>
          <a:p>
            <a:pPr lvl="1"/>
            <a:r>
              <a:rPr lang="en-US" dirty="0" smtClean="0"/>
              <a:t>Stage 1- Localized cancer. Cancer cells begin to pass through the thin fibrous membrane that separates cancer tissue from healthy tissue. Indicates that growing cancer cells may threaten life.</a:t>
            </a:r>
          </a:p>
          <a:p>
            <a:pPr lvl="1"/>
            <a:r>
              <a:rPr lang="en-US" dirty="0" smtClean="0"/>
              <a:t>Stage 2 &amp; 3 – Regional spread. Cancer daughter cells begin to invade through lymph vessels and get caught in lymph nodes.**</a:t>
            </a:r>
          </a:p>
          <a:p>
            <a:pPr lvl="1"/>
            <a:r>
              <a:rPr lang="en-US" dirty="0" smtClean="0"/>
              <a:t>Stage 4- Distant Spread. Cancer cells get into the blood stream and go elsewhere in the body and form colonies in other organs.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201388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Accumulation of Mutations</a:t>
            </a:r>
            <a:endParaRPr lang="en-US" dirty="0"/>
          </a:p>
        </p:txBody>
      </p:sp>
      <p:sp>
        <p:nvSpPr>
          <p:cNvPr id="3" name="Content Placeholder 2"/>
          <p:cNvSpPr>
            <a:spLocks noGrp="1"/>
          </p:cNvSpPr>
          <p:nvPr>
            <p:ph idx="1"/>
          </p:nvPr>
        </p:nvSpPr>
        <p:spPr>
          <a:xfrm>
            <a:off x="457200" y="1273628"/>
            <a:ext cx="7961086" cy="5058229"/>
          </a:xfrm>
        </p:spPr>
        <p:txBody>
          <a:bodyPr>
            <a:noAutofit/>
          </a:bodyPr>
          <a:lstStyle/>
          <a:p>
            <a:r>
              <a:rPr lang="en-US" sz="2400" dirty="0" smtClean="0"/>
              <a:t>Cancer requires the accumulation of various genetic mutations that allow for the proliferation of these cancerous cells.</a:t>
            </a:r>
          </a:p>
          <a:p>
            <a:r>
              <a:rPr lang="en-US" sz="2400" dirty="0" smtClean="0"/>
              <a:t>Hallmarks outlines 6 acquired capabilities that are shared by most and perhaps all types of human cancer.</a:t>
            </a:r>
          </a:p>
          <a:p>
            <a:pPr lvl="1"/>
            <a:r>
              <a:rPr lang="en-US" sz="2400" dirty="0" smtClean="0"/>
              <a:t>Self-sufficiency in growth signals</a:t>
            </a:r>
          </a:p>
          <a:p>
            <a:pPr lvl="1"/>
            <a:r>
              <a:rPr lang="en-US" sz="2400" dirty="0" smtClean="0"/>
              <a:t>Insensitivity to anti-growth signals</a:t>
            </a:r>
          </a:p>
          <a:p>
            <a:pPr lvl="1"/>
            <a:r>
              <a:rPr lang="en-US" sz="2400" dirty="0" smtClean="0"/>
              <a:t>Tissue invasion &amp; metastasis </a:t>
            </a:r>
          </a:p>
          <a:p>
            <a:pPr lvl="1"/>
            <a:r>
              <a:rPr lang="en-US" sz="2400" dirty="0" smtClean="0"/>
              <a:t>Limitless </a:t>
            </a:r>
            <a:r>
              <a:rPr lang="en-US" sz="2400" dirty="0"/>
              <a:t>r</a:t>
            </a:r>
            <a:r>
              <a:rPr lang="en-US" sz="2400" dirty="0" smtClean="0"/>
              <a:t>eplicative potential</a:t>
            </a:r>
          </a:p>
          <a:p>
            <a:pPr lvl="1"/>
            <a:r>
              <a:rPr lang="en-US" sz="2400" dirty="0" smtClean="0"/>
              <a:t>Sustained angiogenesis</a:t>
            </a:r>
          </a:p>
          <a:p>
            <a:pPr lvl="1"/>
            <a:r>
              <a:rPr lang="en-US" sz="2400" dirty="0" smtClean="0"/>
              <a:t>Evading apoptosis </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7760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Sufficiency in Growth Signals </a:t>
            </a:r>
            <a:endParaRPr lang="en-US" dirty="0"/>
          </a:p>
        </p:txBody>
      </p:sp>
      <p:sp>
        <p:nvSpPr>
          <p:cNvPr id="3" name="Content Placeholder 2"/>
          <p:cNvSpPr>
            <a:spLocks noGrp="1"/>
          </p:cNvSpPr>
          <p:nvPr>
            <p:ph idx="1"/>
          </p:nvPr>
        </p:nvSpPr>
        <p:spPr>
          <a:xfrm>
            <a:off x="457200" y="1600199"/>
            <a:ext cx="7620000" cy="5076371"/>
          </a:xfrm>
        </p:spPr>
        <p:txBody>
          <a:bodyPr>
            <a:normAutofit lnSpcReduction="10000"/>
          </a:bodyPr>
          <a:lstStyle/>
          <a:p>
            <a:r>
              <a:rPr lang="en-US" dirty="0" smtClean="0"/>
              <a:t>Healthy cells require growth signals to move from G</a:t>
            </a:r>
            <a:r>
              <a:rPr lang="en-US" baseline="-25000" dirty="0" smtClean="0"/>
              <a:t>0</a:t>
            </a:r>
            <a:r>
              <a:rPr lang="en-US" dirty="0" smtClean="0"/>
              <a:t> into G</a:t>
            </a:r>
            <a:r>
              <a:rPr lang="en-US" baseline="-25000" dirty="0" smtClean="0"/>
              <a:t>1</a:t>
            </a:r>
            <a:r>
              <a:rPr lang="en-US" dirty="0" smtClean="0"/>
              <a:t>, an active proliferative state. These signals are usually received from neighboring tissue.</a:t>
            </a:r>
          </a:p>
          <a:p>
            <a:pPr lvl="1"/>
            <a:r>
              <a:rPr lang="en-US" dirty="0" smtClean="0"/>
              <a:t>These </a:t>
            </a:r>
            <a:r>
              <a:rPr lang="en-US" dirty="0"/>
              <a:t>signals are transmitted into the cell by </a:t>
            </a:r>
            <a:r>
              <a:rPr lang="en-US" dirty="0" err="1"/>
              <a:t>transmembrane</a:t>
            </a:r>
            <a:r>
              <a:rPr lang="en-US" dirty="0"/>
              <a:t> receptors that bind distinctive classes of signaling molecules: diffusible growth </a:t>
            </a:r>
            <a:r>
              <a:rPr lang="en-US" dirty="0" smtClean="0"/>
              <a:t>factors</a:t>
            </a:r>
            <a:r>
              <a:rPr lang="en-US" dirty="0"/>
              <a:t>, extracellular matrix components, and cell-to-cell adhesion/interaction molecules. </a:t>
            </a:r>
            <a:r>
              <a:rPr lang="en-US" dirty="0" smtClean="0"/>
              <a:t>**</a:t>
            </a:r>
          </a:p>
          <a:p>
            <a:r>
              <a:rPr lang="en-US" dirty="0" smtClean="0"/>
              <a:t>Tumor cells are liberated from this dependence on outside growth signals.</a:t>
            </a:r>
          </a:p>
          <a:p>
            <a:pPr lvl="1"/>
            <a:r>
              <a:rPr lang="en-US" dirty="0" smtClean="0"/>
              <a:t>These cells synthesize their own GS creating </a:t>
            </a:r>
            <a:r>
              <a:rPr lang="en-US" dirty="0" err="1" smtClean="0"/>
              <a:t>autocrine</a:t>
            </a:r>
            <a:r>
              <a:rPr lang="en-US" dirty="0" smtClean="0"/>
              <a:t> stimulation.</a:t>
            </a:r>
            <a:endParaRPr lang="en-US" dirty="0"/>
          </a:p>
          <a:p>
            <a:pPr lvl="2"/>
            <a:r>
              <a:rPr lang="en-US" dirty="0" smtClean="0"/>
              <a:t>In many instances </a:t>
            </a:r>
            <a:r>
              <a:rPr lang="en-US" dirty="0"/>
              <a:t>G</a:t>
            </a:r>
            <a:r>
              <a:rPr lang="en-US" dirty="0" smtClean="0"/>
              <a:t>rowth Factor receptors (Tyrosine Kinase Receptors)  are overexpressed in many cancers, which causes cell to become hyperresponsive to levels of GF that would not normally trigger proliferation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579762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Sufficiency in Growth Signals</a:t>
            </a:r>
          </a:p>
        </p:txBody>
      </p:sp>
      <p:sp>
        <p:nvSpPr>
          <p:cNvPr id="3" name="Content Placeholder 2"/>
          <p:cNvSpPr>
            <a:spLocks noGrp="1"/>
          </p:cNvSpPr>
          <p:nvPr>
            <p:ph idx="1"/>
          </p:nvPr>
        </p:nvSpPr>
        <p:spPr/>
        <p:txBody>
          <a:bodyPr/>
          <a:lstStyle/>
          <a:p>
            <a:r>
              <a:rPr lang="en-US" sz="2400" dirty="0" smtClean="0"/>
              <a:t>Proliferation can also be caused independent from ligands if the structural integrity of GF receptors is altered.</a:t>
            </a:r>
          </a:p>
          <a:p>
            <a:r>
              <a:rPr lang="en-US" sz="2400" dirty="0" smtClean="0"/>
              <a:t>The issue that arises from the acquired Growth Signal autonomy is the alteration of downstream pathways (e.g. SOS-</a:t>
            </a:r>
            <a:r>
              <a:rPr lang="en-US" sz="2400" dirty="0" err="1" smtClean="0"/>
              <a:t>Ras</a:t>
            </a:r>
            <a:r>
              <a:rPr lang="en-US" sz="2400" dirty="0" smtClean="0"/>
              <a:t>-</a:t>
            </a:r>
            <a:r>
              <a:rPr lang="en-US" sz="2400" dirty="0" err="1" smtClean="0"/>
              <a:t>Raf</a:t>
            </a:r>
            <a:r>
              <a:rPr lang="en-US" sz="2400" dirty="0" smtClean="0"/>
              <a:t>-MAPK pathway) that control and influence proliferation.</a:t>
            </a:r>
          </a:p>
          <a:p>
            <a:pPr lvl="1"/>
            <a:r>
              <a:rPr lang="en-US" sz="2200" dirty="0" smtClean="0"/>
              <a:t>Altered </a:t>
            </a:r>
            <a:r>
              <a:rPr lang="en-US" sz="2200" dirty="0" err="1" smtClean="0"/>
              <a:t>Ras</a:t>
            </a:r>
            <a:r>
              <a:rPr lang="en-US" sz="2200" dirty="0" smtClean="0"/>
              <a:t> proteins can enable the release of signals into the cells without stimulation from upstream regulators.</a:t>
            </a:r>
          </a:p>
          <a:p>
            <a:pPr lvl="1"/>
            <a:r>
              <a:rPr lang="en-US" sz="2200" dirty="0" smtClean="0"/>
              <a:t>Altered </a:t>
            </a:r>
            <a:r>
              <a:rPr lang="en-US" sz="2200" dirty="0" err="1" smtClean="0"/>
              <a:t>Ras</a:t>
            </a:r>
            <a:r>
              <a:rPr lang="en-US" sz="2200" dirty="0" smtClean="0"/>
              <a:t> proteins are found in about half of the tumors studied of human colon carcinomas</a:t>
            </a:r>
            <a:r>
              <a:rPr lang="en-US"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460364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Insensitivity to Antigrowth Signals</a:t>
            </a:r>
            <a:endParaRPr lang="en-US" dirty="0"/>
          </a:p>
        </p:txBody>
      </p:sp>
      <p:sp>
        <p:nvSpPr>
          <p:cNvPr id="3" name="Content Placeholder 2"/>
          <p:cNvSpPr>
            <a:spLocks noGrp="1"/>
          </p:cNvSpPr>
          <p:nvPr>
            <p:ph idx="1"/>
          </p:nvPr>
        </p:nvSpPr>
        <p:spPr>
          <a:xfrm>
            <a:off x="457200" y="1781628"/>
            <a:ext cx="7620000" cy="4800600"/>
          </a:xfrm>
        </p:spPr>
        <p:txBody>
          <a:bodyPr/>
          <a:lstStyle/>
          <a:p>
            <a:r>
              <a:rPr lang="en-US" dirty="0" smtClean="0"/>
              <a:t>In healthy tissue, there are Antiproliferative signals that keep cells in cellular quiescence. These Growth Inhibitory signals act just like their counterparts and are received by cell surface receptors coupled to intracellular signaling circuits. </a:t>
            </a:r>
          </a:p>
          <a:p>
            <a:pPr lvl="1"/>
            <a:r>
              <a:rPr lang="en-US" dirty="0" smtClean="0"/>
              <a:t>These Growth Inhibitory signals can pull cells from active proliferation (G1) into the quiescent state (G</a:t>
            </a:r>
            <a:r>
              <a:rPr lang="en-US" baseline="-25000" dirty="0" smtClean="0"/>
              <a:t>0</a:t>
            </a:r>
            <a:r>
              <a:rPr lang="en-US" dirty="0" smtClean="0"/>
              <a:t>), from which they can reemerge on some future occasion when they are permitted by GS.</a:t>
            </a:r>
          </a:p>
          <a:p>
            <a:r>
              <a:rPr lang="en-US" dirty="0" smtClean="0"/>
              <a:t>A normal cell’s proliferative potential can be permanently relinquished by being induced into a </a:t>
            </a:r>
            <a:r>
              <a:rPr lang="en-US" dirty="0" err="1" smtClean="0"/>
              <a:t>postmitotic</a:t>
            </a:r>
            <a:r>
              <a:rPr lang="en-US" dirty="0" smtClean="0"/>
              <a:t> state, which usually occurs in differentiation. **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0422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319</TotalTime>
  <Words>2143</Words>
  <Application>Microsoft Macintosh PowerPoint</Application>
  <PresentationFormat>On-screen Show (4:3)</PresentationFormat>
  <Paragraphs>139</Paragraphs>
  <Slides>20</Slides>
  <Notes>13</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Adjacency</vt:lpstr>
      <vt:lpstr>Hallmarks  Naralys Batista January 7, 2014</vt:lpstr>
      <vt:lpstr>Evolution of a Species</vt:lpstr>
      <vt:lpstr>Natural Selection</vt:lpstr>
      <vt:lpstr>Evolution of Cells</vt:lpstr>
      <vt:lpstr>Cancer</vt:lpstr>
      <vt:lpstr>Accumulation of Mutations</vt:lpstr>
      <vt:lpstr>Self Sufficiency in Growth Signals </vt:lpstr>
      <vt:lpstr>Self Sufficiency in Growth Signals</vt:lpstr>
      <vt:lpstr>Insensitivity to Antigrowth Signals</vt:lpstr>
      <vt:lpstr>Insensitivity to Antigrowth Signals</vt:lpstr>
      <vt:lpstr>Evading Apoptosis</vt:lpstr>
      <vt:lpstr>Evading Apoptosis</vt:lpstr>
      <vt:lpstr>Evading Apoptosis</vt:lpstr>
      <vt:lpstr>Limitless Replicative Potential</vt:lpstr>
      <vt:lpstr>Limitless Replicative Potential </vt:lpstr>
      <vt:lpstr>Sustained Angiogenesis</vt:lpstr>
      <vt:lpstr>Sustained Angiogenesis</vt:lpstr>
      <vt:lpstr>Tissue Invasion &amp; Metastasis </vt:lpstr>
      <vt:lpstr>Tissue Invasion &amp; Metastasis </vt:lpstr>
      <vt:lpstr>A Different Approach to Cancer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Hallmarks</dc:title>
  <dc:creator>Naralys Batista</dc:creator>
  <cp:lastModifiedBy>Nancy Griffeth</cp:lastModifiedBy>
  <cp:revision>23</cp:revision>
  <dcterms:created xsi:type="dcterms:W3CDTF">2014-08-12T00:35:57Z</dcterms:created>
  <dcterms:modified xsi:type="dcterms:W3CDTF">2014-08-12T00:37:47Z</dcterms:modified>
</cp:coreProperties>
</file>