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0C31D-AC76-0D4B-AF16-61DC51A26330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02414-7EA4-2F42-B0B9-5209273F9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86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When you’re on the train and there are a lot of people. If</a:t>
            </a:r>
            <a:r>
              <a:rPr lang="en-US" baseline="0" dirty="0" smtClean="0"/>
              <a:t> someone near you, no alarm. If someone pushes their way in, no alarm. If someone opens your bag alarm, if someone is touching you inappropriately there is an alarm.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02414-7EA4-2F42-B0B9-5209273F9F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134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Legs = tyrosine</a:t>
            </a:r>
            <a:r>
              <a:rPr lang="en-US" baseline="0" dirty="0" smtClean="0"/>
              <a:t> and have kinase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02414-7EA4-2F42-B0B9-5209273F9F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670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dicussing</a:t>
            </a:r>
            <a:r>
              <a:rPr lang="en-US" baseline="0" dirty="0" smtClean="0"/>
              <a:t> k2, ask what would make me stop yelling @ the person who’s hand is in my purse? If their hand doesn’t come out of my purse, I keep yelling. So there must be a rate at which the complex separates.</a:t>
            </a:r>
          </a:p>
          <a:p>
            <a:r>
              <a:rPr lang="en-US" baseline="0" dirty="0" smtClean="0"/>
              <a:t>If coffee is ligand, my hand receptor, and coffee is hot, will burn if I hold it forever.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02414-7EA4-2F42-B0B9-5209273F9F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218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47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586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662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537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89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862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929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98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270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49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576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6278-AFCD-7448-9684-7F176026CBD8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D16B-8705-8A45-B99C-FF1F9CEE5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203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Signaling Pathways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62453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Ligands, Receptors, Binding, and </a:t>
            </a:r>
            <a:r>
              <a:rPr lang="en-US" sz="2800" dirty="0" smtClean="0"/>
              <a:t>Cascades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Naralys</a:t>
            </a:r>
            <a:r>
              <a:rPr lang="en-US" sz="2800" dirty="0" smtClean="0"/>
              <a:t> Batista</a:t>
            </a:r>
          </a:p>
          <a:p>
            <a:r>
              <a:rPr lang="en-US" sz="2800" dirty="0" smtClean="0"/>
              <a:t>January 7, 2014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6400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Funding for this</a:t>
            </a:r>
            <a:r>
              <a:rPr lang="en-US" baseline="30000" dirty="0" smtClean="0"/>
              <a:t> workshop was </a:t>
            </a:r>
            <a:r>
              <a:rPr lang="en-US" baseline="30000" dirty="0" smtClean="0"/>
              <a:t>provided by the program “Computational Modeling and Analysis of Complex Systems,” an NSF Expedition in Computing (Award Number 0926200).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643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ligand is a molecule that binds and forms a complex with a biomolecule, usually a protein.</a:t>
            </a:r>
          </a:p>
          <a:p>
            <a:pPr lvl="1"/>
            <a:r>
              <a:rPr lang="en-US" dirty="0" smtClean="0"/>
              <a:t>Ligands have particular shapes that allow them to bind to specific proteins.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16" y="3766465"/>
            <a:ext cx="6811957" cy="235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256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773" y="1195309"/>
            <a:ext cx="8229600" cy="19390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Receptors are the proteins that recognize specific ligands.</a:t>
            </a:r>
          </a:p>
          <a:p>
            <a:pPr lvl="1"/>
            <a:r>
              <a:rPr lang="en-US" dirty="0" smtClean="0"/>
              <a:t>Receptors can be inside or outside of the cell depending on their function for the system.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107" name="Curved Connector 106"/>
          <p:cNvCxnSpPr>
            <a:stCxn id="4" idx="3"/>
          </p:cNvCxnSpPr>
          <p:nvPr/>
        </p:nvCxnSpPr>
        <p:spPr>
          <a:xfrm rot="5400000">
            <a:off x="462770" y="446166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>
            <a:stCxn id="4" idx="5"/>
          </p:cNvCxnSpPr>
          <p:nvPr/>
        </p:nvCxnSpPr>
        <p:spPr>
          <a:xfrm rot="16200000" flipH="1">
            <a:off x="593249" y="446166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111"/>
          <p:cNvCxnSpPr/>
          <p:nvPr/>
        </p:nvCxnSpPr>
        <p:spPr>
          <a:xfrm rot="5400000">
            <a:off x="690573" y="448749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/>
          <p:nvPr/>
        </p:nvCxnSpPr>
        <p:spPr>
          <a:xfrm rot="16200000" flipH="1">
            <a:off x="821052" y="448749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/>
          <p:nvPr/>
        </p:nvCxnSpPr>
        <p:spPr>
          <a:xfrm rot="5400000">
            <a:off x="930698" y="448750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18"/>
          <p:cNvCxnSpPr/>
          <p:nvPr/>
        </p:nvCxnSpPr>
        <p:spPr>
          <a:xfrm rot="16200000" flipH="1">
            <a:off x="1061177" y="448749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/>
          <p:nvPr/>
        </p:nvCxnSpPr>
        <p:spPr>
          <a:xfrm rot="5400000">
            <a:off x="1186899" y="446166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/>
          <p:nvPr/>
        </p:nvCxnSpPr>
        <p:spPr>
          <a:xfrm rot="16200000" flipH="1">
            <a:off x="1317378" y="446166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21"/>
          <p:cNvCxnSpPr/>
          <p:nvPr/>
        </p:nvCxnSpPr>
        <p:spPr>
          <a:xfrm rot="5400000">
            <a:off x="1442404" y="446166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/>
          <p:nvPr/>
        </p:nvCxnSpPr>
        <p:spPr>
          <a:xfrm rot="16200000" flipH="1">
            <a:off x="1572883" y="446166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urved Connector 123"/>
          <p:cNvCxnSpPr/>
          <p:nvPr/>
        </p:nvCxnSpPr>
        <p:spPr>
          <a:xfrm rot="5400000">
            <a:off x="1657177" y="446166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24"/>
          <p:cNvCxnSpPr/>
          <p:nvPr/>
        </p:nvCxnSpPr>
        <p:spPr>
          <a:xfrm rot="16200000" flipH="1">
            <a:off x="1787656" y="446166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Curved Connector 125"/>
          <p:cNvCxnSpPr/>
          <p:nvPr/>
        </p:nvCxnSpPr>
        <p:spPr>
          <a:xfrm rot="5400000">
            <a:off x="1891444" y="446166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126"/>
          <p:cNvCxnSpPr/>
          <p:nvPr/>
        </p:nvCxnSpPr>
        <p:spPr>
          <a:xfrm rot="16200000" flipH="1">
            <a:off x="2021923" y="446165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/>
          <p:cNvCxnSpPr/>
          <p:nvPr/>
        </p:nvCxnSpPr>
        <p:spPr>
          <a:xfrm rot="5400000">
            <a:off x="2108053" y="446165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Curved Connector 128"/>
          <p:cNvCxnSpPr/>
          <p:nvPr/>
        </p:nvCxnSpPr>
        <p:spPr>
          <a:xfrm rot="16200000" flipH="1">
            <a:off x="2238532" y="446165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urved Connector 129"/>
          <p:cNvCxnSpPr/>
          <p:nvPr/>
        </p:nvCxnSpPr>
        <p:spPr>
          <a:xfrm rot="5400000">
            <a:off x="2336985" y="446165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urved Connector 130"/>
          <p:cNvCxnSpPr/>
          <p:nvPr/>
        </p:nvCxnSpPr>
        <p:spPr>
          <a:xfrm rot="16200000" flipH="1">
            <a:off x="2467464" y="446165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/>
          <p:cNvCxnSpPr/>
          <p:nvPr/>
        </p:nvCxnSpPr>
        <p:spPr>
          <a:xfrm rot="5400000">
            <a:off x="2591956" y="446165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urved Connector 132"/>
          <p:cNvCxnSpPr/>
          <p:nvPr/>
        </p:nvCxnSpPr>
        <p:spPr>
          <a:xfrm rot="16200000" flipH="1">
            <a:off x="2722435" y="446165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urved Connector 133"/>
          <p:cNvCxnSpPr/>
          <p:nvPr/>
        </p:nvCxnSpPr>
        <p:spPr>
          <a:xfrm rot="5400000">
            <a:off x="2848690" y="446164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/>
          <p:nvPr/>
        </p:nvCxnSpPr>
        <p:spPr>
          <a:xfrm rot="16200000" flipH="1">
            <a:off x="2979169" y="446164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Curved Connector 135"/>
          <p:cNvCxnSpPr/>
          <p:nvPr/>
        </p:nvCxnSpPr>
        <p:spPr>
          <a:xfrm rot="5400000">
            <a:off x="3065398" y="446164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/>
          <p:cNvCxnSpPr/>
          <p:nvPr/>
        </p:nvCxnSpPr>
        <p:spPr>
          <a:xfrm rot="16200000" flipH="1">
            <a:off x="3195877" y="446164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urved Connector 137"/>
          <p:cNvCxnSpPr/>
          <p:nvPr/>
        </p:nvCxnSpPr>
        <p:spPr>
          <a:xfrm rot="5400000">
            <a:off x="3307954" y="446164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urved Connector 138"/>
          <p:cNvCxnSpPr/>
          <p:nvPr/>
        </p:nvCxnSpPr>
        <p:spPr>
          <a:xfrm rot="16200000" flipH="1">
            <a:off x="3438433" y="446164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/>
          <p:nvPr/>
        </p:nvCxnSpPr>
        <p:spPr>
          <a:xfrm rot="5400000">
            <a:off x="3535756" y="446167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/>
          <p:nvPr/>
        </p:nvCxnSpPr>
        <p:spPr>
          <a:xfrm rot="16200000" flipH="1">
            <a:off x="3666235" y="446166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/>
          <p:nvPr/>
        </p:nvCxnSpPr>
        <p:spPr>
          <a:xfrm rot="16200000" flipH="1">
            <a:off x="4161331" y="446163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/>
          <p:nvPr/>
        </p:nvCxnSpPr>
        <p:spPr>
          <a:xfrm rot="5400000">
            <a:off x="4255150" y="446164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/>
          <p:nvPr/>
        </p:nvCxnSpPr>
        <p:spPr>
          <a:xfrm rot="16200000" flipH="1">
            <a:off x="4385629" y="446163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/>
          <p:nvPr/>
        </p:nvCxnSpPr>
        <p:spPr>
          <a:xfrm rot="5400000">
            <a:off x="4513553" y="446163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/>
          <p:nvPr/>
        </p:nvCxnSpPr>
        <p:spPr>
          <a:xfrm rot="16200000" flipH="1">
            <a:off x="4644032" y="446163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/>
          <p:nvPr/>
        </p:nvCxnSpPr>
        <p:spPr>
          <a:xfrm rot="5400000">
            <a:off x="4742538" y="446163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/>
          <p:nvPr/>
        </p:nvCxnSpPr>
        <p:spPr>
          <a:xfrm rot="16200000" flipH="1">
            <a:off x="4873017" y="446163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/>
          <p:cNvCxnSpPr/>
          <p:nvPr/>
        </p:nvCxnSpPr>
        <p:spPr>
          <a:xfrm rot="5400000">
            <a:off x="4981534" y="446163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/>
          <p:cNvCxnSpPr/>
          <p:nvPr/>
        </p:nvCxnSpPr>
        <p:spPr>
          <a:xfrm rot="16200000" flipH="1">
            <a:off x="5112013" y="446163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/>
          <p:nvPr/>
        </p:nvCxnSpPr>
        <p:spPr>
          <a:xfrm rot="5400000">
            <a:off x="5206128" y="446167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54"/>
          <p:cNvCxnSpPr/>
          <p:nvPr/>
        </p:nvCxnSpPr>
        <p:spPr>
          <a:xfrm rot="16200000" flipH="1">
            <a:off x="5336607" y="446167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Curved Connector 155"/>
          <p:cNvCxnSpPr/>
          <p:nvPr/>
        </p:nvCxnSpPr>
        <p:spPr>
          <a:xfrm rot="5400000">
            <a:off x="5472292" y="446167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Curved Connector 156"/>
          <p:cNvCxnSpPr/>
          <p:nvPr/>
        </p:nvCxnSpPr>
        <p:spPr>
          <a:xfrm rot="16200000" flipH="1">
            <a:off x="5602771" y="446167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/>
          <p:cNvCxnSpPr/>
          <p:nvPr/>
        </p:nvCxnSpPr>
        <p:spPr>
          <a:xfrm rot="5400000">
            <a:off x="5696590" y="446167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158"/>
          <p:cNvCxnSpPr/>
          <p:nvPr/>
        </p:nvCxnSpPr>
        <p:spPr>
          <a:xfrm rot="16200000" flipH="1">
            <a:off x="5827069" y="446167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/>
          <p:nvPr/>
        </p:nvCxnSpPr>
        <p:spPr>
          <a:xfrm rot="5400000">
            <a:off x="5954993" y="446167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/>
          <p:cNvCxnSpPr/>
          <p:nvPr/>
        </p:nvCxnSpPr>
        <p:spPr>
          <a:xfrm rot="16200000" flipH="1">
            <a:off x="6085472" y="446166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/>
          <p:nvPr/>
        </p:nvCxnSpPr>
        <p:spPr>
          <a:xfrm rot="5400000">
            <a:off x="6183978" y="446167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/>
          <p:nvPr/>
        </p:nvCxnSpPr>
        <p:spPr>
          <a:xfrm rot="16200000" flipH="1">
            <a:off x="6314457" y="446166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/>
          <p:nvPr/>
        </p:nvCxnSpPr>
        <p:spPr>
          <a:xfrm rot="5400000">
            <a:off x="6422974" y="446167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/>
          <p:nvPr/>
        </p:nvCxnSpPr>
        <p:spPr>
          <a:xfrm rot="16200000" flipH="1">
            <a:off x="6486604" y="446167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/>
          <p:nvPr/>
        </p:nvCxnSpPr>
        <p:spPr>
          <a:xfrm rot="5400000">
            <a:off x="6608742" y="446163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/>
          <p:nvPr/>
        </p:nvCxnSpPr>
        <p:spPr>
          <a:xfrm rot="16200000" flipH="1">
            <a:off x="6739221" y="446163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5400000">
            <a:off x="6837674" y="446163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Curved Connector 168"/>
          <p:cNvCxnSpPr/>
          <p:nvPr/>
        </p:nvCxnSpPr>
        <p:spPr>
          <a:xfrm rot="16200000" flipH="1">
            <a:off x="6968153" y="446163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urved Connector 169"/>
          <p:cNvCxnSpPr/>
          <p:nvPr/>
        </p:nvCxnSpPr>
        <p:spPr>
          <a:xfrm rot="5400000">
            <a:off x="7092645" y="446162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Curved Connector 170"/>
          <p:cNvCxnSpPr/>
          <p:nvPr/>
        </p:nvCxnSpPr>
        <p:spPr>
          <a:xfrm rot="16200000" flipH="1">
            <a:off x="7223124" y="446162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urved Connector 171"/>
          <p:cNvCxnSpPr/>
          <p:nvPr/>
        </p:nvCxnSpPr>
        <p:spPr>
          <a:xfrm rot="5400000">
            <a:off x="7349379" y="446162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/>
          <p:nvPr/>
        </p:nvCxnSpPr>
        <p:spPr>
          <a:xfrm rot="16200000" flipH="1">
            <a:off x="7479858" y="446162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5400000">
            <a:off x="440381" y="526544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/>
          <p:nvPr/>
        </p:nvCxnSpPr>
        <p:spPr>
          <a:xfrm rot="16200000" flipH="1">
            <a:off x="570860" y="526544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urved Connector 177"/>
          <p:cNvCxnSpPr/>
          <p:nvPr/>
        </p:nvCxnSpPr>
        <p:spPr>
          <a:xfrm rot="5400000">
            <a:off x="668184" y="529127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urved Connector 178"/>
          <p:cNvCxnSpPr/>
          <p:nvPr/>
        </p:nvCxnSpPr>
        <p:spPr>
          <a:xfrm rot="16200000" flipH="1">
            <a:off x="798663" y="529127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urved Connector 179"/>
          <p:cNvCxnSpPr/>
          <p:nvPr/>
        </p:nvCxnSpPr>
        <p:spPr>
          <a:xfrm rot="5400000">
            <a:off x="908309" y="529127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/>
          <p:nvPr/>
        </p:nvCxnSpPr>
        <p:spPr>
          <a:xfrm rot="16200000" flipH="1">
            <a:off x="1038788" y="529127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Curved Connector 181"/>
          <p:cNvCxnSpPr/>
          <p:nvPr/>
        </p:nvCxnSpPr>
        <p:spPr>
          <a:xfrm rot="5400000">
            <a:off x="1164510" y="526544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182"/>
          <p:cNvCxnSpPr/>
          <p:nvPr/>
        </p:nvCxnSpPr>
        <p:spPr>
          <a:xfrm rot="16200000" flipH="1">
            <a:off x="1294989" y="526544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/>
          <p:cNvCxnSpPr/>
          <p:nvPr/>
        </p:nvCxnSpPr>
        <p:spPr>
          <a:xfrm rot="5400000">
            <a:off x="1420015" y="526544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/>
          <p:cNvCxnSpPr/>
          <p:nvPr/>
        </p:nvCxnSpPr>
        <p:spPr>
          <a:xfrm rot="16200000" flipH="1">
            <a:off x="1550494" y="526544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/>
          <p:cNvCxnSpPr/>
          <p:nvPr/>
        </p:nvCxnSpPr>
        <p:spPr>
          <a:xfrm rot="5400000">
            <a:off x="1634788" y="526544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/>
          <p:cNvCxnSpPr/>
          <p:nvPr/>
        </p:nvCxnSpPr>
        <p:spPr>
          <a:xfrm rot="16200000" flipH="1">
            <a:off x="1765267" y="526543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Curved Connector 187"/>
          <p:cNvCxnSpPr/>
          <p:nvPr/>
        </p:nvCxnSpPr>
        <p:spPr>
          <a:xfrm rot="5400000">
            <a:off x="1869055" y="526543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188"/>
          <p:cNvCxnSpPr/>
          <p:nvPr/>
        </p:nvCxnSpPr>
        <p:spPr>
          <a:xfrm rot="16200000" flipH="1">
            <a:off x="1999534" y="526543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Curved Connector 189"/>
          <p:cNvCxnSpPr/>
          <p:nvPr/>
        </p:nvCxnSpPr>
        <p:spPr>
          <a:xfrm rot="5400000">
            <a:off x="2085664" y="526543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/>
          <p:nvPr/>
        </p:nvCxnSpPr>
        <p:spPr>
          <a:xfrm rot="16200000" flipH="1">
            <a:off x="2216143" y="526543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Curved Connector 191"/>
          <p:cNvCxnSpPr/>
          <p:nvPr/>
        </p:nvCxnSpPr>
        <p:spPr>
          <a:xfrm rot="5400000">
            <a:off x="2314596" y="526543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Curved Connector 192"/>
          <p:cNvCxnSpPr/>
          <p:nvPr/>
        </p:nvCxnSpPr>
        <p:spPr>
          <a:xfrm rot="16200000" flipH="1">
            <a:off x="2445075" y="526543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Curved Connector 193"/>
          <p:cNvCxnSpPr/>
          <p:nvPr/>
        </p:nvCxnSpPr>
        <p:spPr>
          <a:xfrm rot="5400000">
            <a:off x="2569567" y="526543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/>
          <p:nvPr/>
        </p:nvCxnSpPr>
        <p:spPr>
          <a:xfrm rot="16200000" flipH="1">
            <a:off x="2700046" y="526542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/>
          <p:nvPr/>
        </p:nvCxnSpPr>
        <p:spPr>
          <a:xfrm rot="5400000">
            <a:off x="2826301" y="526542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/>
          <p:nvPr/>
        </p:nvCxnSpPr>
        <p:spPr>
          <a:xfrm rot="16200000" flipH="1">
            <a:off x="2956780" y="526542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/>
          <p:nvPr/>
        </p:nvCxnSpPr>
        <p:spPr>
          <a:xfrm rot="5400000">
            <a:off x="3043009" y="526542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Curved Connector 198"/>
          <p:cNvCxnSpPr/>
          <p:nvPr/>
        </p:nvCxnSpPr>
        <p:spPr>
          <a:xfrm rot="16200000" flipH="1">
            <a:off x="3173488" y="526542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/>
          <p:nvPr/>
        </p:nvCxnSpPr>
        <p:spPr>
          <a:xfrm rot="5400000">
            <a:off x="3285565" y="526542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/>
          <p:nvPr/>
        </p:nvCxnSpPr>
        <p:spPr>
          <a:xfrm rot="16200000" flipH="1">
            <a:off x="3416044" y="526542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/>
          <p:nvPr/>
        </p:nvCxnSpPr>
        <p:spPr>
          <a:xfrm rot="5400000">
            <a:off x="3513367" y="526544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Curved Connector 202"/>
          <p:cNvCxnSpPr/>
          <p:nvPr/>
        </p:nvCxnSpPr>
        <p:spPr>
          <a:xfrm rot="16200000" flipH="1">
            <a:off x="3643846" y="526544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urved Connector 203"/>
          <p:cNvCxnSpPr/>
          <p:nvPr/>
        </p:nvCxnSpPr>
        <p:spPr>
          <a:xfrm rot="5400000">
            <a:off x="3742299" y="526542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Curved Connector 204"/>
          <p:cNvCxnSpPr/>
          <p:nvPr/>
        </p:nvCxnSpPr>
        <p:spPr>
          <a:xfrm rot="16200000" flipH="1">
            <a:off x="3872778" y="526541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Curved Connector 205"/>
          <p:cNvCxnSpPr/>
          <p:nvPr/>
        </p:nvCxnSpPr>
        <p:spPr>
          <a:xfrm rot="5400000">
            <a:off x="4008463" y="526541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Curved Connector 206"/>
          <p:cNvCxnSpPr/>
          <p:nvPr/>
        </p:nvCxnSpPr>
        <p:spPr>
          <a:xfrm rot="16200000" flipH="1">
            <a:off x="4138942" y="526541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Curved Connector 207"/>
          <p:cNvCxnSpPr/>
          <p:nvPr/>
        </p:nvCxnSpPr>
        <p:spPr>
          <a:xfrm rot="5400000">
            <a:off x="4232761" y="526541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Curved Connector 208"/>
          <p:cNvCxnSpPr/>
          <p:nvPr/>
        </p:nvCxnSpPr>
        <p:spPr>
          <a:xfrm rot="16200000" flipH="1">
            <a:off x="4363240" y="526541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Curved Connector 209"/>
          <p:cNvCxnSpPr/>
          <p:nvPr/>
        </p:nvCxnSpPr>
        <p:spPr>
          <a:xfrm rot="5400000">
            <a:off x="4491164" y="526541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Curved Connector 210"/>
          <p:cNvCxnSpPr/>
          <p:nvPr/>
        </p:nvCxnSpPr>
        <p:spPr>
          <a:xfrm rot="16200000" flipH="1">
            <a:off x="4621643" y="526541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Curved Connector 211"/>
          <p:cNvCxnSpPr/>
          <p:nvPr/>
        </p:nvCxnSpPr>
        <p:spPr>
          <a:xfrm rot="5400000">
            <a:off x="4720149" y="526541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Curved Connector 212"/>
          <p:cNvCxnSpPr/>
          <p:nvPr/>
        </p:nvCxnSpPr>
        <p:spPr>
          <a:xfrm rot="16200000" flipH="1">
            <a:off x="4850628" y="526541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Curved Connector 213"/>
          <p:cNvCxnSpPr/>
          <p:nvPr/>
        </p:nvCxnSpPr>
        <p:spPr>
          <a:xfrm rot="5400000">
            <a:off x="4959145" y="526541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Curved Connector 214"/>
          <p:cNvCxnSpPr/>
          <p:nvPr/>
        </p:nvCxnSpPr>
        <p:spPr>
          <a:xfrm rot="16200000" flipH="1">
            <a:off x="5089624" y="526541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Curved Connector 215"/>
          <p:cNvCxnSpPr/>
          <p:nvPr/>
        </p:nvCxnSpPr>
        <p:spPr>
          <a:xfrm rot="5400000">
            <a:off x="5183739" y="526545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Curved Connector 216"/>
          <p:cNvCxnSpPr/>
          <p:nvPr/>
        </p:nvCxnSpPr>
        <p:spPr>
          <a:xfrm rot="16200000" flipH="1">
            <a:off x="5314218" y="526545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Curved Connector 217"/>
          <p:cNvCxnSpPr/>
          <p:nvPr/>
        </p:nvCxnSpPr>
        <p:spPr>
          <a:xfrm rot="5400000">
            <a:off x="5449903" y="526545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Curved Connector 218"/>
          <p:cNvCxnSpPr/>
          <p:nvPr/>
        </p:nvCxnSpPr>
        <p:spPr>
          <a:xfrm rot="16200000" flipH="1">
            <a:off x="5580382" y="526545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Curved Connector 219"/>
          <p:cNvCxnSpPr/>
          <p:nvPr/>
        </p:nvCxnSpPr>
        <p:spPr>
          <a:xfrm rot="5400000">
            <a:off x="5674201" y="526545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Curved Connector 220"/>
          <p:cNvCxnSpPr/>
          <p:nvPr/>
        </p:nvCxnSpPr>
        <p:spPr>
          <a:xfrm rot="16200000" flipH="1">
            <a:off x="5804680" y="526544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Curved Connector 221"/>
          <p:cNvCxnSpPr/>
          <p:nvPr/>
        </p:nvCxnSpPr>
        <p:spPr>
          <a:xfrm rot="5400000">
            <a:off x="5932604" y="526544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Curved Connector 222"/>
          <p:cNvCxnSpPr/>
          <p:nvPr/>
        </p:nvCxnSpPr>
        <p:spPr>
          <a:xfrm rot="16200000" flipH="1">
            <a:off x="6063083" y="526544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Curved Connector 223"/>
          <p:cNvCxnSpPr/>
          <p:nvPr/>
        </p:nvCxnSpPr>
        <p:spPr>
          <a:xfrm rot="5400000">
            <a:off x="6161589" y="526544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Curved Connector 224"/>
          <p:cNvCxnSpPr/>
          <p:nvPr/>
        </p:nvCxnSpPr>
        <p:spPr>
          <a:xfrm rot="16200000" flipH="1">
            <a:off x="6292068" y="526544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urved Connector 225"/>
          <p:cNvCxnSpPr/>
          <p:nvPr/>
        </p:nvCxnSpPr>
        <p:spPr>
          <a:xfrm rot="5400000">
            <a:off x="6400585" y="526544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Curved Connector 226"/>
          <p:cNvCxnSpPr/>
          <p:nvPr/>
        </p:nvCxnSpPr>
        <p:spPr>
          <a:xfrm rot="16200000" flipH="1">
            <a:off x="6464215" y="526544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Curved Connector 227"/>
          <p:cNvCxnSpPr/>
          <p:nvPr/>
        </p:nvCxnSpPr>
        <p:spPr>
          <a:xfrm rot="5400000">
            <a:off x="6586353" y="52654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Curved Connector 228"/>
          <p:cNvCxnSpPr/>
          <p:nvPr/>
        </p:nvCxnSpPr>
        <p:spPr>
          <a:xfrm rot="16200000" flipH="1">
            <a:off x="6716832" y="52654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Curved Connector 229"/>
          <p:cNvCxnSpPr/>
          <p:nvPr/>
        </p:nvCxnSpPr>
        <p:spPr>
          <a:xfrm rot="5400000">
            <a:off x="6815285" y="526541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Curved Connector 230"/>
          <p:cNvCxnSpPr/>
          <p:nvPr/>
        </p:nvCxnSpPr>
        <p:spPr>
          <a:xfrm rot="16200000" flipH="1">
            <a:off x="6945764" y="526540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Curved Connector 231"/>
          <p:cNvCxnSpPr/>
          <p:nvPr/>
        </p:nvCxnSpPr>
        <p:spPr>
          <a:xfrm rot="5400000">
            <a:off x="7070256" y="526540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Curved Connector 232"/>
          <p:cNvCxnSpPr/>
          <p:nvPr/>
        </p:nvCxnSpPr>
        <p:spPr>
          <a:xfrm rot="16200000" flipH="1">
            <a:off x="7200735" y="526540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Curved Connector 233"/>
          <p:cNvCxnSpPr/>
          <p:nvPr/>
        </p:nvCxnSpPr>
        <p:spPr>
          <a:xfrm rot="5400000">
            <a:off x="7326990" y="526540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Curved Connector 234"/>
          <p:cNvCxnSpPr/>
          <p:nvPr/>
        </p:nvCxnSpPr>
        <p:spPr>
          <a:xfrm rot="16200000" flipH="1">
            <a:off x="7457469" y="526540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64327" y="5519976"/>
            <a:ext cx="152866" cy="176373"/>
          </a:xfrm>
          <a:prstGeom prst="ellipse">
            <a:avLst/>
          </a:prstGeom>
          <a:solidFill>
            <a:srgbClr val="C4BD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80936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21061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76032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21573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49474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181807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98416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638541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893512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39053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66954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609510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826119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066244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321215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566756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794657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044094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260703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500828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755799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001340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29241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455160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671769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911894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7166865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7412406" y="551814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7640307" y="551997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4327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2694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1061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76032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21573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58733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181807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410174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638541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893512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39053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76213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609510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566756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803916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044094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272461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500828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755799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001340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238500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455160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683527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911894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66865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412406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49566" y="400956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Up Ribbon 237"/>
          <p:cNvSpPr/>
          <p:nvPr/>
        </p:nvSpPr>
        <p:spPr>
          <a:xfrm>
            <a:off x="3804662" y="4632509"/>
            <a:ext cx="174323" cy="1771274"/>
          </a:xfrm>
          <a:prstGeom prst="ribbon2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99694"/>
              </a:solidFill>
            </a:endParaRPr>
          </a:p>
        </p:txBody>
      </p:sp>
      <p:sp>
        <p:nvSpPr>
          <p:cNvPr id="237" name="Notched Right Arrow 236"/>
          <p:cNvSpPr/>
          <p:nvPr/>
        </p:nvSpPr>
        <p:spPr>
          <a:xfrm rot="5400000">
            <a:off x="3832017" y="3482274"/>
            <a:ext cx="745289" cy="748867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Up Ribbon 238"/>
          <p:cNvSpPr/>
          <p:nvPr/>
        </p:nvSpPr>
        <p:spPr>
          <a:xfrm>
            <a:off x="4438170" y="4634339"/>
            <a:ext cx="174323" cy="1771274"/>
          </a:xfrm>
          <a:prstGeom prst="ribbon2">
            <a:avLst/>
          </a:prstGeom>
          <a:solidFill>
            <a:srgbClr val="948A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Chevron 235"/>
          <p:cNvSpPr/>
          <p:nvPr/>
        </p:nvSpPr>
        <p:spPr>
          <a:xfrm rot="5400000">
            <a:off x="3457443" y="4076151"/>
            <a:ext cx="1481622" cy="104273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006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Ligand Receptor Complexes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 complexes can behave differently depending on the kinds of ligands involved or if the protein is an enzyme.</a:t>
            </a:r>
          </a:p>
          <a:p>
            <a:pPr lvl="1"/>
            <a:r>
              <a:rPr lang="en-US" dirty="0" smtClean="0"/>
              <a:t>Ion Channels</a:t>
            </a:r>
          </a:p>
          <a:p>
            <a:pPr lvl="1"/>
            <a:r>
              <a:rPr lang="en-US" dirty="0" smtClean="0"/>
              <a:t>Extracellular Receptors (G-Coupled Protein Receptors or Tyrosine Kinase Receptors)</a:t>
            </a:r>
          </a:p>
          <a:p>
            <a:pPr lvl="1"/>
            <a:r>
              <a:rPr lang="en-US" dirty="0" smtClean="0"/>
              <a:t>Enzyme Behaviors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004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92" y="216129"/>
            <a:ext cx="8229600" cy="994971"/>
          </a:xfrm>
        </p:spPr>
        <p:txBody>
          <a:bodyPr/>
          <a:lstStyle/>
          <a:p>
            <a:r>
              <a:rPr lang="en-US" dirty="0" smtClean="0"/>
              <a:t>Tyrosine Kinase Receptor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4069"/>
            <a:ext cx="8229600" cy="175209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Tyrosine Kinase Receptors have two intracellular components that </a:t>
            </a:r>
            <a:r>
              <a:rPr lang="en-US" dirty="0" err="1" smtClean="0"/>
              <a:t>dimerize</a:t>
            </a:r>
            <a:r>
              <a:rPr lang="en-US" dirty="0"/>
              <a:t> </a:t>
            </a:r>
            <a:r>
              <a:rPr lang="en-US" dirty="0" smtClean="0"/>
              <a:t>(aggregate) when the receptor is stimulated.</a:t>
            </a:r>
          </a:p>
          <a:p>
            <a:endParaRPr lang="en-US" dirty="0"/>
          </a:p>
        </p:txBody>
      </p:sp>
      <p:cxnSp>
        <p:nvCxnSpPr>
          <p:cNvPr id="5" name="Curved Connector 4"/>
          <p:cNvCxnSpPr>
            <a:stCxn id="152" idx="3"/>
          </p:cNvCxnSpPr>
          <p:nvPr/>
        </p:nvCxnSpPr>
        <p:spPr>
          <a:xfrm rot="5400000">
            <a:off x="508844" y="235360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urved Connector 5"/>
          <p:cNvCxnSpPr>
            <a:stCxn id="152" idx="5"/>
          </p:cNvCxnSpPr>
          <p:nvPr/>
        </p:nvCxnSpPr>
        <p:spPr>
          <a:xfrm rot="16200000" flipH="1">
            <a:off x="639323" y="235359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5400000">
            <a:off x="736647" y="237943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867126" y="237942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976772" y="237943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6200000" flipH="1">
            <a:off x="1107251" y="237943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>
            <a:off x="1232973" y="235360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363452" y="235359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3628595" y="237943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6200000" flipH="1">
            <a:off x="3759074" y="237943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3843368" y="237943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6200000" flipH="1">
            <a:off x="3973847" y="237943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4077635" y="237943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6200000" flipH="1">
            <a:off x="4208114" y="237943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5400000">
            <a:off x="4294244" y="237943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6200000" flipH="1">
            <a:off x="4424723" y="237943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2648257" y="237944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>
            <a:off x="2778736" y="237944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2903228" y="237944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16200000" flipH="1">
            <a:off x="3033707" y="237944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5400000">
            <a:off x="3159962" y="237944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3290441" y="237943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3376670" y="237943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H="1">
            <a:off x="3507149" y="237943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5330837" y="235175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5461316" y="235174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>
            <a:off x="5558639" y="235177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5689118" y="235177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16200000" flipH="1">
            <a:off x="6184214" y="235174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6278033" y="235174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6408512" y="235174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559627" y="235357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4690106" y="235357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788612" y="235357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4919091" y="235357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5400000">
            <a:off x="5027608" y="235357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5158087" y="235357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5400000">
            <a:off x="5252202" y="235361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6200000" flipH="1">
            <a:off x="5382681" y="235360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>
            <a:off x="5518366" y="235360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H="1">
            <a:off x="5648845" y="235360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5400000">
            <a:off x="5742664" y="235360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6200000" flipH="1">
            <a:off x="5873143" y="235360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rot="5400000">
            <a:off x="6001067" y="23536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16200000" flipH="1">
            <a:off x="6131546" y="23536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/>
          <p:nvPr/>
        </p:nvCxnSpPr>
        <p:spPr>
          <a:xfrm rot="5400000">
            <a:off x="6230052" y="23536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rot="16200000" flipH="1">
            <a:off x="6360531" y="23536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5400000">
            <a:off x="6469048" y="23536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6200000" flipH="1">
            <a:off x="6532678" y="235360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5400000">
            <a:off x="6654816" y="235357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16200000" flipH="1">
            <a:off x="6785295" y="235356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rot="5400000">
            <a:off x="6883748" y="235356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>
          <a:xfrm rot="16200000" flipH="1">
            <a:off x="7014227" y="235356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5400000">
            <a:off x="7138719" y="235356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 rot="16200000" flipH="1">
            <a:off x="7269198" y="235356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5400000">
            <a:off x="7395453" y="235356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 rot="16200000" flipH="1">
            <a:off x="7525932" y="235355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5400000">
            <a:off x="486455" y="315737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616934" y="315737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5400000">
            <a:off x="714258" y="318320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16200000" flipH="1">
            <a:off x="844737" y="318320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>
          <a:xfrm rot="5400000">
            <a:off x="954383" y="31832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rot="16200000" flipH="1">
            <a:off x="1084862" y="31832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5400000">
            <a:off x="1210584" y="315737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/>
          <p:nvPr/>
        </p:nvCxnSpPr>
        <p:spPr>
          <a:xfrm rot="16200000" flipH="1">
            <a:off x="1341063" y="315737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/>
          <p:nvPr/>
        </p:nvCxnSpPr>
        <p:spPr>
          <a:xfrm rot="5400000">
            <a:off x="3606206" y="318321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16200000" flipH="1">
            <a:off x="3736685" y="318321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rot="5400000">
            <a:off x="3820979" y="318321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16200000" flipH="1">
            <a:off x="3951458" y="318321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/>
          <p:nvPr/>
        </p:nvCxnSpPr>
        <p:spPr>
          <a:xfrm rot="5400000">
            <a:off x="4055246" y="31832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/>
          <p:nvPr/>
        </p:nvCxnSpPr>
        <p:spPr>
          <a:xfrm rot="16200000" flipH="1">
            <a:off x="4185725" y="31832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rot="5400000">
            <a:off x="4271855" y="318321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16200000" flipH="1">
            <a:off x="4402334" y="318320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/>
          <p:nvPr/>
        </p:nvCxnSpPr>
        <p:spPr>
          <a:xfrm rot="5400000">
            <a:off x="2625868" y="318322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rot="16200000" flipH="1">
            <a:off x="2756347" y="318322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rot="5400000">
            <a:off x="2880839" y="318322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16200000" flipH="1">
            <a:off x="3011318" y="318321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5400000">
            <a:off x="3137573" y="318321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 rot="16200000" flipH="1">
            <a:off x="3268052" y="318321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 rot="5400000">
            <a:off x="3354281" y="318321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/>
          <p:nvPr/>
        </p:nvCxnSpPr>
        <p:spPr>
          <a:xfrm rot="16200000" flipH="1">
            <a:off x="3484760" y="318321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/>
          <p:nvPr/>
        </p:nvCxnSpPr>
        <p:spPr>
          <a:xfrm rot="5400000">
            <a:off x="3596837" y="318321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6200000" flipH="1">
            <a:off x="5438927" y="315552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>
          <a:xfrm rot="5400000">
            <a:off x="5536250" y="315555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16200000" flipH="1">
            <a:off x="5666729" y="315555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/>
          <p:nvPr/>
        </p:nvCxnSpPr>
        <p:spPr>
          <a:xfrm rot="5400000">
            <a:off x="5765182" y="315552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/>
          <p:nvPr/>
        </p:nvCxnSpPr>
        <p:spPr>
          <a:xfrm rot="16200000" flipH="1">
            <a:off x="5895661" y="315552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/>
          <p:nvPr/>
        </p:nvCxnSpPr>
        <p:spPr>
          <a:xfrm rot="5400000">
            <a:off x="6031346" y="315552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/>
          <p:nvPr/>
        </p:nvCxnSpPr>
        <p:spPr>
          <a:xfrm rot="16200000" flipH="1">
            <a:off x="6161825" y="315552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/>
          <p:cNvCxnSpPr/>
          <p:nvPr/>
        </p:nvCxnSpPr>
        <p:spPr>
          <a:xfrm rot="5400000">
            <a:off x="6255644" y="315552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/>
          <p:nvPr/>
        </p:nvCxnSpPr>
        <p:spPr>
          <a:xfrm rot="16200000" flipH="1">
            <a:off x="6386123" y="315552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/>
          <p:nvPr/>
        </p:nvCxnSpPr>
        <p:spPr>
          <a:xfrm rot="5400000">
            <a:off x="4537238" y="315735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/>
          <p:cNvCxnSpPr/>
          <p:nvPr/>
        </p:nvCxnSpPr>
        <p:spPr>
          <a:xfrm rot="16200000" flipH="1">
            <a:off x="4667717" y="315734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/>
          <p:nvPr/>
        </p:nvCxnSpPr>
        <p:spPr>
          <a:xfrm rot="5400000">
            <a:off x="4766223" y="315735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/>
          <p:nvPr/>
        </p:nvCxnSpPr>
        <p:spPr>
          <a:xfrm rot="16200000" flipH="1">
            <a:off x="4896702" y="315734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/>
          <p:nvPr/>
        </p:nvCxnSpPr>
        <p:spPr>
          <a:xfrm rot="5400000">
            <a:off x="5005219" y="315735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/>
          <p:nvPr/>
        </p:nvCxnSpPr>
        <p:spPr>
          <a:xfrm rot="16200000" flipH="1">
            <a:off x="5135698" y="315734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/>
          <p:nvPr/>
        </p:nvCxnSpPr>
        <p:spPr>
          <a:xfrm rot="5400000">
            <a:off x="5229813" y="315738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/>
          <p:nvPr/>
        </p:nvCxnSpPr>
        <p:spPr>
          <a:xfrm rot="16200000" flipH="1">
            <a:off x="5360292" y="315738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 rot="5400000">
            <a:off x="5495977" y="315738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/>
          <p:nvPr/>
        </p:nvCxnSpPr>
        <p:spPr>
          <a:xfrm rot="16200000" flipH="1">
            <a:off x="5626456" y="315738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/>
          <p:nvPr/>
        </p:nvCxnSpPr>
        <p:spPr>
          <a:xfrm rot="5400000">
            <a:off x="5720275" y="315738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/>
          <p:nvPr/>
        </p:nvCxnSpPr>
        <p:spPr>
          <a:xfrm rot="16200000" flipH="1">
            <a:off x="5850754" y="315738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/>
          <p:nvPr/>
        </p:nvCxnSpPr>
        <p:spPr>
          <a:xfrm rot="5400000">
            <a:off x="5978678" y="315738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/>
          <p:nvPr/>
        </p:nvCxnSpPr>
        <p:spPr>
          <a:xfrm rot="16200000" flipH="1">
            <a:off x="6109157" y="315738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/>
          <p:cNvCxnSpPr/>
          <p:nvPr/>
        </p:nvCxnSpPr>
        <p:spPr>
          <a:xfrm rot="5400000">
            <a:off x="6207663" y="315738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/>
          <p:nvPr/>
        </p:nvCxnSpPr>
        <p:spPr>
          <a:xfrm rot="16200000" flipH="1">
            <a:off x="6338142" y="315738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111"/>
          <p:cNvCxnSpPr/>
          <p:nvPr/>
        </p:nvCxnSpPr>
        <p:spPr>
          <a:xfrm rot="5400000">
            <a:off x="6446659" y="315738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/>
          <p:nvPr/>
        </p:nvCxnSpPr>
        <p:spPr>
          <a:xfrm rot="16200000" flipH="1">
            <a:off x="6510289" y="315738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/>
          <p:nvPr/>
        </p:nvCxnSpPr>
        <p:spPr>
          <a:xfrm rot="5400000">
            <a:off x="6632427" y="315734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/>
          <p:nvPr/>
        </p:nvCxnSpPr>
        <p:spPr>
          <a:xfrm rot="16200000" flipH="1">
            <a:off x="6762906" y="315734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/>
          <p:nvPr/>
        </p:nvCxnSpPr>
        <p:spPr>
          <a:xfrm rot="5400000">
            <a:off x="6861359" y="315734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/>
          <p:nvPr/>
        </p:nvCxnSpPr>
        <p:spPr>
          <a:xfrm rot="16200000" flipH="1">
            <a:off x="6991838" y="315734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/>
          <p:nvPr/>
        </p:nvCxnSpPr>
        <p:spPr>
          <a:xfrm rot="5400000">
            <a:off x="7116330" y="315734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18"/>
          <p:cNvCxnSpPr/>
          <p:nvPr/>
        </p:nvCxnSpPr>
        <p:spPr>
          <a:xfrm rot="16200000" flipH="1">
            <a:off x="7246809" y="315734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/>
          <p:nvPr/>
        </p:nvCxnSpPr>
        <p:spPr>
          <a:xfrm rot="5400000">
            <a:off x="7373064" y="315733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/>
          <p:nvPr/>
        </p:nvCxnSpPr>
        <p:spPr>
          <a:xfrm rot="16200000" flipH="1">
            <a:off x="7503543" y="315733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810401" y="3411911"/>
            <a:ext cx="152866" cy="176373"/>
          </a:xfrm>
          <a:prstGeom prst="ellipse">
            <a:avLst/>
          </a:prstGeom>
          <a:solidFill>
            <a:srgbClr val="C4BD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1027010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267135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1522106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907764" y="343592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4135665" y="34377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4367998" y="34377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4584607" y="34377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949813" y="3437767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204784" y="3435937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450325" y="3435937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678226" y="3437767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632393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849002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089127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6344098" y="34082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589639" y="34082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4840731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090168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306777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546902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801873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047414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6275315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501234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717843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6957968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7212939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7458480" y="341008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7686381" y="341191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810401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038768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267135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1522106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907764" y="19273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4144924" y="19273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4367998" y="19273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4596365" y="19273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949813" y="1927355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204784" y="1927355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3450325" y="1927355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687485" y="1927355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5632393" y="189966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6589639" y="189966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4849990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090168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318535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546902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5801873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047414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6284574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6501234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6729601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6957968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7212939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7458480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7695640" y="190149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Up Ribbon 178"/>
          <p:cNvSpPr/>
          <p:nvPr/>
        </p:nvSpPr>
        <p:spPr>
          <a:xfrm>
            <a:off x="6047414" y="2529978"/>
            <a:ext cx="174323" cy="1771274"/>
          </a:xfrm>
          <a:prstGeom prst="ribbon2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99694"/>
              </a:solidFill>
            </a:endParaRPr>
          </a:p>
        </p:txBody>
      </p:sp>
      <p:sp>
        <p:nvSpPr>
          <p:cNvPr id="180" name="Notched Right Arrow 179"/>
          <p:cNvSpPr/>
          <p:nvPr/>
        </p:nvSpPr>
        <p:spPr>
          <a:xfrm rot="5400000">
            <a:off x="5854900" y="1523404"/>
            <a:ext cx="745289" cy="748867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Up Ribbon 180"/>
          <p:cNvSpPr/>
          <p:nvPr/>
        </p:nvSpPr>
        <p:spPr>
          <a:xfrm>
            <a:off x="6221737" y="2520783"/>
            <a:ext cx="174323" cy="1771274"/>
          </a:xfrm>
          <a:prstGeom prst="ribbon2">
            <a:avLst/>
          </a:prstGeom>
          <a:solidFill>
            <a:srgbClr val="948A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Chevron 181"/>
          <p:cNvSpPr/>
          <p:nvPr/>
        </p:nvSpPr>
        <p:spPr>
          <a:xfrm rot="5400000">
            <a:off x="5480326" y="1966256"/>
            <a:ext cx="1481622" cy="104273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0" name="Curved Connector 209"/>
          <p:cNvCxnSpPr/>
          <p:nvPr/>
        </p:nvCxnSpPr>
        <p:spPr>
          <a:xfrm rot="5400000">
            <a:off x="1447774" y="234991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Curved Connector 210"/>
          <p:cNvCxnSpPr/>
          <p:nvPr/>
        </p:nvCxnSpPr>
        <p:spPr>
          <a:xfrm rot="16200000" flipH="1">
            <a:off x="1578253" y="234991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Curved Connector 211"/>
          <p:cNvCxnSpPr/>
          <p:nvPr/>
        </p:nvCxnSpPr>
        <p:spPr>
          <a:xfrm rot="5400000">
            <a:off x="1675576" y="234994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Curved Connector 212"/>
          <p:cNvCxnSpPr/>
          <p:nvPr/>
        </p:nvCxnSpPr>
        <p:spPr>
          <a:xfrm rot="16200000" flipH="1">
            <a:off x="1806055" y="234994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Curved Connector 213"/>
          <p:cNvCxnSpPr/>
          <p:nvPr/>
        </p:nvCxnSpPr>
        <p:spPr>
          <a:xfrm rot="16200000" flipH="1">
            <a:off x="2301151" y="234991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Curved Connector 214"/>
          <p:cNvCxnSpPr/>
          <p:nvPr/>
        </p:nvCxnSpPr>
        <p:spPr>
          <a:xfrm rot="5400000">
            <a:off x="2394970" y="234991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Curved Connector 215"/>
          <p:cNvCxnSpPr/>
          <p:nvPr/>
        </p:nvCxnSpPr>
        <p:spPr>
          <a:xfrm rot="16200000" flipH="1">
            <a:off x="2525449" y="234991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Curved Connector 216"/>
          <p:cNvCxnSpPr/>
          <p:nvPr/>
        </p:nvCxnSpPr>
        <p:spPr>
          <a:xfrm rot="16200000" flipH="1">
            <a:off x="1555864" y="315369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Curved Connector 217"/>
          <p:cNvCxnSpPr/>
          <p:nvPr/>
        </p:nvCxnSpPr>
        <p:spPr>
          <a:xfrm rot="5400000">
            <a:off x="1653187" y="315372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Curved Connector 218"/>
          <p:cNvCxnSpPr/>
          <p:nvPr/>
        </p:nvCxnSpPr>
        <p:spPr>
          <a:xfrm rot="16200000" flipH="1">
            <a:off x="1783666" y="315372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Curved Connector 219"/>
          <p:cNvCxnSpPr/>
          <p:nvPr/>
        </p:nvCxnSpPr>
        <p:spPr>
          <a:xfrm rot="5400000">
            <a:off x="1882119" y="315369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Curved Connector 220"/>
          <p:cNvCxnSpPr/>
          <p:nvPr/>
        </p:nvCxnSpPr>
        <p:spPr>
          <a:xfrm rot="16200000" flipH="1">
            <a:off x="2012598" y="315369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Curved Connector 221"/>
          <p:cNvCxnSpPr/>
          <p:nvPr/>
        </p:nvCxnSpPr>
        <p:spPr>
          <a:xfrm rot="5400000">
            <a:off x="2148283" y="315369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Curved Connector 222"/>
          <p:cNvCxnSpPr/>
          <p:nvPr/>
        </p:nvCxnSpPr>
        <p:spPr>
          <a:xfrm rot="16200000" flipH="1">
            <a:off x="2278762" y="315369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Curved Connector 223"/>
          <p:cNvCxnSpPr/>
          <p:nvPr/>
        </p:nvCxnSpPr>
        <p:spPr>
          <a:xfrm rot="5400000">
            <a:off x="2372581" y="315369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Curved Connector 224"/>
          <p:cNvCxnSpPr/>
          <p:nvPr/>
        </p:nvCxnSpPr>
        <p:spPr>
          <a:xfrm rot="16200000" flipH="1">
            <a:off x="2503060" y="315369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Oval 225"/>
          <p:cNvSpPr/>
          <p:nvPr/>
        </p:nvSpPr>
        <p:spPr>
          <a:xfrm>
            <a:off x="1749330" y="3408250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1965939" y="3408250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2206064" y="3408250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2461035" y="3406420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2706576" y="3406420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1749330" y="1897838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2706576" y="1897838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Up Ribbon 232"/>
          <p:cNvSpPr/>
          <p:nvPr/>
        </p:nvSpPr>
        <p:spPr>
          <a:xfrm>
            <a:off x="1944482" y="2520783"/>
            <a:ext cx="174323" cy="1771274"/>
          </a:xfrm>
          <a:prstGeom prst="ribbon2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99694"/>
              </a:solidFill>
            </a:endParaRPr>
          </a:p>
        </p:txBody>
      </p:sp>
      <p:sp>
        <p:nvSpPr>
          <p:cNvPr id="234" name="Notched Right Arrow 233"/>
          <p:cNvSpPr/>
          <p:nvPr/>
        </p:nvSpPr>
        <p:spPr>
          <a:xfrm rot="5400000">
            <a:off x="1959498" y="1150759"/>
            <a:ext cx="745289" cy="748867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953735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Up Ribbon 234"/>
          <p:cNvSpPr/>
          <p:nvPr/>
        </p:nvSpPr>
        <p:spPr>
          <a:xfrm>
            <a:off x="2577990" y="2522613"/>
            <a:ext cx="174323" cy="1771274"/>
          </a:xfrm>
          <a:prstGeom prst="ribbon2">
            <a:avLst/>
          </a:prstGeom>
          <a:solidFill>
            <a:srgbClr val="948A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Chevron 235"/>
          <p:cNvSpPr/>
          <p:nvPr/>
        </p:nvSpPr>
        <p:spPr>
          <a:xfrm rot="5400000">
            <a:off x="1597263" y="1964425"/>
            <a:ext cx="1481622" cy="104273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476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Ligand Protein Complex &amp; 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2" y="3550992"/>
            <a:ext cx="7624611" cy="2575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The binding of ligand-protein complex is through non-covalent bond. This bond can be broken. The ligand can function as a messenger: </a:t>
            </a:r>
            <a:r>
              <a:rPr lang="en-US" dirty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o</a:t>
            </a:r>
            <a:r>
              <a:rPr lang="en-US" dirty="0" smtClean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nce it triggers the protein and downstream process, it can leave the receptor.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7713" y="2159632"/>
            <a:ext cx="3282964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[Ligand] + [Receptor] 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795171" y="2358095"/>
            <a:ext cx="805224" cy="810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71337" y="2159632"/>
            <a:ext cx="296590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[Ligand </a:t>
            </a:r>
            <a:r>
              <a:rPr lang="en-US" sz="2400" b="1" dirty="0" smtClean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. </a:t>
            </a:r>
            <a:r>
              <a:rPr lang="en-US" sz="2400" b="1" dirty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Receptor]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3795171" y="2515275"/>
            <a:ext cx="815289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63988" y="1791444"/>
            <a:ext cx="51333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k1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30677" y="2763068"/>
            <a:ext cx="51333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宋体" pitchFamily="-65" charset="-122"/>
                <a:cs typeface="宋体" pitchFamily="-65" charset="-122"/>
              </a:rPr>
              <a:t>k2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385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61" y="252200"/>
            <a:ext cx="8229600" cy="876592"/>
          </a:xfrm>
        </p:spPr>
        <p:txBody>
          <a:bodyPr/>
          <a:lstStyle/>
          <a:p>
            <a:r>
              <a:rPr lang="en-US" dirty="0" smtClean="0"/>
              <a:t>Phosphorylation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04" y="1218826"/>
            <a:ext cx="8229600" cy="22263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Phosphorylation is simply the addition of a Phosphate group to a molecule. </a:t>
            </a:r>
          </a:p>
          <a:p>
            <a:r>
              <a:rPr lang="en-US" sz="2400" dirty="0" smtClean="0"/>
              <a:t>Kinase is a protein that phosphorylates a molecule. </a:t>
            </a:r>
          </a:p>
          <a:p>
            <a:pPr lvl="1"/>
            <a:r>
              <a:rPr lang="en-US" sz="2400" dirty="0" smtClean="0"/>
              <a:t>This </a:t>
            </a:r>
            <a:r>
              <a:rPr lang="en-US" sz="2400" i="1" dirty="0" smtClean="0"/>
              <a:t>usually</a:t>
            </a:r>
            <a:r>
              <a:rPr lang="en-US" sz="2400" dirty="0" smtClean="0"/>
              <a:t> activates a molecule.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  <p:cxnSp>
        <p:nvCxnSpPr>
          <p:cNvPr id="5" name="Curved Connector 4"/>
          <p:cNvCxnSpPr/>
          <p:nvPr/>
        </p:nvCxnSpPr>
        <p:spPr>
          <a:xfrm rot="5400000">
            <a:off x="3483611" y="405010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urved Connector 5"/>
          <p:cNvCxnSpPr/>
          <p:nvPr/>
        </p:nvCxnSpPr>
        <p:spPr>
          <a:xfrm rot="16200000" flipH="1">
            <a:off x="3614090" y="405010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5400000">
            <a:off x="3711413" y="405013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4430807" y="405010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6200000" flipH="1">
            <a:off x="4561286" y="405009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5400000">
            <a:off x="2712401" y="405192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16200000" flipH="1">
            <a:off x="2842880" y="405192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2941386" y="405192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H="1">
            <a:off x="3071865" y="405192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5400000">
            <a:off x="3180382" y="405192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6200000" flipH="1">
            <a:off x="3310861" y="405192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5400000">
            <a:off x="3404976" y="405196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16200000" flipH="1">
            <a:off x="3535455" y="405196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>
            <a:off x="3671140" y="405196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4513305" y="405195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5400000">
            <a:off x="4621822" y="405196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6200000" flipH="1">
            <a:off x="4685452" y="405196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5400000">
            <a:off x="4807590" y="4051925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4938069" y="4051923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5400000">
            <a:off x="5036522" y="405192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16200000" flipH="1">
            <a:off x="5167001" y="405192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5291493" y="405191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5421972" y="405191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5548227" y="405191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5678706" y="405191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3591701" y="485388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5400000">
            <a:off x="3689024" y="485390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3819503" y="485390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5400000">
            <a:off x="3917956" y="485388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6200000" flipH="1">
            <a:off x="4048435" y="485387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>
            <a:off x="4184120" y="485387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H="1">
            <a:off x="4314599" y="485387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5400000">
            <a:off x="4408418" y="485387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6200000" flipH="1">
            <a:off x="4538897" y="485387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rot="5400000">
            <a:off x="2690012" y="48557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16200000" flipH="1">
            <a:off x="2820491" y="48557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/>
          <p:nvPr/>
        </p:nvCxnSpPr>
        <p:spPr>
          <a:xfrm rot="5400000">
            <a:off x="2918997" y="48557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rot="16200000" flipH="1">
            <a:off x="3049476" y="48557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5400000">
            <a:off x="3157993" y="48557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6200000" flipH="1">
            <a:off x="3288472" y="48557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5400000">
            <a:off x="3382587" y="485574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16200000" flipH="1">
            <a:off x="3513066" y="485574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rot="5400000">
            <a:off x="3648751" y="485574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>
          <a:xfrm rot="16200000" flipH="1">
            <a:off x="3779230" y="485574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5400000">
            <a:off x="3873049" y="485574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 rot="16200000" flipH="1">
            <a:off x="4003528" y="485573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5400000">
            <a:off x="4131452" y="485573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 rot="16200000" flipH="1">
            <a:off x="4261931" y="485573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5400000">
            <a:off x="4360437" y="485573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4490916" y="485573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5400000">
            <a:off x="4599433" y="485573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16200000" flipH="1">
            <a:off x="4663063" y="485573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>
          <a:xfrm rot="5400000">
            <a:off x="4785201" y="485570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rot="16200000" flipH="1">
            <a:off x="4915680" y="485570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5400000">
            <a:off x="5014133" y="4855700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/>
          <p:nvPr/>
        </p:nvCxnSpPr>
        <p:spPr>
          <a:xfrm rot="16200000" flipH="1">
            <a:off x="5144612" y="4855698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/>
          <p:nvPr/>
        </p:nvCxnSpPr>
        <p:spPr>
          <a:xfrm rot="5400000">
            <a:off x="5269104" y="485569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16200000" flipH="1">
            <a:off x="5399583" y="485569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rot="5400000">
            <a:off x="5525838" y="485569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16200000" flipH="1">
            <a:off x="5656317" y="485569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785167" y="510843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001776" y="510843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241901" y="510843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496872" y="510660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742413" y="510660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993505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42942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459551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699676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954647" y="510843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200188" y="510843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428089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654008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870617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110742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365713" y="510843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611254" y="510843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839155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785167" y="359802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742413" y="359802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002764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242942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471309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699676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954647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200188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437348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882375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110742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365713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611254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848414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Notched Right Arrow 106"/>
          <p:cNvSpPr/>
          <p:nvPr/>
        </p:nvSpPr>
        <p:spPr>
          <a:xfrm rot="5400000">
            <a:off x="3990445" y="3239932"/>
            <a:ext cx="745289" cy="748867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Curved Connector 108"/>
          <p:cNvCxnSpPr/>
          <p:nvPr/>
        </p:nvCxnSpPr>
        <p:spPr>
          <a:xfrm rot="5400000">
            <a:off x="1994644" y="40538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/>
          <p:cNvCxnSpPr/>
          <p:nvPr/>
        </p:nvCxnSpPr>
        <p:spPr>
          <a:xfrm rot="16200000" flipH="1">
            <a:off x="2125123" y="40538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/>
          <p:nvPr/>
        </p:nvCxnSpPr>
        <p:spPr>
          <a:xfrm rot="5400000">
            <a:off x="2223629" y="40538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111"/>
          <p:cNvCxnSpPr/>
          <p:nvPr/>
        </p:nvCxnSpPr>
        <p:spPr>
          <a:xfrm rot="16200000" flipH="1">
            <a:off x="2354108" y="40538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/>
          <p:nvPr/>
        </p:nvCxnSpPr>
        <p:spPr>
          <a:xfrm rot="5400000">
            <a:off x="2462625" y="40538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/>
          <p:nvPr/>
        </p:nvCxnSpPr>
        <p:spPr>
          <a:xfrm rot="16200000" flipH="1">
            <a:off x="2593104" y="40538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/>
          <p:nvPr/>
        </p:nvCxnSpPr>
        <p:spPr>
          <a:xfrm rot="5400000">
            <a:off x="1972255" y="485759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/>
          <p:nvPr/>
        </p:nvCxnSpPr>
        <p:spPr>
          <a:xfrm rot="16200000" flipH="1">
            <a:off x="2102734" y="485758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/>
          <p:nvPr/>
        </p:nvCxnSpPr>
        <p:spPr>
          <a:xfrm rot="5400000">
            <a:off x="2201240" y="485759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/>
          <p:nvPr/>
        </p:nvCxnSpPr>
        <p:spPr>
          <a:xfrm rot="16200000" flipH="1">
            <a:off x="2331719" y="485758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18"/>
          <p:cNvCxnSpPr/>
          <p:nvPr/>
        </p:nvCxnSpPr>
        <p:spPr>
          <a:xfrm rot="5400000">
            <a:off x="2440236" y="485759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/>
          <p:nvPr/>
        </p:nvCxnSpPr>
        <p:spPr>
          <a:xfrm rot="16200000" flipH="1">
            <a:off x="2570715" y="485758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2275748" y="51121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525185" y="51121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741794" y="51121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285007" y="36017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525185" y="36017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753552" y="36017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Curved Connector 138"/>
          <p:cNvCxnSpPr/>
          <p:nvPr/>
        </p:nvCxnSpPr>
        <p:spPr>
          <a:xfrm rot="5400000">
            <a:off x="1265593" y="405192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/>
          <p:nvPr/>
        </p:nvCxnSpPr>
        <p:spPr>
          <a:xfrm rot="16200000" flipH="1">
            <a:off x="1396072" y="405192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/>
          <p:nvPr/>
        </p:nvCxnSpPr>
        <p:spPr>
          <a:xfrm rot="5400000">
            <a:off x="1494578" y="405192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urved Connector 141"/>
          <p:cNvCxnSpPr/>
          <p:nvPr/>
        </p:nvCxnSpPr>
        <p:spPr>
          <a:xfrm rot="16200000" flipH="1">
            <a:off x="1625057" y="405192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urved Connector 142"/>
          <p:cNvCxnSpPr/>
          <p:nvPr/>
        </p:nvCxnSpPr>
        <p:spPr>
          <a:xfrm rot="5400000">
            <a:off x="1733574" y="4051928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/>
          <p:nvPr/>
        </p:nvCxnSpPr>
        <p:spPr>
          <a:xfrm rot="16200000" flipH="1">
            <a:off x="1864053" y="4051926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/>
          <p:nvPr/>
        </p:nvCxnSpPr>
        <p:spPr>
          <a:xfrm rot="5400000">
            <a:off x="1243204" y="48557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/>
          <p:nvPr/>
        </p:nvCxnSpPr>
        <p:spPr>
          <a:xfrm rot="16200000" flipH="1">
            <a:off x="1373683" y="48557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/>
          <p:nvPr/>
        </p:nvCxnSpPr>
        <p:spPr>
          <a:xfrm rot="5400000">
            <a:off x="1472189" y="48557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/>
          <p:nvPr/>
        </p:nvCxnSpPr>
        <p:spPr>
          <a:xfrm rot="16200000" flipH="1">
            <a:off x="1602668" y="48557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/>
          <p:nvPr/>
        </p:nvCxnSpPr>
        <p:spPr>
          <a:xfrm rot="5400000">
            <a:off x="1711185" y="4855706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/>
          <p:nvPr/>
        </p:nvCxnSpPr>
        <p:spPr>
          <a:xfrm rot="16200000" flipH="1">
            <a:off x="1841664" y="4855704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1546697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796134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012743" y="5110266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555956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1796134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024501" y="3599854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Curved Connector 156"/>
          <p:cNvCxnSpPr/>
          <p:nvPr/>
        </p:nvCxnSpPr>
        <p:spPr>
          <a:xfrm rot="5400000">
            <a:off x="547836" y="40538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/>
          <p:cNvCxnSpPr/>
          <p:nvPr/>
        </p:nvCxnSpPr>
        <p:spPr>
          <a:xfrm rot="16200000" flipH="1">
            <a:off x="678315" y="40538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158"/>
          <p:cNvCxnSpPr/>
          <p:nvPr/>
        </p:nvCxnSpPr>
        <p:spPr>
          <a:xfrm rot="5400000">
            <a:off x="776821" y="40538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/>
          <p:nvPr/>
        </p:nvCxnSpPr>
        <p:spPr>
          <a:xfrm rot="16200000" flipH="1">
            <a:off x="907300" y="40538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/>
          <p:cNvCxnSpPr/>
          <p:nvPr/>
        </p:nvCxnSpPr>
        <p:spPr>
          <a:xfrm rot="5400000">
            <a:off x="1015817" y="4053813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/>
          <p:nvPr/>
        </p:nvCxnSpPr>
        <p:spPr>
          <a:xfrm rot="16200000" flipH="1">
            <a:off x="1146296" y="4053811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/>
          <p:nvPr/>
        </p:nvCxnSpPr>
        <p:spPr>
          <a:xfrm rot="5400000">
            <a:off x="525447" y="485759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/>
          <p:nvPr/>
        </p:nvCxnSpPr>
        <p:spPr>
          <a:xfrm rot="16200000" flipH="1">
            <a:off x="655926" y="485758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/>
          <p:nvPr/>
        </p:nvCxnSpPr>
        <p:spPr>
          <a:xfrm rot="5400000">
            <a:off x="754432" y="485759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/>
          <p:nvPr/>
        </p:nvCxnSpPr>
        <p:spPr>
          <a:xfrm rot="16200000" flipH="1">
            <a:off x="884911" y="485758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/>
          <p:nvPr/>
        </p:nvCxnSpPr>
        <p:spPr>
          <a:xfrm rot="5400000">
            <a:off x="993428" y="4857591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16200000" flipH="1">
            <a:off x="1123907" y="4857589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828940" y="51121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1078377" y="51121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1294986" y="5112151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838199" y="36017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1078377" y="36017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1306744" y="3601739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Curved Connector 174"/>
          <p:cNvCxnSpPr/>
          <p:nvPr/>
        </p:nvCxnSpPr>
        <p:spPr>
          <a:xfrm rot="5400000">
            <a:off x="6545333" y="405191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16200000" flipH="1">
            <a:off x="6675812" y="405191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/>
          <p:nvPr/>
        </p:nvCxnSpPr>
        <p:spPr>
          <a:xfrm rot="5400000">
            <a:off x="6774318" y="405191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urved Connector 177"/>
          <p:cNvCxnSpPr/>
          <p:nvPr/>
        </p:nvCxnSpPr>
        <p:spPr>
          <a:xfrm rot="16200000" flipH="1">
            <a:off x="6904797" y="405191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urved Connector 178"/>
          <p:cNvCxnSpPr/>
          <p:nvPr/>
        </p:nvCxnSpPr>
        <p:spPr>
          <a:xfrm rot="5400000">
            <a:off x="7013314" y="4051914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urved Connector 179"/>
          <p:cNvCxnSpPr/>
          <p:nvPr/>
        </p:nvCxnSpPr>
        <p:spPr>
          <a:xfrm rot="16200000" flipH="1">
            <a:off x="7143793" y="4051912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/>
          <p:nvPr/>
        </p:nvCxnSpPr>
        <p:spPr>
          <a:xfrm rot="5400000">
            <a:off x="6522944" y="485569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Curved Connector 181"/>
          <p:cNvCxnSpPr/>
          <p:nvPr/>
        </p:nvCxnSpPr>
        <p:spPr>
          <a:xfrm rot="16200000" flipH="1">
            <a:off x="6653423" y="485569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182"/>
          <p:cNvCxnSpPr/>
          <p:nvPr/>
        </p:nvCxnSpPr>
        <p:spPr>
          <a:xfrm rot="5400000">
            <a:off x="6751929" y="485569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/>
          <p:cNvCxnSpPr/>
          <p:nvPr/>
        </p:nvCxnSpPr>
        <p:spPr>
          <a:xfrm rot="16200000" flipH="1">
            <a:off x="6882408" y="485569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/>
          <p:cNvCxnSpPr/>
          <p:nvPr/>
        </p:nvCxnSpPr>
        <p:spPr>
          <a:xfrm rot="5400000">
            <a:off x="6990925" y="4855692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/>
          <p:cNvCxnSpPr/>
          <p:nvPr/>
        </p:nvCxnSpPr>
        <p:spPr>
          <a:xfrm rot="16200000" flipH="1">
            <a:off x="7121404" y="4855690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>
            <a:off x="6826437" y="5110252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7075874" y="5110252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7292483" y="5110252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835696" y="3599840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075874" y="3599840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7304241" y="3599840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Curved Connector 192"/>
          <p:cNvCxnSpPr/>
          <p:nvPr/>
        </p:nvCxnSpPr>
        <p:spPr>
          <a:xfrm rot="5400000">
            <a:off x="5827576" y="405379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Curved Connector 193"/>
          <p:cNvCxnSpPr/>
          <p:nvPr/>
        </p:nvCxnSpPr>
        <p:spPr>
          <a:xfrm rot="16200000" flipH="1">
            <a:off x="5958055" y="405379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/>
          <p:nvPr/>
        </p:nvCxnSpPr>
        <p:spPr>
          <a:xfrm rot="5400000">
            <a:off x="6056561" y="405379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/>
          <p:nvPr/>
        </p:nvCxnSpPr>
        <p:spPr>
          <a:xfrm rot="16200000" flipH="1">
            <a:off x="6187040" y="405379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/>
          <p:nvPr/>
        </p:nvCxnSpPr>
        <p:spPr>
          <a:xfrm rot="5400000">
            <a:off x="6295557" y="4053799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/>
          <p:nvPr/>
        </p:nvCxnSpPr>
        <p:spPr>
          <a:xfrm rot="16200000" flipH="1">
            <a:off x="6426036" y="4053797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Curved Connector 198"/>
          <p:cNvCxnSpPr/>
          <p:nvPr/>
        </p:nvCxnSpPr>
        <p:spPr>
          <a:xfrm rot="5400000">
            <a:off x="5805187" y="485757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/>
          <p:nvPr/>
        </p:nvCxnSpPr>
        <p:spPr>
          <a:xfrm rot="16200000" flipH="1">
            <a:off x="5935666" y="485757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/>
          <p:nvPr/>
        </p:nvCxnSpPr>
        <p:spPr>
          <a:xfrm rot="5400000">
            <a:off x="6034172" y="485757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/>
          <p:nvPr/>
        </p:nvCxnSpPr>
        <p:spPr>
          <a:xfrm rot="16200000" flipH="1">
            <a:off x="6164651" y="485757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Curved Connector 202"/>
          <p:cNvCxnSpPr/>
          <p:nvPr/>
        </p:nvCxnSpPr>
        <p:spPr>
          <a:xfrm rot="5400000">
            <a:off x="6273168" y="4857577"/>
            <a:ext cx="625502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urved Connector 203"/>
          <p:cNvCxnSpPr/>
          <p:nvPr/>
        </p:nvCxnSpPr>
        <p:spPr>
          <a:xfrm rot="16200000" flipH="1">
            <a:off x="6403647" y="4857575"/>
            <a:ext cx="625500" cy="22387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6108680" y="5112137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6358117" y="5112137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6574726" y="5112137"/>
            <a:ext cx="152866" cy="176373"/>
          </a:xfrm>
          <a:prstGeom prst="ellipse">
            <a:avLst/>
          </a:prstGeom>
          <a:solidFill>
            <a:srgbClr val="C4BD9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117939" y="3601725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358117" y="3601725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586484" y="3601725"/>
            <a:ext cx="152866" cy="17637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Up Ribbon 210"/>
          <p:cNvSpPr/>
          <p:nvPr/>
        </p:nvSpPr>
        <p:spPr>
          <a:xfrm>
            <a:off x="4405414" y="4481034"/>
            <a:ext cx="174323" cy="1771274"/>
          </a:xfrm>
          <a:prstGeom prst="ribbon2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99694"/>
              </a:solidFill>
            </a:endParaRPr>
          </a:p>
        </p:txBody>
      </p:sp>
      <p:sp>
        <p:nvSpPr>
          <p:cNvPr id="212" name="Up Ribbon 211"/>
          <p:cNvSpPr/>
          <p:nvPr/>
        </p:nvSpPr>
        <p:spPr>
          <a:xfrm>
            <a:off x="4186500" y="4481034"/>
            <a:ext cx="174323" cy="1771274"/>
          </a:xfrm>
          <a:prstGeom prst="ribbon2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99694"/>
              </a:solidFill>
            </a:endParaRPr>
          </a:p>
        </p:txBody>
      </p:sp>
      <p:sp>
        <p:nvSpPr>
          <p:cNvPr id="108" name="Chevron 107"/>
          <p:cNvSpPr/>
          <p:nvPr/>
        </p:nvSpPr>
        <p:spPr>
          <a:xfrm rot="5400000">
            <a:off x="3639956" y="3817467"/>
            <a:ext cx="1481622" cy="104273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3856425" y="5056048"/>
            <a:ext cx="357865" cy="3762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5" name="Oval 214"/>
          <p:cNvSpPr/>
          <p:nvPr/>
        </p:nvSpPr>
        <p:spPr>
          <a:xfrm>
            <a:off x="3863737" y="5432312"/>
            <a:ext cx="357865" cy="3762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6" name="Oval 215"/>
          <p:cNvSpPr/>
          <p:nvPr/>
        </p:nvSpPr>
        <p:spPr>
          <a:xfrm>
            <a:off x="3873651" y="5808576"/>
            <a:ext cx="357865" cy="3762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7" name="Oval 216"/>
          <p:cNvSpPr/>
          <p:nvPr/>
        </p:nvSpPr>
        <p:spPr>
          <a:xfrm>
            <a:off x="4536699" y="5094847"/>
            <a:ext cx="357865" cy="3762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8" name="Oval 217"/>
          <p:cNvSpPr/>
          <p:nvPr/>
        </p:nvSpPr>
        <p:spPr>
          <a:xfrm>
            <a:off x="4536699" y="5494627"/>
            <a:ext cx="357865" cy="3762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9" name="Oval 218"/>
          <p:cNvSpPr/>
          <p:nvPr/>
        </p:nvSpPr>
        <p:spPr>
          <a:xfrm>
            <a:off x="4544602" y="5876044"/>
            <a:ext cx="357865" cy="3762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26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395</Words>
  <Application>Microsoft Macintosh PowerPoint</Application>
  <PresentationFormat>On-screen Show (4:3)</PresentationFormat>
  <Paragraphs>43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Signaling Pathways </vt:lpstr>
      <vt:lpstr>Ligands</vt:lpstr>
      <vt:lpstr>Receptors </vt:lpstr>
      <vt:lpstr>Ligand Receptor Complexes</vt:lpstr>
      <vt:lpstr>Tyrosine Kinase Receptor </vt:lpstr>
      <vt:lpstr>Ligand Protein Complex &amp; Kinetics</vt:lpstr>
      <vt:lpstr>Phosphorylation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Signaling Pathways </dc:title>
  <dc:creator>A Student</dc:creator>
  <cp:lastModifiedBy>Nancy Griffeth</cp:lastModifiedBy>
  <cp:revision>8</cp:revision>
  <dcterms:created xsi:type="dcterms:W3CDTF">2014-08-12T00:24:17Z</dcterms:created>
  <dcterms:modified xsi:type="dcterms:W3CDTF">2014-08-12T00:25:44Z</dcterms:modified>
</cp:coreProperties>
</file>