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76" r:id="rId2"/>
    <p:sldId id="256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73" r:id="rId11"/>
    <p:sldId id="274" r:id="rId12"/>
    <p:sldId id="275" r:id="rId13"/>
    <p:sldId id="272" r:id="rId14"/>
    <p:sldId id="270" r:id="rId15"/>
    <p:sldId id="269" r:id="rId16"/>
    <p:sldId id="271" r:id="rId17"/>
    <p:sldId id="265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88" d="100"/>
          <a:sy n="88" d="100"/>
        </p:scale>
        <p:origin x="-14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914400" y="1143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17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2895600"/>
            <a:ext cx="6400800" cy="1752600"/>
          </a:xfrm>
        </p:spPr>
        <p:txBody>
          <a:bodyPr/>
          <a:lstStyle>
            <a:lvl1pPr marL="0" indent="0" algn="ctr">
              <a:buFont typeface="Wingdings" pitchFamily="-65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172" name="Rectangle 1028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578D20E-21AD-414C-B6D8-1A598BBB4FE3}" type="datetimeFigureOut">
              <a:rPr lang="en-US" smtClean="0"/>
              <a:pPr/>
              <a:t>1/2/14</a:t>
            </a:fld>
            <a:endParaRPr lang="en-US"/>
          </a:p>
        </p:txBody>
      </p:sp>
      <p:sp>
        <p:nvSpPr>
          <p:cNvPr id="7173" name="Rectangle 1029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7174" name="Rectangle 103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9ECD490-E0EE-5A4D-8C4F-9192F231EE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175" name="Rectangle 1031"/>
          <p:cNvSpPr>
            <a:spLocks noChangeArrowheads="1"/>
          </p:cNvSpPr>
          <p:nvPr/>
        </p:nvSpPr>
        <p:spPr bwMode="gray">
          <a:xfrm flipV="1">
            <a:off x="315913" y="2925763"/>
            <a:ext cx="8683625" cy="46037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>
            <a:prstTxWarp prst="textNoShape">
              <a:avLst/>
            </a:prstTxWarp>
          </a:bodyPr>
          <a:lstStyle/>
          <a:p>
            <a:pPr algn="ctr" eaLnBrk="1" hangingPunct="1"/>
            <a:endParaRPr kumimoji="1" lang="en-US">
              <a:latin typeface="Arial" pitchFamily="-65" charset="0"/>
            </a:endParaRPr>
          </a:p>
        </p:txBody>
      </p:sp>
      <p:sp>
        <p:nvSpPr>
          <p:cNvPr id="7176" name="Rectangle 1032"/>
          <p:cNvSpPr>
            <a:spLocks noChangeArrowheads="1"/>
          </p:cNvSpPr>
          <p:nvPr/>
        </p:nvSpPr>
        <p:spPr bwMode="gray">
          <a:xfrm flipV="1">
            <a:off x="315913" y="5364163"/>
            <a:ext cx="8683625" cy="46037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>
            <a:prstTxWarp prst="textNoShape">
              <a:avLst/>
            </a:prstTxWarp>
          </a:bodyPr>
          <a:lstStyle/>
          <a:p>
            <a:pPr algn="ctr" eaLnBrk="1" hangingPunct="1"/>
            <a:endParaRPr kumimoji="1" lang="en-US">
              <a:latin typeface="Arial" pitchFamily="-65" charset="0"/>
            </a:endParaRPr>
          </a:p>
        </p:txBody>
      </p:sp>
      <p:pic>
        <p:nvPicPr>
          <p:cNvPr id="7177" name="Picture 1033" descr=" cmacs.jpg                                                      01E7AB03Macintosh HD                   C36C4D7D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28600"/>
            <a:ext cx="8553450" cy="10033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F578D20E-21AD-414C-B6D8-1A598BBB4FE3}" type="datetimeFigureOut">
              <a:rPr lang="en-US" smtClean="0"/>
              <a:pPr/>
              <a:t>1/2/14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9ECD490-E0EE-5A4D-8C4F-9192F231E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2463" y="0"/>
            <a:ext cx="1952625" cy="61325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0"/>
            <a:ext cx="5707063" cy="61325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F578D20E-21AD-414C-B6D8-1A598BBB4FE3}" type="datetimeFigureOut">
              <a:rPr lang="en-US" smtClean="0"/>
              <a:pPr/>
              <a:t>1/2/14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9ECD490-E0EE-5A4D-8C4F-9192F231E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F578D20E-21AD-414C-B6D8-1A598BBB4FE3}" type="datetimeFigureOut">
              <a:rPr lang="en-US" smtClean="0"/>
              <a:pPr/>
              <a:t>1/2/14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9ECD490-E0EE-5A4D-8C4F-9192F231E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F578D20E-21AD-414C-B6D8-1A598BBB4FE3}" type="datetimeFigureOut">
              <a:rPr lang="en-US" smtClean="0"/>
              <a:pPr/>
              <a:t>1/2/14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9ECD490-E0EE-5A4D-8C4F-9192F231E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600200"/>
            <a:ext cx="3810000" cy="4532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600200"/>
            <a:ext cx="3810000" cy="4532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F578D20E-21AD-414C-B6D8-1A598BBB4FE3}" type="datetimeFigureOut">
              <a:rPr lang="en-US" smtClean="0"/>
              <a:pPr/>
              <a:t>1/2/14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9ECD490-E0EE-5A4D-8C4F-9192F231E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F578D20E-21AD-414C-B6D8-1A598BBB4FE3}" type="datetimeFigureOut">
              <a:rPr lang="en-US" smtClean="0"/>
              <a:pPr/>
              <a:t>1/2/14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9ECD490-E0EE-5A4D-8C4F-9192F231E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F578D20E-21AD-414C-B6D8-1A598BBB4FE3}" type="datetimeFigureOut">
              <a:rPr lang="en-US" smtClean="0"/>
              <a:pPr/>
              <a:t>1/2/14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9ECD490-E0EE-5A4D-8C4F-9192F231E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F578D20E-21AD-414C-B6D8-1A598BBB4FE3}" type="datetimeFigureOut">
              <a:rPr lang="en-US" smtClean="0"/>
              <a:pPr/>
              <a:t>1/2/14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9ECD490-E0EE-5A4D-8C4F-9192F231E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F578D20E-21AD-414C-B6D8-1A598BBB4FE3}" type="datetimeFigureOut">
              <a:rPr lang="en-US" smtClean="0"/>
              <a:pPr/>
              <a:t>1/2/14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9ECD490-E0EE-5A4D-8C4F-9192F231E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F578D20E-21AD-414C-B6D8-1A598BBB4FE3}" type="datetimeFigureOut">
              <a:rPr lang="en-US" smtClean="0"/>
              <a:pPr/>
              <a:t>1/2/14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9ECD490-E0EE-5A4D-8C4F-9192F231E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ChangeArrowheads="1"/>
          </p:cNvSpPr>
          <p:nvPr/>
        </p:nvSpPr>
        <p:spPr bwMode="gray">
          <a:xfrm>
            <a:off x="1111250" y="5334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/>
            <a:endParaRPr kumimoji="1" lang="en-US">
              <a:latin typeface="Arial" pitchFamily="-65" charset="0"/>
            </a:endParaRPr>
          </a:p>
        </p:txBody>
      </p:sp>
      <p:sp>
        <p:nvSpPr>
          <p:cNvPr id="6147" name="Rectangle 1027"/>
          <p:cNvSpPr>
            <a:spLocks noChangeArrowheads="1"/>
          </p:cNvSpPr>
          <p:nvPr/>
        </p:nvSpPr>
        <p:spPr bwMode="gray">
          <a:xfrm flipV="1">
            <a:off x="460375" y="1371600"/>
            <a:ext cx="8683625" cy="460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>
            <a:prstTxWarp prst="textNoShape">
              <a:avLst/>
            </a:prstTxWarp>
          </a:bodyPr>
          <a:lstStyle/>
          <a:p>
            <a:pPr algn="ctr" eaLnBrk="1" hangingPunct="1"/>
            <a:endParaRPr kumimoji="1" lang="en-US">
              <a:latin typeface="Arial" pitchFamily="-65" charset="0"/>
            </a:endParaRPr>
          </a:p>
        </p:txBody>
      </p:sp>
      <p:sp>
        <p:nvSpPr>
          <p:cNvPr id="6148" name="Rectangle 1028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0"/>
            <a:ext cx="77930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149" name="Rectangle 102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1600200"/>
            <a:ext cx="7772400" cy="453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150" name="Rectangle 103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fld id="{F578D20E-21AD-414C-B6D8-1A598BBB4FE3}" type="datetimeFigureOut">
              <a:rPr lang="en-US" smtClean="0"/>
              <a:pPr/>
              <a:t>1/2/14</a:t>
            </a:fld>
            <a:endParaRPr lang="en-US"/>
          </a:p>
        </p:txBody>
      </p:sp>
      <p:sp>
        <p:nvSpPr>
          <p:cNvPr id="6151" name="Rectangle 103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152" name="Rectangle 103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fld id="{99ECD490-E0EE-5A4D-8C4F-9192F231EE1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153" name="Picture 1033" descr=" cmacs.jpg                                                      01E68E43Macintosh HD                   C36C4D7D:"/>
          <p:cNvPicPr>
            <a:picLocks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52400" y="457200"/>
            <a:ext cx="914400" cy="6858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-65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-65" charset="2"/>
        <a:buChar char="n"/>
        <a:defRPr sz="2800">
          <a:solidFill>
            <a:schemeClr val="tx1"/>
          </a:solidFill>
          <a:latin typeface="+mn-lt"/>
          <a:ea typeface="ＭＳ Ｐゴシック" pitchFamily="-65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-65" charset="2"/>
        <a:buChar char="n"/>
        <a:defRPr sz="2400">
          <a:solidFill>
            <a:schemeClr val="tx1"/>
          </a:solidFill>
          <a:latin typeface="+mn-lt"/>
          <a:ea typeface="ＭＳ Ｐゴシック" pitchFamily="-65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2A6395"/>
        </a:buClr>
        <a:buSzPct val="55000"/>
        <a:buFont typeface="Wingdings" pitchFamily="-65" charset="2"/>
        <a:buChar char="n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65" charset="2"/>
        <a:buChar char="n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65" charset="2"/>
        <a:buChar char="n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65" charset="2"/>
        <a:buChar char="n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65" charset="2"/>
        <a:buChar char="n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65" charset="2"/>
        <a:buChar char="n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505200"/>
            <a:ext cx="7772400" cy="1143000"/>
          </a:xfrm>
        </p:spPr>
        <p:txBody>
          <a:bodyPr/>
          <a:lstStyle/>
          <a:p>
            <a:r>
              <a:rPr lang="en-US" dirty="0" smtClean="0"/>
              <a:t>Stochastic Processes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Steps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600200" y="1600200"/>
          <a:ext cx="6553200" cy="4800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9150"/>
                <a:gridCol w="819150"/>
                <a:gridCol w="819150"/>
                <a:gridCol w="819150"/>
                <a:gridCol w="819150"/>
                <a:gridCol w="819150"/>
                <a:gridCol w="819150"/>
                <a:gridCol w="819150"/>
              </a:tblGrid>
              <a:tr h="600075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0,6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1,5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2,4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3,3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4,2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5,1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6,0</a:t>
                      </a:r>
                      <a:endParaRPr lang="en-US" sz="2800" b="1" dirty="0"/>
                    </a:p>
                  </a:txBody>
                  <a:tcPr anchor="ctr"/>
                </a:tc>
              </a:tr>
              <a:tr h="60007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0,6</a:t>
                      </a:r>
                      <a:endParaRPr lang="en-US" sz="2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n-lt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n-lt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+mn-lt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+mn-lt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+mn-lt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+mn-lt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+mn-lt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</a:tr>
              <a:tr h="60007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1,5</a:t>
                      </a:r>
                      <a:endParaRPr lang="en-US" sz="2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+mn-lt"/>
                        </a:rPr>
                        <a:t>0.5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n-lt"/>
                        </a:rPr>
                        <a:t>0.25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n-lt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n-lt"/>
                        </a:rPr>
                        <a:t>0.25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+mn-lt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+mn-lt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+mn-lt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</a:tr>
              <a:tr h="60007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2,4</a:t>
                      </a:r>
                      <a:endParaRPr lang="en-US" sz="2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+mn-lt"/>
                        </a:rPr>
                        <a:t>0.25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+mn-lt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n-lt"/>
                        </a:rPr>
                        <a:t>0.5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n-lt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+mn-lt"/>
                        </a:rPr>
                        <a:t>0.25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+mn-lt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+mn-lt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</a:tr>
              <a:tr h="60007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3,3</a:t>
                      </a:r>
                      <a:endParaRPr lang="en-US" sz="2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+mn-lt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+mn-lt"/>
                        </a:rPr>
                        <a:t>0.25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+mn-lt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n-lt"/>
                        </a:rPr>
                        <a:t>0.5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n-lt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+mn-lt"/>
                        </a:rPr>
                        <a:t>0.25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+mn-lt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</a:tr>
              <a:tr h="60007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4,2</a:t>
                      </a:r>
                      <a:endParaRPr lang="en-US" sz="2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+mn-lt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+mn-lt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+mn-lt"/>
                        </a:rPr>
                        <a:t>0.25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+mn-lt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n-lt"/>
                        </a:rPr>
                        <a:t>0.5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n-lt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+mn-lt"/>
                        </a:rPr>
                        <a:t>0.25</a:t>
                      </a:r>
                    </a:p>
                  </a:txBody>
                  <a:tcPr marL="12700" marR="12700" marT="12700" marB="0" anchor="ctr"/>
                </a:tc>
              </a:tr>
              <a:tr h="60007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5,1</a:t>
                      </a:r>
                      <a:endParaRPr lang="en-US" sz="2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+mn-lt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+mn-lt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+mn-lt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+mn-lt"/>
                        </a:rPr>
                        <a:t>0.25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+mn-lt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n-lt"/>
                        </a:rPr>
                        <a:t>0.25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n-lt"/>
                        </a:rPr>
                        <a:t>0.5</a:t>
                      </a:r>
                    </a:p>
                  </a:txBody>
                  <a:tcPr marL="12700" marR="12700" marT="12700" marB="0" anchor="ctr"/>
                </a:tc>
              </a:tr>
              <a:tr h="60007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6,0</a:t>
                      </a:r>
                      <a:endParaRPr lang="en-US" sz="2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+mn-lt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+mn-lt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+mn-lt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+mn-lt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+mn-lt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+mn-lt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n-lt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Steps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600200" y="1600200"/>
          <a:ext cx="6553200" cy="4800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9150"/>
                <a:gridCol w="819150"/>
                <a:gridCol w="819150"/>
                <a:gridCol w="819150"/>
                <a:gridCol w="819150"/>
                <a:gridCol w="819150"/>
                <a:gridCol w="819150"/>
                <a:gridCol w="819150"/>
              </a:tblGrid>
              <a:tr h="600075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0,6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1,5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2,4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3,3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4,2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5,1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6,0</a:t>
                      </a:r>
                      <a:endParaRPr lang="en-US" sz="2800" b="1" dirty="0"/>
                    </a:p>
                  </a:txBody>
                  <a:tcPr anchor="ctr"/>
                </a:tc>
              </a:tr>
              <a:tr h="60007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0,6</a:t>
                      </a:r>
                      <a:endParaRPr lang="en-US" sz="2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n-lt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n-lt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+mn-lt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+mn-lt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+mn-lt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+mn-lt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+mn-lt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</a:tr>
              <a:tr h="60007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1,5</a:t>
                      </a:r>
                      <a:endParaRPr lang="en-US" sz="2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+mn-lt"/>
                        </a:rPr>
                        <a:t>0.625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n-lt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n-lt"/>
                        </a:rPr>
                        <a:t>0.25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+mn-lt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+mn-lt"/>
                        </a:rPr>
                        <a:t>0.125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+mn-lt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+mn-lt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</a:tr>
              <a:tr h="60007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2,4</a:t>
                      </a:r>
                      <a:endParaRPr lang="en-US" sz="2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+mn-lt"/>
                        </a:rPr>
                        <a:t>0.25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+mn-lt"/>
                        </a:rPr>
                        <a:t>0.25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n-lt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n-lt"/>
                        </a:rPr>
                        <a:t>0.375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+mn-lt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+mn-lt"/>
                        </a:rPr>
                        <a:t>0.125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+mn-lt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</a:tr>
              <a:tr h="60007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3,3</a:t>
                      </a:r>
                      <a:endParaRPr lang="en-US" sz="2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+mn-lt"/>
                        </a:rPr>
                        <a:t>0.125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+mn-lt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+mn-lt"/>
                        </a:rPr>
                        <a:t>0.375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+mn-lt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+mn-lt"/>
                        </a:rPr>
                        <a:t>0.375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+mn-lt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+mn-lt"/>
                        </a:rPr>
                        <a:t>0.125</a:t>
                      </a:r>
                    </a:p>
                  </a:txBody>
                  <a:tcPr marL="12700" marR="12700" marT="12700" marB="0" anchor="ctr"/>
                </a:tc>
              </a:tr>
              <a:tr h="60007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4,2</a:t>
                      </a:r>
                      <a:endParaRPr lang="en-US" sz="2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+mn-lt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+mn-lt"/>
                        </a:rPr>
                        <a:t>0.125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+mn-lt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+mn-lt"/>
                        </a:rPr>
                        <a:t>0.375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n-lt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+mn-lt"/>
                        </a:rPr>
                        <a:t>0.25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+mn-lt"/>
                        </a:rPr>
                        <a:t>0.25</a:t>
                      </a:r>
                    </a:p>
                  </a:txBody>
                  <a:tcPr marL="12700" marR="12700" marT="12700" marB="0" anchor="ctr"/>
                </a:tc>
              </a:tr>
              <a:tr h="60007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5,1</a:t>
                      </a:r>
                      <a:endParaRPr lang="en-US" sz="2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+mn-lt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+mn-lt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+mn-lt"/>
                        </a:rPr>
                        <a:t>0.125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+mn-lt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n-lt"/>
                        </a:rPr>
                        <a:t>0.25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n-lt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+mn-lt"/>
                        </a:rPr>
                        <a:t>0.625</a:t>
                      </a:r>
                    </a:p>
                  </a:txBody>
                  <a:tcPr marL="12700" marR="12700" marT="12700" marB="0" anchor="ctr"/>
                </a:tc>
              </a:tr>
              <a:tr h="60007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6,0</a:t>
                      </a:r>
                      <a:endParaRPr lang="en-US" sz="2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+mn-lt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+mn-lt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+mn-lt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+mn-lt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+mn-lt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n-lt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n-lt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64 Steps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600200" y="1600200"/>
          <a:ext cx="6553200" cy="4800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9150"/>
                <a:gridCol w="819150"/>
                <a:gridCol w="819150"/>
                <a:gridCol w="819150"/>
                <a:gridCol w="819150"/>
                <a:gridCol w="819150"/>
                <a:gridCol w="819150"/>
                <a:gridCol w="819150"/>
              </a:tblGrid>
              <a:tr h="600075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0,6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1,5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2,4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3,3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4,2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5,1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6,0</a:t>
                      </a:r>
                      <a:endParaRPr lang="en-US" sz="2800" b="1" dirty="0"/>
                    </a:p>
                  </a:txBody>
                  <a:tcPr anchor="ctr"/>
                </a:tc>
              </a:tr>
              <a:tr h="60007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0,6</a:t>
                      </a:r>
                      <a:endParaRPr lang="en-US" sz="2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dirty="0" smtClean="0">
                          <a:latin typeface="+mn-lt"/>
                        </a:rPr>
                        <a:t>1</a:t>
                      </a:r>
                      <a:endParaRPr lang="en-US" sz="2000" b="0" i="0" u="none" strike="noStrike" baseline="0" dirty="0"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smtClean="0">
                          <a:latin typeface="+mn-lt"/>
                        </a:rPr>
                        <a:t>0</a:t>
                      </a:r>
                      <a:endParaRPr lang="en-US" sz="2000" b="0" i="0" u="none" strike="noStrike" baseline="0" dirty="0"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smtClean="0">
                          <a:latin typeface="+mn-lt"/>
                        </a:rPr>
                        <a:t>0</a:t>
                      </a:r>
                      <a:endParaRPr lang="en-US" sz="2000" b="0" i="0" u="none" strike="noStrike" baseline="0" dirty="0"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smtClean="0">
                          <a:latin typeface="+mn-lt"/>
                        </a:rPr>
                        <a:t>0</a:t>
                      </a:r>
                      <a:endParaRPr lang="en-US" sz="2000" b="0" i="0" u="none" strike="noStrike" baseline="0" dirty="0"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smtClean="0">
                          <a:latin typeface="+mn-lt"/>
                        </a:rPr>
                        <a:t>0</a:t>
                      </a:r>
                      <a:endParaRPr lang="en-US" sz="2000" b="0" i="0" u="none" strike="noStrike" baseline="0" dirty="0"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smtClean="0">
                          <a:latin typeface="+mn-lt"/>
                        </a:rPr>
                        <a:t>0</a:t>
                      </a:r>
                      <a:endParaRPr lang="en-US" sz="2000" b="0" i="0" u="none" strike="noStrike" baseline="0" dirty="0"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dirty="0" smtClean="0">
                          <a:latin typeface="+mn-lt"/>
                        </a:rPr>
                        <a:t>0</a:t>
                      </a:r>
                      <a:endParaRPr lang="en-US" sz="2000" b="0" i="0" u="none" strike="noStrike" baseline="0" dirty="0">
                        <a:latin typeface="+mn-lt"/>
                      </a:endParaRPr>
                    </a:p>
                  </a:txBody>
                  <a:tcPr marL="12700" marR="12700" marT="12700" marB="0" anchor="ctr"/>
                </a:tc>
              </a:tr>
              <a:tr h="60007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1,5</a:t>
                      </a:r>
                      <a:endParaRPr lang="en-US" sz="2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>
                          <a:latin typeface="+mn-lt"/>
                        </a:rPr>
                        <a:t>0.833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smtClean="0">
                          <a:latin typeface="+mn-lt"/>
                        </a:rPr>
                        <a:t>0</a:t>
                      </a:r>
                      <a:endParaRPr lang="en-US" sz="2000" b="0" i="0" u="none" strike="noStrike" baseline="0" dirty="0"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smtClean="0">
                          <a:latin typeface="+mn-lt"/>
                        </a:rPr>
                        <a:t>0</a:t>
                      </a:r>
                      <a:endParaRPr lang="en-US" sz="2000" b="0" i="0" u="none" strike="noStrike" baseline="0" dirty="0"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smtClean="0">
                          <a:latin typeface="+mn-lt"/>
                        </a:rPr>
                        <a:t>0</a:t>
                      </a:r>
                      <a:endParaRPr lang="en-US" sz="2000" b="0" i="0" u="none" strike="noStrike" baseline="0" dirty="0"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smtClean="0">
                          <a:latin typeface="+mn-lt"/>
                        </a:rPr>
                        <a:t>0</a:t>
                      </a:r>
                      <a:endParaRPr lang="en-US" sz="2000" b="0" i="0" u="none" strike="noStrike" baseline="0" dirty="0"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smtClean="0">
                          <a:latin typeface="+mn-lt"/>
                        </a:rPr>
                        <a:t>0</a:t>
                      </a:r>
                      <a:endParaRPr lang="en-US" sz="2000" b="0" i="0" u="none" strike="noStrike" baseline="0" dirty="0"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>
                          <a:latin typeface="+mn-lt"/>
                        </a:rPr>
                        <a:t>0.167</a:t>
                      </a:r>
                    </a:p>
                  </a:txBody>
                  <a:tcPr marL="12700" marR="12700" marT="12700" marB="0" anchor="ctr"/>
                </a:tc>
              </a:tr>
              <a:tr h="60007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2,4</a:t>
                      </a:r>
                      <a:endParaRPr lang="en-US" sz="2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>
                          <a:latin typeface="+mn-lt"/>
                        </a:rPr>
                        <a:t>0.667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smtClean="0">
                          <a:latin typeface="+mn-lt"/>
                        </a:rPr>
                        <a:t>0</a:t>
                      </a:r>
                      <a:endParaRPr lang="en-US" sz="2000" b="0" i="0" u="none" strike="noStrike" baseline="0" dirty="0"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smtClean="0">
                          <a:latin typeface="+mn-lt"/>
                        </a:rPr>
                        <a:t>0</a:t>
                      </a:r>
                      <a:endParaRPr lang="en-US" sz="2000" b="0" i="0" u="none" strike="noStrike" baseline="0" dirty="0"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smtClean="0">
                          <a:latin typeface="+mn-lt"/>
                        </a:rPr>
                        <a:t>0</a:t>
                      </a:r>
                      <a:endParaRPr lang="en-US" sz="2000" b="0" i="0" u="none" strike="noStrike" baseline="0" dirty="0"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smtClean="0">
                          <a:latin typeface="+mn-lt"/>
                        </a:rPr>
                        <a:t>0</a:t>
                      </a:r>
                      <a:endParaRPr lang="en-US" sz="2000" b="0" i="0" u="none" strike="noStrike" baseline="0" dirty="0"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smtClean="0">
                          <a:latin typeface="+mn-lt"/>
                        </a:rPr>
                        <a:t>0</a:t>
                      </a:r>
                      <a:endParaRPr lang="en-US" sz="2000" b="0" i="0" u="none" strike="noStrike" baseline="0" dirty="0"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>
                          <a:latin typeface="+mn-lt"/>
                        </a:rPr>
                        <a:t>0.333</a:t>
                      </a:r>
                    </a:p>
                  </a:txBody>
                  <a:tcPr marL="12700" marR="12700" marT="12700" marB="0" anchor="ctr"/>
                </a:tc>
              </a:tr>
              <a:tr h="60007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3,3</a:t>
                      </a:r>
                      <a:endParaRPr lang="en-US" sz="2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dirty="0" smtClean="0">
                          <a:latin typeface="+mn-lt"/>
                        </a:rPr>
                        <a:t>0.5</a:t>
                      </a:r>
                      <a:endParaRPr lang="en-US" sz="2000" b="0" i="0" u="none" strike="noStrike" baseline="0" dirty="0"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smtClean="0">
                          <a:latin typeface="+mn-lt"/>
                        </a:rPr>
                        <a:t>0</a:t>
                      </a:r>
                      <a:endParaRPr lang="en-US" sz="2000" b="0" i="0" u="none" strike="noStrike" baseline="0" dirty="0"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smtClean="0">
                          <a:latin typeface="+mn-lt"/>
                        </a:rPr>
                        <a:t>0</a:t>
                      </a:r>
                      <a:endParaRPr lang="en-US" sz="2000" b="0" i="0" u="none" strike="noStrike" baseline="0" dirty="0"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smtClean="0">
                          <a:latin typeface="+mn-lt"/>
                        </a:rPr>
                        <a:t>0</a:t>
                      </a:r>
                      <a:endParaRPr lang="en-US" sz="2000" b="0" i="0" u="none" strike="noStrike" baseline="0" dirty="0"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smtClean="0">
                          <a:latin typeface="+mn-lt"/>
                        </a:rPr>
                        <a:t>0</a:t>
                      </a:r>
                      <a:endParaRPr lang="en-US" sz="2000" b="0" i="0" u="none" strike="noStrike" baseline="0" dirty="0"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smtClean="0">
                          <a:latin typeface="+mn-lt"/>
                        </a:rPr>
                        <a:t>0</a:t>
                      </a:r>
                      <a:endParaRPr lang="en-US" sz="2000" b="0" i="0" u="none" strike="noStrike" baseline="0" dirty="0"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dirty="0" smtClean="0">
                          <a:latin typeface="+mn-lt"/>
                        </a:rPr>
                        <a:t>0.5</a:t>
                      </a:r>
                      <a:endParaRPr lang="en-US" sz="2000" b="0" i="0" u="none" strike="noStrike" baseline="0" dirty="0">
                        <a:latin typeface="+mn-lt"/>
                      </a:endParaRPr>
                    </a:p>
                  </a:txBody>
                  <a:tcPr marL="12700" marR="12700" marT="12700" marB="0" anchor="ctr"/>
                </a:tc>
              </a:tr>
              <a:tr h="60007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4,2</a:t>
                      </a:r>
                      <a:endParaRPr lang="en-US" sz="2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>
                          <a:latin typeface="+mn-lt"/>
                        </a:rPr>
                        <a:t>0.333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smtClean="0">
                          <a:latin typeface="+mn-lt"/>
                        </a:rPr>
                        <a:t>0</a:t>
                      </a:r>
                      <a:endParaRPr lang="en-US" sz="2000" b="0" i="0" u="none" strike="noStrike" baseline="0" dirty="0"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smtClean="0">
                          <a:latin typeface="+mn-lt"/>
                        </a:rPr>
                        <a:t>0</a:t>
                      </a:r>
                      <a:endParaRPr lang="en-US" sz="2000" b="0" i="0" u="none" strike="noStrike" baseline="0" dirty="0"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smtClean="0">
                          <a:latin typeface="+mn-lt"/>
                        </a:rPr>
                        <a:t>0</a:t>
                      </a:r>
                      <a:endParaRPr lang="en-US" sz="2000" b="0" i="0" u="none" strike="noStrike" baseline="0" dirty="0"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smtClean="0">
                          <a:latin typeface="+mn-lt"/>
                        </a:rPr>
                        <a:t>0</a:t>
                      </a:r>
                      <a:endParaRPr lang="en-US" sz="2000" b="0" i="0" u="none" strike="noStrike" baseline="0" dirty="0"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smtClean="0">
                          <a:latin typeface="+mn-lt"/>
                        </a:rPr>
                        <a:t>0</a:t>
                      </a:r>
                      <a:endParaRPr lang="en-US" sz="2000" b="0" i="0" u="none" strike="noStrike" baseline="0" dirty="0"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>
                          <a:latin typeface="+mn-lt"/>
                        </a:rPr>
                        <a:t>0.667</a:t>
                      </a:r>
                    </a:p>
                  </a:txBody>
                  <a:tcPr marL="12700" marR="12700" marT="12700" marB="0" anchor="ctr"/>
                </a:tc>
              </a:tr>
              <a:tr h="60007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5,1</a:t>
                      </a:r>
                      <a:endParaRPr lang="en-US" sz="2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>
                          <a:latin typeface="+mn-lt"/>
                        </a:rPr>
                        <a:t>0.167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smtClean="0">
                          <a:latin typeface="+mn-lt"/>
                        </a:rPr>
                        <a:t>0</a:t>
                      </a:r>
                      <a:endParaRPr lang="en-US" sz="2000" b="0" i="0" u="none" strike="noStrike" baseline="0" dirty="0"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smtClean="0">
                          <a:latin typeface="+mn-lt"/>
                        </a:rPr>
                        <a:t>0</a:t>
                      </a:r>
                      <a:endParaRPr lang="en-US" sz="2000" b="0" i="0" u="none" strike="noStrike" baseline="0" dirty="0"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smtClean="0">
                          <a:latin typeface="+mn-lt"/>
                        </a:rPr>
                        <a:t>0</a:t>
                      </a:r>
                      <a:endParaRPr lang="en-US" sz="2000" b="0" i="0" u="none" strike="noStrike" baseline="0" dirty="0"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smtClean="0">
                          <a:latin typeface="+mn-lt"/>
                        </a:rPr>
                        <a:t>0</a:t>
                      </a:r>
                      <a:endParaRPr lang="en-US" sz="2000" b="0" i="0" u="none" strike="noStrike" baseline="0" dirty="0"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smtClean="0">
                          <a:latin typeface="+mn-lt"/>
                        </a:rPr>
                        <a:t>0</a:t>
                      </a:r>
                      <a:endParaRPr lang="en-US" sz="2000" b="0" i="0" u="none" strike="noStrike" baseline="0" dirty="0"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dirty="0">
                          <a:latin typeface="+mn-lt"/>
                        </a:rPr>
                        <a:t>0.833</a:t>
                      </a:r>
                    </a:p>
                  </a:txBody>
                  <a:tcPr marL="12700" marR="12700" marT="12700" marB="0" anchor="ctr"/>
                </a:tc>
              </a:tr>
              <a:tr h="60007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6,0</a:t>
                      </a:r>
                      <a:endParaRPr lang="en-US" sz="2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dirty="0" smtClean="0">
                          <a:latin typeface="+mn-lt"/>
                        </a:rPr>
                        <a:t>0</a:t>
                      </a:r>
                      <a:endParaRPr lang="en-US" sz="2000" b="0" i="0" u="none" strike="noStrike" baseline="0" dirty="0"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smtClean="0">
                          <a:latin typeface="+mn-lt"/>
                        </a:rPr>
                        <a:t>0</a:t>
                      </a:r>
                      <a:endParaRPr lang="en-US" sz="2000" b="0" i="0" u="none" strike="noStrike" baseline="0" dirty="0"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smtClean="0">
                          <a:latin typeface="+mn-lt"/>
                        </a:rPr>
                        <a:t>0</a:t>
                      </a:r>
                      <a:endParaRPr lang="en-US" sz="2000" b="0" i="0" u="none" strike="noStrike" baseline="0" dirty="0"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smtClean="0">
                          <a:latin typeface="+mn-lt"/>
                        </a:rPr>
                        <a:t>0</a:t>
                      </a:r>
                      <a:endParaRPr lang="en-US" sz="2000" b="0" i="0" u="none" strike="noStrike" baseline="0" dirty="0"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smtClean="0">
                          <a:latin typeface="+mn-lt"/>
                        </a:rPr>
                        <a:t>0</a:t>
                      </a:r>
                      <a:endParaRPr lang="en-US" sz="2000" b="0" i="0" u="none" strike="noStrike" baseline="0" dirty="0"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dirty="0" smtClean="0">
                          <a:latin typeface="+mn-lt"/>
                        </a:rPr>
                        <a:t>0</a:t>
                      </a:r>
                      <a:endParaRPr lang="en-US" sz="2000" b="0" i="0" u="none" strike="noStrike" baseline="0" dirty="0"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dirty="0" smtClean="0">
                          <a:latin typeface="+mn-lt"/>
                        </a:rPr>
                        <a:t>1</a:t>
                      </a:r>
                      <a:endParaRPr lang="en-US" sz="2000" b="0" i="0" u="none" strike="noStrike" baseline="0" dirty="0">
                        <a:latin typeface="+mn-lt"/>
                      </a:endParaRP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Steady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Sooner or later, somebody wins (with probability=1)</a:t>
            </a:r>
          </a:p>
          <a:p>
            <a:endParaRPr lang="en-US" dirty="0" smtClean="0"/>
          </a:p>
          <a:p>
            <a:r>
              <a:rPr lang="en-US" dirty="0" smtClean="0"/>
              <a:t>Either party can win</a:t>
            </a:r>
          </a:p>
          <a:p>
            <a:endParaRPr lang="en-US" dirty="0" smtClean="0"/>
          </a:p>
          <a:p>
            <a:r>
              <a:rPr lang="en-US" dirty="0" smtClean="0"/>
              <a:t>The system has two stable steady states (</a:t>
            </a:r>
            <a:r>
              <a:rPr lang="en-US" i="1" dirty="0" err="1" smtClean="0"/>
              <a:t>bistable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953000" y="2555240"/>
          <a:ext cx="16764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6800"/>
                <a:gridCol w="609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L.R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L.R.R.L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“Game” with Molecules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" y="2555240"/>
          <a:ext cx="15240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6800"/>
                <a:gridCol w="457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L.R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L.R.R.L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14600" y="2555240"/>
          <a:ext cx="16764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6800"/>
                <a:gridCol w="609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L.R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L.R.R.L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391400" y="2555240"/>
          <a:ext cx="15240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/>
                <a:gridCol w="381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L.R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L.R.R.L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>
            <a:off x="1676400" y="3366452"/>
            <a:ext cx="838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676400" y="3215640"/>
            <a:ext cx="838200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191000" y="3215640"/>
            <a:ext cx="762000" cy="158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191000" y="3369628"/>
            <a:ext cx="762000" cy="1588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629400" y="3217228"/>
            <a:ext cx="762000" cy="158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6629400" y="3371216"/>
            <a:ext cx="762000" cy="1588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4953000" y="2555240"/>
            <a:ext cx="1676400" cy="148336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52400" y="2555240"/>
            <a:ext cx="1524000" cy="148336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Curved Connector 25"/>
          <p:cNvCxnSpPr>
            <a:stCxn id="24" idx="2"/>
            <a:endCxn id="23" idx="2"/>
          </p:cNvCxnSpPr>
          <p:nvPr/>
        </p:nvCxnSpPr>
        <p:spPr>
          <a:xfrm rot="16200000" flipH="1">
            <a:off x="3352800" y="1600200"/>
            <a:ext cx="1588" cy="4876800"/>
          </a:xfrm>
          <a:prstGeom prst="curvedConnector3">
            <a:avLst>
              <a:gd name="adj1" fmla="val 35295781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urved Connector 26"/>
          <p:cNvCxnSpPr>
            <a:stCxn id="23" idx="0"/>
            <a:endCxn id="24" idx="0"/>
          </p:cNvCxnSpPr>
          <p:nvPr/>
        </p:nvCxnSpPr>
        <p:spPr>
          <a:xfrm rot="16200000" flipV="1">
            <a:off x="3352800" y="116840"/>
            <a:ext cx="1588" cy="4876800"/>
          </a:xfrm>
          <a:prstGeom prst="curvedConnector3">
            <a:avLst>
              <a:gd name="adj1" fmla="val 43474181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Chemical Master </a:t>
            </a:r>
            <a:r>
              <a:rPr lang="en-US" dirty="0" smtClean="0"/>
              <a:t>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set of first-order differential equations describing the change in the probability of states with time </a:t>
            </a:r>
            <a:r>
              <a:rPr lang="en-US" dirty="0" err="1" smtClean="0"/>
              <a:t>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With time-independent reaction rates, the process is </a:t>
            </a:r>
            <a:r>
              <a:rPr lang="en-US" dirty="0" err="1" smtClean="0"/>
              <a:t>Markovian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The Chemical Master Equation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/>
              <a:t>We are interested in </a:t>
            </a:r>
            <a:r>
              <a:rPr lang="en-US" sz="2800" dirty="0" err="1" smtClean="0"/>
              <a:t>p(x</a:t>
            </a:r>
            <a:r>
              <a:rPr lang="en-US" sz="2800" dirty="0" smtClean="0"/>
              <a:t>; </a:t>
            </a:r>
            <a:r>
              <a:rPr lang="en-US" sz="2800" dirty="0" err="1" smtClean="0"/>
              <a:t>t</a:t>
            </a:r>
            <a:r>
              <a:rPr lang="en-US" sz="2800" dirty="0" smtClean="0"/>
              <a:t>), the probability that the chemical system will be in state </a:t>
            </a:r>
            <a:r>
              <a:rPr lang="en-US" sz="2800" dirty="0" err="1" smtClean="0"/>
              <a:t>x</a:t>
            </a:r>
            <a:r>
              <a:rPr lang="en-US" sz="2800" dirty="0" smtClean="0"/>
              <a:t> at time </a:t>
            </a:r>
            <a:r>
              <a:rPr lang="en-US" sz="2800" dirty="0" err="1" smtClean="0"/>
              <a:t>t</a:t>
            </a:r>
            <a:r>
              <a:rPr lang="en-US" sz="2800" dirty="0" smtClean="0"/>
              <a:t>.</a:t>
            </a:r>
          </a:p>
          <a:p>
            <a:pPr>
              <a:buNone/>
            </a:pPr>
            <a:r>
              <a:rPr lang="en-US" sz="2800" dirty="0" smtClean="0"/>
              <a:t>The time evolution of </a:t>
            </a:r>
            <a:r>
              <a:rPr lang="en-US" sz="2800" dirty="0" err="1" smtClean="0"/>
              <a:t>p(x</a:t>
            </a:r>
            <a:r>
              <a:rPr lang="en-US" sz="2800" dirty="0" smtClean="0"/>
              <a:t>; </a:t>
            </a:r>
            <a:r>
              <a:rPr lang="en-US" sz="2800" dirty="0" err="1" smtClean="0"/>
              <a:t>t</a:t>
            </a:r>
            <a:r>
              <a:rPr lang="en-US" sz="2800" dirty="0" smtClean="0"/>
              <a:t>) is described by the </a:t>
            </a:r>
            <a:r>
              <a:rPr lang="en-US" sz="2800" b="1" dirty="0" smtClean="0"/>
              <a:t>Chemical Master Equation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503" y="3810000"/>
            <a:ext cx="8181535" cy="120045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54503" y="4800600"/>
            <a:ext cx="838949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Where </a:t>
            </a:r>
            <a:r>
              <a:rPr lang="en-US" sz="2800" dirty="0" err="1" smtClean="0"/>
              <a:t>s</a:t>
            </a:r>
            <a:r>
              <a:rPr lang="en-US" sz="2800" baseline="-25000" dirty="0" err="1" smtClean="0"/>
              <a:t>μ</a:t>
            </a:r>
            <a:r>
              <a:rPr lang="en-US" sz="2800" dirty="0" smtClean="0"/>
              <a:t> is the </a:t>
            </a:r>
            <a:r>
              <a:rPr lang="en-US" sz="2800" dirty="0" err="1" smtClean="0"/>
              <a:t>stoichiometric</a:t>
            </a:r>
            <a:r>
              <a:rPr lang="en-US" sz="2800" dirty="0" smtClean="0"/>
              <a:t> vector for reaction </a:t>
            </a:r>
            <a:r>
              <a:rPr lang="en-US" sz="2800" dirty="0" err="1" smtClean="0"/>
              <a:t>μ</a:t>
            </a:r>
            <a:r>
              <a:rPr lang="en-US" sz="2800" dirty="0" smtClean="0"/>
              <a:t>, giving the changes in each type of molecule as a result of </a:t>
            </a:r>
            <a:r>
              <a:rPr lang="en-US" sz="2800" dirty="0" err="1" smtClean="0"/>
              <a:t>μ</a:t>
            </a:r>
            <a:r>
              <a:rPr lang="en-US" sz="2800" dirty="0" smtClean="0"/>
              <a:t>, and </a:t>
            </a:r>
            <a:r>
              <a:rPr lang="en-US" sz="2800" dirty="0" err="1" smtClean="0"/>
              <a:t>a</a:t>
            </a:r>
            <a:r>
              <a:rPr lang="en-US" sz="2800" baseline="-25000" dirty="0" err="1" smtClean="0"/>
              <a:t>μ</a:t>
            </a:r>
            <a:r>
              <a:rPr lang="en-US" sz="2800" dirty="0" smtClean="0"/>
              <a:t> is the propensity for reaction </a:t>
            </a:r>
            <a:r>
              <a:rPr lang="en-US" sz="2800" dirty="0" err="1" smtClean="0"/>
              <a:t>μ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Bistability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i="1" dirty="0" smtClean="0"/>
              <a:t>steady state </a:t>
            </a:r>
            <a:r>
              <a:rPr lang="en-US" dirty="0" smtClean="0"/>
              <a:t>is a state that a system tends to stay in once it reaches it</a:t>
            </a:r>
          </a:p>
          <a:p>
            <a:endParaRPr lang="en-US" dirty="0" smtClean="0"/>
          </a:p>
          <a:p>
            <a:r>
              <a:rPr lang="en-US" dirty="0" smtClean="0"/>
              <a:t>A steady state can be </a:t>
            </a:r>
            <a:r>
              <a:rPr lang="en-US" i="1" dirty="0" smtClean="0"/>
              <a:t>stable </a:t>
            </a:r>
            <a:r>
              <a:rPr lang="en-US" dirty="0" smtClean="0"/>
              <a:t>or </a:t>
            </a:r>
            <a:r>
              <a:rPr lang="en-US" i="1" dirty="0" smtClean="0"/>
              <a:t>unstable</a:t>
            </a:r>
          </a:p>
          <a:p>
            <a:endParaRPr lang="en-US" i="1" dirty="0" smtClean="0"/>
          </a:p>
          <a:p>
            <a:r>
              <a:rPr lang="en-US" dirty="0" smtClean="0"/>
              <a:t>A system that has two stable steady states is called </a:t>
            </a:r>
            <a:r>
              <a:rPr lang="en-US" i="1" dirty="0" err="1" smtClean="0"/>
              <a:t>bistable</a:t>
            </a:r>
            <a:r>
              <a:rPr lang="en-US" i="1" dirty="0" smtClean="0"/>
              <a:t>.</a:t>
            </a:r>
            <a:endParaRPr lang="en-US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Continuous solutions depend on large numbers (e.g., </a:t>
            </a:r>
            <a:r>
              <a:rPr lang="en-US" dirty="0" err="1" smtClean="0"/>
              <a:t>ODE’s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Stochastic solutions are better for small numbers</a:t>
            </a:r>
          </a:p>
          <a:p>
            <a:pPr lvl="1"/>
            <a:r>
              <a:rPr lang="en-US" dirty="0" smtClean="0"/>
              <a:t>Strange and surprising things happen!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players each have a pile of pennies</a:t>
            </a:r>
          </a:p>
          <a:p>
            <a:r>
              <a:rPr lang="en-US" dirty="0" smtClean="0"/>
              <a:t>Taking turns:</a:t>
            </a:r>
          </a:p>
          <a:p>
            <a:pPr lvl="1"/>
            <a:r>
              <a:rPr lang="en-US" dirty="0" smtClean="0"/>
              <a:t>Player flips a penny</a:t>
            </a:r>
          </a:p>
          <a:p>
            <a:pPr lvl="1"/>
            <a:r>
              <a:rPr lang="en-US" dirty="0" smtClean="0"/>
              <a:t>Heads, he gets a penny from the other player</a:t>
            </a:r>
          </a:p>
          <a:p>
            <a:pPr lvl="1"/>
            <a:r>
              <a:rPr lang="en-US" dirty="0" smtClean="0"/>
              <a:t>Tails, he gives the penny to the other player</a:t>
            </a:r>
          </a:p>
          <a:p>
            <a:r>
              <a:rPr lang="en-US" dirty="0" smtClean="0"/>
              <a:t>Until one player runs out of pennies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each player’s chance of winning?</a:t>
            </a:r>
          </a:p>
          <a:p>
            <a:r>
              <a:rPr lang="en-US" dirty="0" smtClean="0"/>
              <a:t>What is the expected value of the game to a player?</a:t>
            </a:r>
          </a:p>
          <a:p>
            <a:r>
              <a:rPr lang="en-US" dirty="0" smtClean="0"/>
              <a:t>How long will the game go on before a player runs out of pennies?</a:t>
            </a:r>
          </a:p>
          <a:p>
            <a:r>
              <a:rPr lang="en-US" dirty="0" smtClean="0"/>
              <a:t>What is the probability after </a:t>
            </a:r>
            <a:r>
              <a:rPr lang="en-US" dirty="0" err="1" smtClean="0"/>
              <a:t>m</a:t>
            </a:r>
            <a:r>
              <a:rPr lang="en-US" dirty="0" smtClean="0"/>
              <a:t> moves that player A has a pennies and player B has </a:t>
            </a:r>
            <a:r>
              <a:rPr lang="en-US" dirty="0" err="1" smtClean="0"/>
              <a:t>b</a:t>
            </a:r>
            <a:r>
              <a:rPr lang="en-US" dirty="0" smtClean="0"/>
              <a:t> pennies?</a:t>
            </a:r>
          </a:p>
          <a:p>
            <a:pPr lvl="1"/>
            <a:r>
              <a:rPr lang="en-US" dirty="0" smtClean="0"/>
              <a:t>Or the probability distribution over (</a:t>
            </a:r>
            <a:r>
              <a:rPr lang="en-US" dirty="0" err="1" smtClean="0"/>
              <a:t>a,b</a:t>
            </a:r>
            <a:r>
              <a:rPr lang="en-US" dirty="0" smtClean="0"/>
              <a:t>)?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Chance of winning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and B have the same number of coins, they’re equally likely to win.</a:t>
            </a:r>
          </a:p>
          <a:p>
            <a:r>
              <a:rPr lang="en-US" dirty="0" smtClean="0"/>
              <a:t>With </a:t>
            </a:r>
            <a:r>
              <a:rPr lang="en-US" dirty="0" err="1" smtClean="0"/>
              <a:t>m</a:t>
            </a:r>
            <a:r>
              <a:rPr lang="en-US" dirty="0" smtClean="0"/>
              <a:t> coins to player A and </a:t>
            </a:r>
            <a:r>
              <a:rPr lang="en-US" dirty="0" err="1" smtClean="0"/>
              <a:t>n</a:t>
            </a:r>
            <a:r>
              <a:rPr lang="en-US" dirty="0" smtClean="0"/>
              <a:t> coins to player B</a:t>
            </a:r>
          </a:p>
          <a:p>
            <a:pPr lvl="1"/>
            <a:r>
              <a:rPr lang="en-US" dirty="0" smtClean="0"/>
              <a:t>A wins with probability </a:t>
            </a:r>
            <a:r>
              <a:rPr lang="en-US" dirty="0" err="1" smtClean="0"/>
              <a:t>m/(m+n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 wins with probability </a:t>
            </a:r>
            <a:r>
              <a:rPr lang="en-US" dirty="0" err="1" smtClean="0"/>
              <a:t>n/(m+n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The player with more coins is more likely to win.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Definition:</a:t>
            </a:r>
          </a:p>
          <a:p>
            <a:pPr lvl="1"/>
            <a:r>
              <a:rPr lang="en-US" dirty="0" err="1" smtClean="0"/>
              <a:t>Exp(winnings</a:t>
            </a:r>
            <a:r>
              <a:rPr lang="en-US" dirty="0" smtClean="0"/>
              <a:t>)=</a:t>
            </a:r>
            <a:r>
              <a:rPr lang="en-US" dirty="0" err="1" smtClean="0"/>
              <a:t>Prob(winning</a:t>
            </a:r>
            <a:r>
              <a:rPr lang="en-US" dirty="0" smtClean="0"/>
              <a:t>)*value of winning +</a:t>
            </a:r>
            <a:r>
              <a:rPr lang="en-US" dirty="0" err="1" smtClean="0"/>
              <a:t>Prob(losing</a:t>
            </a:r>
            <a:r>
              <a:rPr lang="en-US" dirty="0" smtClean="0"/>
              <a:t>)*value of losing</a:t>
            </a:r>
          </a:p>
          <a:p>
            <a:r>
              <a:rPr lang="en-US" dirty="0" smtClean="0"/>
              <a:t>Value of winning is    </a:t>
            </a:r>
            <a:r>
              <a:rPr lang="en-US" dirty="0" err="1" smtClean="0"/>
              <a:t>m+n</a:t>
            </a:r>
            <a:endParaRPr lang="en-US" dirty="0" smtClean="0"/>
          </a:p>
          <a:p>
            <a:r>
              <a:rPr lang="en-US" dirty="0" smtClean="0"/>
              <a:t>Value of losing is         0</a:t>
            </a:r>
          </a:p>
          <a:p>
            <a:r>
              <a:rPr lang="en-US" dirty="0" smtClean="0"/>
              <a:t>So, if A starts with </a:t>
            </a:r>
            <a:r>
              <a:rPr lang="en-US" dirty="0" err="1" smtClean="0"/>
              <a:t>m</a:t>
            </a:r>
            <a:r>
              <a:rPr lang="en-US" dirty="0" smtClean="0"/>
              <a:t> coins and B with </a:t>
            </a:r>
            <a:r>
              <a:rPr lang="en-US" dirty="0" err="1" smtClean="0"/>
              <a:t>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E(A winnings) = </a:t>
            </a:r>
            <a:r>
              <a:rPr lang="en-US" dirty="0" err="1" smtClean="0"/>
              <a:t>m/(m+n</a:t>
            </a:r>
            <a:r>
              <a:rPr lang="en-US" dirty="0" smtClean="0"/>
              <a:t>)*(</a:t>
            </a:r>
            <a:r>
              <a:rPr lang="en-US" dirty="0" err="1" smtClean="0"/>
              <a:t>m+n</a:t>
            </a:r>
            <a:r>
              <a:rPr lang="en-US" dirty="0" smtClean="0"/>
              <a:t>) + </a:t>
            </a:r>
            <a:r>
              <a:rPr lang="en-US" dirty="0" err="1" smtClean="0"/>
              <a:t>n/(m+n</a:t>
            </a:r>
            <a:r>
              <a:rPr lang="en-US" dirty="0" smtClean="0"/>
              <a:t>)*0</a:t>
            </a:r>
            <a:br>
              <a:rPr lang="en-US" dirty="0" smtClean="0"/>
            </a:br>
            <a:r>
              <a:rPr lang="en-US" dirty="0" smtClean="0"/>
              <a:t>= </a:t>
            </a:r>
            <a:r>
              <a:rPr lang="en-US" dirty="0" err="1" smtClean="0"/>
              <a:t>m</a:t>
            </a:r>
            <a:endParaRPr lang="en-US" dirty="0" smtClean="0"/>
          </a:p>
          <a:p>
            <a:pPr lvl="1"/>
            <a:r>
              <a:rPr lang="en-US" dirty="0" smtClean="0"/>
              <a:t>E(B winnings) = </a:t>
            </a:r>
            <a:r>
              <a:rPr lang="en-US" dirty="0" err="1" smtClean="0"/>
              <a:t>n/(m+n</a:t>
            </a:r>
            <a:r>
              <a:rPr lang="en-US" dirty="0" smtClean="0"/>
              <a:t>)*(</a:t>
            </a:r>
            <a:r>
              <a:rPr lang="en-US" dirty="0" err="1" smtClean="0"/>
              <a:t>m+n</a:t>
            </a:r>
            <a:r>
              <a:rPr lang="en-US" dirty="0" smtClean="0"/>
              <a:t>) + </a:t>
            </a:r>
            <a:r>
              <a:rPr lang="en-US" dirty="0" err="1" smtClean="0"/>
              <a:t>m/(m+n</a:t>
            </a:r>
            <a:r>
              <a:rPr lang="en-US" dirty="0" smtClean="0"/>
              <a:t>)*0</a:t>
            </a:r>
            <a:br>
              <a:rPr lang="en-US" dirty="0" smtClean="0"/>
            </a:br>
            <a:r>
              <a:rPr lang="en-US" dirty="0" smtClean="0"/>
              <a:t>=</a:t>
            </a:r>
            <a:r>
              <a:rPr lang="en-US" dirty="0" err="1" smtClean="0"/>
              <a:t>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5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Markov Chain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4253277" y="1840468"/>
            <a:ext cx="50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3,3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5061436" y="2856468"/>
            <a:ext cx="50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2,4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5869595" y="3872468"/>
            <a:ext cx="50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1,5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6677755" y="4888468"/>
            <a:ext cx="50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0,6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3445118" y="2856468"/>
            <a:ext cx="50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2,4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2636959" y="3872468"/>
            <a:ext cx="50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1,5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1828800" y="4888468"/>
            <a:ext cx="50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0,6</a:t>
            </a:r>
            <a:endParaRPr lang="en-US" dirty="0"/>
          </a:p>
        </p:txBody>
      </p:sp>
      <p:cxnSp>
        <p:nvCxnSpPr>
          <p:cNvPr id="64" name="Straight Arrow Connector 63"/>
          <p:cNvCxnSpPr>
            <a:stCxn id="57" idx="1"/>
            <a:endCxn id="61" idx="0"/>
          </p:cNvCxnSpPr>
          <p:nvPr/>
        </p:nvCxnSpPr>
        <p:spPr>
          <a:xfrm rot="10800000" flipV="1">
            <a:off x="3697897" y="2025134"/>
            <a:ext cx="555381" cy="8313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61" idx="1"/>
            <a:endCxn id="62" idx="0"/>
          </p:cNvCxnSpPr>
          <p:nvPr/>
        </p:nvCxnSpPr>
        <p:spPr>
          <a:xfrm rot="10800000" flipV="1">
            <a:off x="2889738" y="3041134"/>
            <a:ext cx="555381" cy="8313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62" idx="1"/>
            <a:endCxn id="63" idx="0"/>
          </p:cNvCxnSpPr>
          <p:nvPr/>
        </p:nvCxnSpPr>
        <p:spPr>
          <a:xfrm rot="10800000" flipV="1">
            <a:off x="2081579" y="4057134"/>
            <a:ext cx="555381" cy="8313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62" idx="3"/>
            <a:endCxn id="61" idx="2"/>
          </p:cNvCxnSpPr>
          <p:nvPr/>
        </p:nvCxnSpPr>
        <p:spPr>
          <a:xfrm flipV="1">
            <a:off x="3142514" y="3225800"/>
            <a:ext cx="555382" cy="8313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61" idx="3"/>
            <a:endCxn id="57" idx="2"/>
          </p:cNvCxnSpPr>
          <p:nvPr/>
        </p:nvCxnSpPr>
        <p:spPr>
          <a:xfrm flipV="1">
            <a:off x="3950673" y="2209800"/>
            <a:ext cx="555382" cy="8313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57" idx="3"/>
            <a:endCxn id="58" idx="0"/>
          </p:cNvCxnSpPr>
          <p:nvPr/>
        </p:nvCxnSpPr>
        <p:spPr>
          <a:xfrm>
            <a:off x="4758832" y="2025134"/>
            <a:ext cx="555382" cy="8313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58" idx="3"/>
            <a:endCxn id="59" idx="0"/>
          </p:cNvCxnSpPr>
          <p:nvPr/>
        </p:nvCxnSpPr>
        <p:spPr>
          <a:xfrm>
            <a:off x="5566991" y="3041134"/>
            <a:ext cx="555382" cy="8313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59" idx="3"/>
            <a:endCxn id="60" idx="0"/>
          </p:cNvCxnSpPr>
          <p:nvPr/>
        </p:nvCxnSpPr>
        <p:spPr>
          <a:xfrm>
            <a:off x="6375150" y="4057134"/>
            <a:ext cx="555383" cy="8313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58" idx="2"/>
            <a:endCxn id="59" idx="1"/>
          </p:cNvCxnSpPr>
          <p:nvPr/>
        </p:nvCxnSpPr>
        <p:spPr>
          <a:xfrm rot="16200000" flipH="1">
            <a:off x="5176237" y="3363776"/>
            <a:ext cx="831334" cy="555381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57" idx="2"/>
            <a:endCxn id="58" idx="1"/>
          </p:cNvCxnSpPr>
          <p:nvPr/>
        </p:nvCxnSpPr>
        <p:spPr>
          <a:xfrm rot="16200000" flipH="1">
            <a:off x="4368078" y="2347776"/>
            <a:ext cx="831334" cy="555381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Curved Connector 48"/>
          <p:cNvCxnSpPr>
            <a:stCxn id="63" idx="2"/>
            <a:endCxn id="63" idx="3"/>
          </p:cNvCxnSpPr>
          <p:nvPr/>
        </p:nvCxnSpPr>
        <p:spPr>
          <a:xfrm rot="5400000" flipH="1" flipV="1">
            <a:off x="2115633" y="5039078"/>
            <a:ext cx="184666" cy="252777"/>
          </a:xfrm>
          <a:prstGeom prst="curvedConnector4">
            <a:avLst>
              <a:gd name="adj1" fmla="val -123791"/>
              <a:gd name="adj2" fmla="val 190435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Curved Connector 48"/>
          <p:cNvCxnSpPr>
            <a:stCxn id="60" idx="2"/>
            <a:endCxn id="60" idx="1"/>
          </p:cNvCxnSpPr>
          <p:nvPr/>
        </p:nvCxnSpPr>
        <p:spPr>
          <a:xfrm rot="5400000" flipH="1">
            <a:off x="6711811" y="5039078"/>
            <a:ext cx="184666" cy="252778"/>
          </a:xfrm>
          <a:prstGeom prst="curvedConnector4">
            <a:avLst>
              <a:gd name="adj1" fmla="val -123791"/>
              <a:gd name="adj2" fmla="val 190435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2540180" y="5634335"/>
            <a:ext cx="40724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probability of each transition is ½, </a:t>
            </a:r>
          </a:p>
          <a:p>
            <a:r>
              <a:rPr lang="en-US" dirty="0" smtClean="0"/>
              <a:t>except 0,6-&gt;0,6 and 6,0-&gt;6,0, where</a:t>
            </a:r>
          </a:p>
          <a:p>
            <a:r>
              <a:rPr lang="en-US" dirty="0" smtClean="0"/>
              <a:t>the probability is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long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Relatively hard from the UCLA tutorial</a:t>
            </a:r>
          </a:p>
          <a:p>
            <a:r>
              <a:rPr lang="en-US" dirty="0" smtClean="0"/>
              <a:t>Sum over </a:t>
            </a:r>
            <a:r>
              <a:rPr lang="en-US" dirty="0" err="1" smtClean="0"/>
              <a:t>n</a:t>
            </a:r>
            <a:r>
              <a:rPr lang="en-US" dirty="0" smtClean="0"/>
              <a:t> of </a:t>
            </a:r>
            <a:r>
              <a:rPr lang="en-US" dirty="0" err="1" smtClean="0"/>
              <a:t>n</a:t>
            </a:r>
            <a:r>
              <a:rPr lang="en-US" dirty="0" smtClean="0"/>
              <a:t>*[p((5,1);n)*0.5+p((1,5);n)*0.5] = Sum over </a:t>
            </a:r>
            <a:r>
              <a:rPr lang="en-US" dirty="0" err="1" smtClean="0"/>
              <a:t>n</a:t>
            </a:r>
            <a:r>
              <a:rPr lang="en-US" dirty="0" smtClean="0"/>
              <a:t> of </a:t>
            </a:r>
            <a:r>
              <a:rPr lang="en-US" dirty="0" err="1" smtClean="0"/>
              <a:t>n</a:t>
            </a:r>
            <a:r>
              <a:rPr lang="en-US" dirty="0" smtClean="0"/>
              <a:t>*p((5,1;n)</a:t>
            </a:r>
          </a:p>
          <a:p>
            <a:r>
              <a:rPr lang="en-US" dirty="0" smtClean="0"/>
              <a:t>Starting from (3,3), about 8 turns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 Matrix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600200" y="1600200"/>
          <a:ext cx="6553200" cy="4800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9150"/>
                <a:gridCol w="819150"/>
                <a:gridCol w="819150"/>
                <a:gridCol w="819150"/>
                <a:gridCol w="819150"/>
                <a:gridCol w="819150"/>
                <a:gridCol w="819150"/>
                <a:gridCol w="819150"/>
              </a:tblGrid>
              <a:tr h="600075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0,6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1,5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2,4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3,3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4,2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5,1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6,0</a:t>
                      </a:r>
                      <a:endParaRPr lang="en-US" sz="2800" b="1" dirty="0"/>
                    </a:p>
                  </a:txBody>
                  <a:tcPr anchor="ctr"/>
                </a:tc>
              </a:tr>
              <a:tr h="60007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0,6</a:t>
                      </a:r>
                      <a:endParaRPr lang="en-US" sz="2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1</a:t>
                      </a:r>
                      <a:endParaRPr lang="en-US" sz="20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0</a:t>
                      </a:r>
                      <a:endParaRPr lang="en-US" sz="20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0</a:t>
                      </a:r>
                      <a:endParaRPr lang="en-US" sz="20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0</a:t>
                      </a:r>
                      <a:endParaRPr lang="en-US" sz="20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0</a:t>
                      </a:r>
                      <a:endParaRPr lang="en-US" sz="20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0</a:t>
                      </a:r>
                      <a:endParaRPr lang="en-US" sz="20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0</a:t>
                      </a:r>
                      <a:endParaRPr lang="en-US" sz="2000" baseline="0" dirty="0"/>
                    </a:p>
                  </a:txBody>
                  <a:tcPr anchor="ctr"/>
                </a:tc>
              </a:tr>
              <a:tr h="60007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1,5</a:t>
                      </a:r>
                      <a:endParaRPr lang="en-US" sz="2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0.5</a:t>
                      </a:r>
                      <a:endParaRPr lang="en-US" sz="20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0</a:t>
                      </a:r>
                      <a:endParaRPr lang="en-US" sz="20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0.5</a:t>
                      </a:r>
                      <a:endParaRPr lang="en-US" sz="20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0</a:t>
                      </a:r>
                      <a:endParaRPr lang="en-US" sz="20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0</a:t>
                      </a:r>
                      <a:endParaRPr lang="en-US" sz="20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0</a:t>
                      </a:r>
                      <a:endParaRPr lang="en-US" sz="20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0</a:t>
                      </a:r>
                      <a:endParaRPr lang="en-US" sz="2000" baseline="0" dirty="0"/>
                    </a:p>
                  </a:txBody>
                  <a:tcPr anchor="ctr"/>
                </a:tc>
              </a:tr>
              <a:tr h="60007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2,4</a:t>
                      </a:r>
                      <a:endParaRPr lang="en-US" sz="2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0</a:t>
                      </a:r>
                      <a:endParaRPr lang="en-US" sz="20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0.5</a:t>
                      </a:r>
                      <a:endParaRPr lang="en-US" sz="20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0</a:t>
                      </a:r>
                      <a:endParaRPr lang="en-US" sz="20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0.5</a:t>
                      </a:r>
                      <a:endParaRPr lang="en-US" sz="20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0</a:t>
                      </a:r>
                      <a:endParaRPr lang="en-US" sz="20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0</a:t>
                      </a:r>
                      <a:endParaRPr lang="en-US" sz="20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0</a:t>
                      </a:r>
                      <a:endParaRPr lang="en-US" sz="2000" baseline="0" dirty="0"/>
                    </a:p>
                  </a:txBody>
                  <a:tcPr anchor="ctr"/>
                </a:tc>
              </a:tr>
              <a:tr h="60007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3,3</a:t>
                      </a:r>
                      <a:endParaRPr lang="en-US" sz="2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0</a:t>
                      </a:r>
                      <a:endParaRPr lang="en-US" sz="20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0</a:t>
                      </a:r>
                      <a:endParaRPr lang="en-US" sz="20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0.5</a:t>
                      </a:r>
                      <a:endParaRPr lang="en-US" sz="20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0</a:t>
                      </a:r>
                      <a:endParaRPr lang="en-US" sz="20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0.5</a:t>
                      </a:r>
                      <a:endParaRPr lang="en-US" sz="20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0</a:t>
                      </a:r>
                      <a:endParaRPr lang="en-US" sz="20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0</a:t>
                      </a:r>
                      <a:endParaRPr lang="en-US" sz="2000" baseline="0" dirty="0"/>
                    </a:p>
                  </a:txBody>
                  <a:tcPr anchor="ctr"/>
                </a:tc>
              </a:tr>
              <a:tr h="60007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4,2</a:t>
                      </a:r>
                      <a:endParaRPr lang="en-US" sz="2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0</a:t>
                      </a:r>
                      <a:endParaRPr lang="en-US" sz="20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0</a:t>
                      </a:r>
                      <a:endParaRPr lang="en-US" sz="20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0</a:t>
                      </a:r>
                      <a:endParaRPr lang="en-US" sz="20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0.5</a:t>
                      </a:r>
                      <a:endParaRPr lang="en-US" sz="20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0</a:t>
                      </a:r>
                      <a:endParaRPr lang="en-US" sz="20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0.5</a:t>
                      </a:r>
                      <a:endParaRPr lang="en-US" sz="20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0</a:t>
                      </a:r>
                      <a:endParaRPr lang="en-US" sz="2000" baseline="0" dirty="0"/>
                    </a:p>
                  </a:txBody>
                  <a:tcPr anchor="ctr"/>
                </a:tc>
              </a:tr>
              <a:tr h="60007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5,1</a:t>
                      </a:r>
                      <a:endParaRPr lang="en-US" sz="2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0</a:t>
                      </a:r>
                      <a:endParaRPr lang="en-US" sz="20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0</a:t>
                      </a:r>
                      <a:endParaRPr lang="en-US" sz="20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0</a:t>
                      </a:r>
                      <a:endParaRPr lang="en-US" sz="20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0</a:t>
                      </a:r>
                      <a:endParaRPr lang="en-US" sz="20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0.5</a:t>
                      </a:r>
                      <a:endParaRPr lang="en-US" sz="20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0</a:t>
                      </a:r>
                      <a:endParaRPr lang="en-US" sz="20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0.5</a:t>
                      </a:r>
                      <a:endParaRPr lang="en-US" sz="2000" baseline="0" dirty="0"/>
                    </a:p>
                  </a:txBody>
                  <a:tcPr anchor="ctr"/>
                </a:tc>
              </a:tr>
              <a:tr h="60007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6,0</a:t>
                      </a:r>
                      <a:endParaRPr lang="en-US" sz="2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0</a:t>
                      </a:r>
                      <a:endParaRPr lang="en-US" sz="20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0</a:t>
                      </a:r>
                      <a:endParaRPr lang="en-US" sz="20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0</a:t>
                      </a:r>
                      <a:endParaRPr lang="en-US" sz="20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0</a:t>
                      </a:r>
                      <a:endParaRPr lang="en-US" sz="20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0</a:t>
                      </a:r>
                      <a:endParaRPr lang="en-US" sz="20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0</a:t>
                      </a:r>
                      <a:endParaRPr lang="en-US" sz="20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1</a:t>
                      </a:r>
                      <a:endParaRPr lang="en-US" sz="2000" baseline="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091101Workshops">
  <a:themeElements>
    <a:clrScheme name="20091101Workshop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0091101Workshop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lnDef>
  </a:objectDefaults>
  <a:extraClrSchemeLst>
    <a:extraClrScheme>
      <a:clrScheme name="20091101Workshop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1101Workshop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1101Workshop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1101Workshop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1101Workshop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1101Workshop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1101Workshop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2014Introduction.pptx</Template>
  <TotalTime>2252</TotalTime>
  <Words>889</Words>
  <Application>Microsoft Macintosh PowerPoint</Application>
  <PresentationFormat>On-screen Show (4:3)</PresentationFormat>
  <Paragraphs>357</Paragraphs>
  <Slides>17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20091101Workshops</vt:lpstr>
      <vt:lpstr>Stochastic Processes</vt:lpstr>
      <vt:lpstr>Motivation</vt:lpstr>
      <vt:lpstr>Game</vt:lpstr>
      <vt:lpstr>Questions</vt:lpstr>
      <vt:lpstr>Chance of winning</vt:lpstr>
      <vt:lpstr>Expected Value</vt:lpstr>
      <vt:lpstr>Markov Chain</vt:lpstr>
      <vt:lpstr>How long</vt:lpstr>
      <vt:lpstr>Probability Matrix</vt:lpstr>
      <vt:lpstr>Two Steps</vt:lpstr>
      <vt:lpstr>Three Steps</vt:lpstr>
      <vt:lpstr>64 Steps</vt:lpstr>
      <vt:lpstr>Steady States</vt:lpstr>
      <vt:lpstr>The “Game” with Molecules</vt:lpstr>
      <vt:lpstr>Chemical Master Equation</vt:lpstr>
      <vt:lpstr>The Chemical Master Equation</vt:lpstr>
      <vt:lpstr>Bistability</vt:lpstr>
    </vt:vector>
  </TitlesOfParts>
  <Company>Lehman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Motivation</dc:title>
  <dc:creator>Nancy Griffeth</dc:creator>
  <cp:lastModifiedBy>Nancy Griffeth</cp:lastModifiedBy>
  <cp:revision>166</cp:revision>
  <dcterms:created xsi:type="dcterms:W3CDTF">2014-01-03T02:08:23Z</dcterms:created>
  <dcterms:modified xsi:type="dcterms:W3CDTF">2014-01-03T02:24:08Z</dcterms:modified>
</cp:coreProperties>
</file>