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3" r:id="rId4"/>
    <p:sldId id="296" r:id="rId5"/>
    <p:sldId id="261" r:id="rId6"/>
    <p:sldId id="291" r:id="rId7"/>
    <p:sldId id="297" r:id="rId8"/>
    <p:sldId id="298" r:id="rId9"/>
    <p:sldId id="263" r:id="rId10"/>
    <p:sldId id="273" r:id="rId11"/>
    <p:sldId id="292" r:id="rId12"/>
    <p:sldId id="264" r:id="rId13"/>
    <p:sldId id="286" r:id="rId14"/>
    <p:sldId id="281" r:id="rId15"/>
    <p:sldId id="284" r:id="rId16"/>
    <p:sldId id="285" r:id="rId17"/>
    <p:sldId id="279" r:id="rId18"/>
    <p:sldId id="289" r:id="rId19"/>
    <p:sldId id="295" r:id="rId20"/>
    <p:sldId id="30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Nancy Griffeth" initials="N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clrMru>
    <a:srgbClr val="227CA7"/>
    <a:srgbClr val="006293"/>
    <a:srgbClr val="006294"/>
    <a:srgbClr val="3D5F72"/>
    <a:srgbClr val="3A5272"/>
    <a:srgbClr val="374872"/>
    <a:srgbClr val="4B5872"/>
    <a:srgbClr val="4F6A72"/>
    <a:srgbClr val="476172"/>
    <a:srgbClr val="48647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20541" autoAdjust="0"/>
    <p:restoredTop sz="71358" autoAdjust="0"/>
  </p:normalViewPr>
  <p:slideViewPr>
    <p:cSldViewPr snapToGrid="0">
      <p:cViewPr varScale="1">
        <p:scale>
          <a:sx n="116" d="100"/>
          <a:sy n="116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ncyg:Documents:Research:Expedition:Workshop:2014:Applicants:2014Applica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ncyg:Documents:Research:Expedition:Workshop:2014:Applicants:2014Applica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ncyg:Documents:Research:Expedition:Workshop:2014:Applicants:2014Applica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6293"/>
            </a:solidFill>
          </c:spPr>
          <c:cat>
            <c:strRef>
              <c:f>Attendees!$C$19:$C$23</c:f>
              <c:strCache>
                <c:ptCount val="5"/>
                <c:pt idx="0">
                  <c:v>Brooklyn</c:v>
                </c:pt>
                <c:pt idx="1">
                  <c:v>CCNY</c:v>
                </c:pt>
                <c:pt idx="2">
                  <c:v>Hunter</c:v>
                </c:pt>
                <c:pt idx="3">
                  <c:v>Lehman</c:v>
                </c:pt>
                <c:pt idx="4">
                  <c:v>Queens </c:v>
                </c:pt>
              </c:strCache>
            </c:strRef>
          </c:cat>
          <c:val>
            <c:numRef>
              <c:f>Attendees!$D$19:$D$23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6.0</c:v>
                </c:pt>
                <c:pt idx="3">
                  <c:v>2.0</c:v>
                </c:pt>
                <c:pt idx="4">
                  <c:v>4.0</c:v>
                </c:pt>
              </c:numCache>
            </c:numRef>
          </c:val>
        </c:ser>
        <c:axId val="555756808"/>
        <c:axId val="555755960"/>
      </c:barChart>
      <c:catAx>
        <c:axId val="555756808"/>
        <c:scaling>
          <c:orientation val="minMax"/>
        </c:scaling>
        <c:axPos val="b"/>
        <c:tickLblPos val="nextTo"/>
        <c:crossAx val="555755960"/>
        <c:crosses val="autoZero"/>
        <c:auto val="1"/>
        <c:lblAlgn val="ctr"/>
        <c:lblOffset val="100"/>
      </c:catAx>
      <c:valAx>
        <c:axId val="555755960"/>
        <c:scaling>
          <c:orientation val="minMax"/>
        </c:scaling>
        <c:axPos val="l"/>
        <c:majorGridlines/>
        <c:numFmt formatCode="General" sourceLinked="1"/>
        <c:tickLblPos val="nextTo"/>
        <c:crossAx val="55575680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6293"/>
            </a:solidFill>
          </c:spPr>
          <c:cat>
            <c:strRef>
              <c:f>Attendees!$C$25:$C$34</c:f>
              <c:strCache>
                <c:ptCount val="10"/>
                <c:pt idx="0">
                  <c:v>Applied Math</c:v>
                </c:pt>
                <c:pt idx="1">
                  <c:v>Biochemistry</c:v>
                </c:pt>
                <c:pt idx="2">
                  <c:v>Biology</c:v>
                </c:pt>
                <c:pt idx="3">
                  <c:v>Chemistry</c:v>
                </c:pt>
                <c:pt idx="4">
                  <c:v>Computer Science</c:v>
                </c:pt>
                <c:pt idx="5">
                  <c:v>Economics</c:v>
                </c:pt>
                <c:pt idx="6">
                  <c:v>Math</c:v>
                </c:pt>
                <c:pt idx="7">
                  <c:v>Physics</c:v>
                </c:pt>
                <c:pt idx="8">
                  <c:v>QuBi</c:v>
                </c:pt>
                <c:pt idx="9">
                  <c:v>Statistics</c:v>
                </c:pt>
              </c:strCache>
            </c:strRef>
          </c:cat>
          <c:val>
            <c:numRef>
              <c:f>Attendees!$D$25:$D$34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4.0</c:v>
                </c:pt>
                <c:pt idx="4">
                  <c:v>3.0</c:v>
                </c:pt>
                <c:pt idx="5">
                  <c:v>1.0</c:v>
                </c:pt>
                <c:pt idx="6">
                  <c:v>3.0</c:v>
                </c:pt>
                <c:pt idx="7">
                  <c:v>3.0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</c:ser>
        <c:axId val="555875752"/>
        <c:axId val="555878808"/>
      </c:barChart>
      <c:catAx>
        <c:axId val="555875752"/>
        <c:scaling>
          <c:orientation val="minMax"/>
        </c:scaling>
        <c:axPos val="b"/>
        <c:tickLblPos val="nextTo"/>
        <c:crossAx val="555878808"/>
        <c:crosses val="autoZero"/>
        <c:auto val="1"/>
        <c:lblAlgn val="ctr"/>
        <c:lblOffset val="100"/>
      </c:catAx>
      <c:valAx>
        <c:axId val="555878808"/>
        <c:scaling>
          <c:orientation val="minMax"/>
        </c:scaling>
        <c:axPos val="l"/>
        <c:majorGridlines/>
        <c:numFmt formatCode="General" sourceLinked="1"/>
        <c:tickLblPos val="nextTo"/>
        <c:crossAx val="555875752"/>
        <c:crosses val="autoZero"/>
        <c:crossBetween val="between"/>
        <c:majorUnit val="1.0"/>
        <c:minorUnit val="0.1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6293"/>
            </a:solidFill>
          </c:spPr>
          <c:cat>
            <c:strRef>
              <c:f>Attendees!$C$36:$C$38</c:f>
              <c:strCache>
                <c:ptCount val="3"/>
                <c:pt idx="0">
                  <c:v>Comp</c:v>
                </c:pt>
                <c:pt idx="1">
                  <c:v>Bio</c:v>
                </c:pt>
                <c:pt idx="2">
                  <c:v>Other science</c:v>
                </c:pt>
              </c:strCache>
            </c:strRef>
          </c:cat>
          <c:val>
            <c:numRef>
              <c:f>Attendees!$D$36:$D$38</c:f>
              <c:numCache>
                <c:formatCode>General</c:formatCode>
                <c:ptCount val="3"/>
                <c:pt idx="0">
                  <c:v>8.0</c:v>
                </c:pt>
                <c:pt idx="1">
                  <c:v>7.0</c:v>
                </c:pt>
                <c:pt idx="2">
                  <c:v>7.0</c:v>
                </c:pt>
              </c:numCache>
            </c:numRef>
          </c:val>
        </c:ser>
        <c:axId val="555904456"/>
        <c:axId val="555907512"/>
      </c:barChart>
      <c:catAx>
        <c:axId val="555904456"/>
        <c:scaling>
          <c:orientation val="minMax"/>
        </c:scaling>
        <c:axPos val="b"/>
        <c:tickLblPos val="nextTo"/>
        <c:crossAx val="555907512"/>
        <c:crosses val="autoZero"/>
        <c:auto val="1"/>
        <c:lblAlgn val="ctr"/>
        <c:lblOffset val="100"/>
      </c:catAx>
      <c:valAx>
        <c:axId val="555907512"/>
        <c:scaling>
          <c:orientation val="minMax"/>
          <c:min val="0.0"/>
        </c:scaling>
        <c:axPos val="l"/>
        <c:majorGridlines/>
        <c:numFmt formatCode="General" sourceLinked="1"/>
        <c:tickLblPos val="nextTo"/>
        <c:crossAx val="555904456"/>
        <c:crosses val="autoZero"/>
        <c:crossBetween val="between"/>
        <c:minorUnit val="0.04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33E23-C8CC-594E-819F-BB16FCF1AEE9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FD167-F5E2-DE43-B857-A60D93531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E4A20A-EC0E-4046-87B4-1DF2901944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338B3-EB24-514D-B8B0-EAC091A63F3D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This session is about two outreach efforts, to recruit graduate and undergraduate students to the field -- the Lehman undergraduate minority workshops and the curricular efforts.  I have two major goals today, one to recruit some of you to help with these and the other to find out exactly what we’re recruiting students to.</a:t>
            </a:r>
          </a:p>
          <a:p>
            <a:endParaRPr lang="en-US"/>
          </a:p>
          <a:p>
            <a:r>
              <a:rPr lang="en-US"/>
              <a:t>I’ll describe about how we’re putting the workshops together -- mostly this has involved scrambling really fast to decide what the wrokshop is and to publicize it, and Jim and Chris have been a fantastic resources -- and then I’m going to open it up for discussion of the curricular effort.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dirty="0" smtClean="0"/>
              <a:t>Introductions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Logistics and paperwork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Workshop information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Schedule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Pedagogical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a high level, what</a:t>
            </a:r>
            <a:r>
              <a:rPr lang="en-US" baseline="0" dirty="0" smtClean="0"/>
              <a:t> we get out of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dirty="0" smtClean="0"/>
              <a:t>Introductions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Logistics and paperwork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Workshop information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Schedule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Pedagogical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3B9AB-F541-D343-896F-BDEA902055B9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None of us knows all of the material required – we have to rely on each other to get</a:t>
            </a:r>
            <a:r>
              <a:rPr lang="en-US" baseline="0" dirty="0" smtClean="0"/>
              <a:t> the work done</a:t>
            </a:r>
          </a:p>
          <a:p>
            <a:endParaRPr lang="en-US" baseline="0" dirty="0" smtClean="0"/>
          </a:p>
          <a:p>
            <a:r>
              <a:rPr lang="en-US" dirty="0" smtClean="0"/>
              <a:t>Go </a:t>
            </a:r>
            <a:r>
              <a:rPr lang="en-US" dirty="0"/>
              <a:t>around and ask each to tell something about themselves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</a:t>
            </a:r>
            <a:r>
              <a:rPr lang="en-US" baseline="0" dirty="0" smtClean="0"/>
              <a:t> around with introductions</a:t>
            </a:r>
          </a:p>
          <a:p>
            <a:r>
              <a:rPr lang="en-US" baseline="0" dirty="0" smtClean="0"/>
              <a:t>Question: What animal would you be if you were an animal?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A20A-EC0E-4046-87B4-1DF29019443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434B3E-BD74-BB4D-BFAB-B072C29F90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r>
              <a:rPr lang="en-US"/>
              <a:t>1</a:t>
            </a:r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hman.edu/about/campus-map.php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581400"/>
            <a:ext cx="7772400" cy="1143000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6293"/>
                </a:solidFill>
              </a:rPr>
              <a:t>Welcome!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7613" y="5561947"/>
            <a:ext cx="6568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293"/>
                </a:solidFill>
              </a:rPr>
              <a:t>Check under your keyboard for wireless access info</a:t>
            </a:r>
            <a:endParaRPr lang="en-US" dirty="0">
              <a:solidFill>
                <a:srgbClr val="006293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600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29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2014 CMACS Workshop on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29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29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Modeling Biological Systems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29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Who are you? (By major)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237081" y="1565666"/>
          <a:ext cx="7006477" cy="4981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4051"/>
            <a:ext cx="7793038" cy="1143000"/>
          </a:xfrm>
        </p:spPr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Who are you? (Type of major)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521719" y="1653255"/>
          <a:ext cx="6459096" cy="456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Participants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1226144" y="1850924"/>
            <a:ext cx="656523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+mn-lt"/>
              </a:rPr>
              <a:t>Time to introduce yourselves</a:t>
            </a:r>
            <a:r>
              <a:rPr lang="en-US" sz="3200" dirty="0" smtClean="0">
                <a:latin typeface="+mn-lt"/>
              </a:rPr>
              <a:t>…</a:t>
            </a:r>
          </a:p>
          <a:p>
            <a:endParaRPr lang="en-US" sz="3200" dirty="0" smtClean="0">
              <a:latin typeface="+mn-lt"/>
            </a:endParaRPr>
          </a:p>
          <a:p>
            <a:r>
              <a:rPr lang="en-US" sz="3200" dirty="0" smtClean="0">
                <a:latin typeface="+mn-lt"/>
              </a:rPr>
              <a:t>What’s your college?  Your major?</a:t>
            </a:r>
          </a:p>
          <a:p>
            <a:endParaRPr lang="en-US" sz="3200" dirty="0" smtClean="0">
              <a:latin typeface="+mn-lt"/>
            </a:endParaRPr>
          </a:p>
          <a:p>
            <a:r>
              <a:rPr lang="en-US" sz="3200" b="1" dirty="0" smtClean="0">
                <a:latin typeface="+mn-lt"/>
              </a:rPr>
              <a:t>Exercise</a:t>
            </a:r>
            <a:r>
              <a:rPr lang="en-US" sz="3200" dirty="0" smtClean="0">
                <a:latin typeface="+mn-lt"/>
              </a:rPr>
              <a:t>: Meet five of the other attendees – find out why they were interested in coming and what they expect to get out of the workshop.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64615"/>
            <a:ext cx="7793038" cy="1143000"/>
          </a:xfrm>
        </p:spPr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Teaming: your primary interest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Biologist</a:t>
            </a:r>
            <a:r>
              <a:rPr lang="en-US" dirty="0" smtClean="0"/>
              <a:t>: understanding biological phenomena</a:t>
            </a:r>
          </a:p>
          <a:p>
            <a:endParaRPr lang="en-US" dirty="0" smtClean="0"/>
          </a:p>
          <a:p>
            <a:r>
              <a:rPr lang="en-US" b="1" dirty="0" smtClean="0"/>
              <a:t>Computational</a:t>
            </a:r>
            <a:r>
              <a:rPr lang="en-US" dirty="0" smtClean="0"/>
              <a:t>: using mathematical and/or computational techniques to understand biology</a:t>
            </a:r>
          </a:p>
          <a:p>
            <a:endParaRPr lang="en-US" dirty="0" smtClean="0"/>
          </a:p>
          <a:p>
            <a:r>
              <a:rPr lang="en-US" b="1" dirty="0" smtClean="0"/>
              <a:t>Chemist/physicist</a:t>
            </a:r>
            <a:r>
              <a:rPr lang="en-US" dirty="0" smtClean="0"/>
              <a:t>: using molecular behaviors to understand biological processes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Logistics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4B5872"/>
                </a:solidFill>
                <a:latin typeface="+mj-lt"/>
                <a:ea typeface="+mj-ea"/>
                <a:cs typeface="+mj-cs"/>
              </a:rPr>
              <a:t>Crucial information:</a:t>
            </a:r>
            <a:endParaRPr lang="en-US" sz="4400" dirty="0" smtClean="0">
              <a:solidFill>
                <a:srgbClr val="4B5872"/>
              </a:solidFill>
            </a:endParaRPr>
          </a:p>
          <a:p>
            <a:pPr lvl="1"/>
            <a:r>
              <a:rPr lang="en-US" sz="4000" dirty="0" smtClean="0">
                <a:solidFill>
                  <a:srgbClr val="4B5872"/>
                </a:solidFill>
              </a:rPr>
              <a:t>Cafeteria</a:t>
            </a:r>
          </a:p>
          <a:p>
            <a:pPr lvl="1"/>
            <a:r>
              <a:rPr lang="en-US" sz="4400" dirty="0" smtClean="0">
                <a:solidFill>
                  <a:srgbClr val="4B5872"/>
                </a:solidFill>
              </a:rPr>
              <a:t>Coffee and snacks</a:t>
            </a:r>
          </a:p>
          <a:p>
            <a:pPr lvl="1"/>
            <a:r>
              <a:rPr lang="en-US" sz="4400" dirty="0" smtClean="0">
                <a:solidFill>
                  <a:srgbClr val="4B5872"/>
                </a:solidFill>
              </a:rPr>
              <a:t>Bathrooms</a:t>
            </a:r>
          </a:p>
          <a:p>
            <a:pPr lvl="1"/>
            <a:r>
              <a:rPr lang="en-US" sz="4400" dirty="0" err="1" smtClean="0">
                <a:solidFill>
                  <a:srgbClr val="4B5872"/>
                </a:solidFill>
                <a:latin typeface="+mj-lt"/>
                <a:ea typeface="+mj-ea"/>
                <a:cs typeface="+mj-cs"/>
              </a:rPr>
              <a:t>WiFi</a:t>
            </a:r>
            <a:endParaRPr lang="en-US" sz="4400" dirty="0" smtClean="0">
              <a:solidFill>
                <a:srgbClr val="4B587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227CA7"/>
                </a:solidFill>
              </a:rPr>
              <a:t>Maps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en-US" sz="4400" dirty="0" smtClean="0">
              <a:solidFill>
                <a:schemeClr val="tx2"/>
              </a:solidFill>
              <a:hlinkClick r:id="rId3"/>
            </a:endParaRPr>
          </a:p>
          <a:p>
            <a:r>
              <a:rPr lang="en-US" sz="3600" dirty="0" smtClean="0">
                <a:solidFill>
                  <a:schemeClr val="tx2"/>
                </a:solidFill>
                <a:hlinkClick r:id="rId3"/>
              </a:rPr>
              <a:t>Campus Map</a:t>
            </a:r>
            <a:endParaRPr lang="en-US" sz="3600" dirty="0" smtClean="0"/>
          </a:p>
          <a:p>
            <a:r>
              <a:rPr lang="en-US" sz="3600" dirty="0" smtClean="0"/>
              <a:t>Carman Hall is at the southwest end of the campus</a:t>
            </a:r>
            <a:endParaRPr lang="en-US" sz="3600" dirty="0"/>
          </a:p>
        </p:txBody>
      </p:sp>
      <p:pic>
        <p:nvPicPr>
          <p:cNvPr id="10" name="Content Placeholder 9" descr="CarmanBasementMap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145088" y="1938002"/>
            <a:ext cx="3810000" cy="385670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Tunnels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pic>
        <p:nvPicPr>
          <p:cNvPr id="4" name="Picture 3" descr="map-lehman-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53754" y="584518"/>
            <a:ext cx="5117123" cy="6858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3467110" y="3748973"/>
            <a:ext cx="1975447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4989054" y="4000918"/>
            <a:ext cx="927165" cy="2015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402242" y="3527259"/>
            <a:ext cx="100788" cy="2015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 flipH="1" flipV="1">
            <a:off x="3366334" y="3587727"/>
            <a:ext cx="241869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 flipH="1" flipV="1">
            <a:off x="4313737" y="3668349"/>
            <a:ext cx="141091" cy="2015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633248" y="3454677"/>
            <a:ext cx="859074" cy="1867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Paperwork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stipend: Form 701</a:t>
            </a:r>
          </a:p>
          <a:p>
            <a:endParaRPr lang="en-US" dirty="0" smtClean="0"/>
          </a:p>
          <a:p>
            <a:r>
              <a:rPr lang="en-US" dirty="0" smtClean="0"/>
              <a:t>Teaming questionnaire (on-line)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84397" y="0"/>
            <a:ext cx="1959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Logistics and paperwork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Questions or Discussion?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Workshop Outline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Week 1</a:t>
            </a:r>
            <a:r>
              <a:rPr lang="en-US" dirty="0" smtClean="0"/>
              <a:t>: Biological and computational basics</a:t>
            </a:r>
          </a:p>
          <a:p>
            <a:endParaRPr lang="en-US" dirty="0" smtClean="0"/>
          </a:p>
          <a:p>
            <a:r>
              <a:rPr lang="en-US" b="1" dirty="0" smtClean="0"/>
              <a:t>Week 2</a:t>
            </a:r>
            <a:r>
              <a:rPr lang="en-US" dirty="0" smtClean="0"/>
              <a:t>: Modeling and computational tools</a:t>
            </a:r>
          </a:p>
          <a:p>
            <a:endParaRPr lang="en-US" dirty="0" smtClean="0"/>
          </a:p>
          <a:p>
            <a:r>
              <a:rPr lang="en-US" b="1" dirty="0" smtClean="0"/>
              <a:t>Week 3</a:t>
            </a:r>
            <a:r>
              <a:rPr lang="en-US" dirty="0" smtClean="0"/>
              <a:t>: Project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8153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2A6395"/>
                </a:solidFill>
              </a:rPr>
              <a:t>2014 </a:t>
            </a:r>
            <a:r>
              <a:rPr lang="en-US" b="1" dirty="0">
                <a:solidFill>
                  <a:srgbClr val="396972"/>
                </a:solidFill>
              </a:rPr>
              <a:t>CMACS</a:t>
            </a:r>
            <a:r>
              <a:rPr lang="en-US" b="1" dirty="0">
                <a:solidFill>
                  <a:srgbClr val="2A6395"/>
                </a:solidFill>
              </a:rPr>
              <a:t> Workshop on </a:t>
            </a:r>
            <a:br>
              <a:rPr lang="en-US" b="1" dirty="0">
                <a:solidFill>
                  <a:srgbClr val="2A6395"/>
                </a:solidFill>
              </a:rPr>
            </a:br>
            <a:r>
              <a:rPr lang="en-US" b="1" dirty="0">
                <a:solidFill>
                  <a:srgbClr val="2A6395"/>
                </a:solidFill>
              </a:rPr>
              <a:t>Modeling Biological Systems</a:t>
            </a:r>
            <a:endParaRPr lang="en-US" dirty="0">
              <a:solidFill>
                <a:srgbClr val="2A6395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200400"/>
            <a:ext cx="6400800" cy="1752600"/>
          </a:xfrm>
        </p:spPr>
        <p:txBody>
          <a:bodyPr/>
          <a:lstStyle/>
          <a:p>
            <a:r>
              <a:rPr lang="en-US"/>
              <a:t>Nancy Griffeth</a:t>
            </a:r>
          </a:p>
          <a:p>
            <a:r>
              <a:rPr lang="en-US"/>
              <a:t>Professor of Computer Science</a:t>
            </a:r>
          </a:p>
          <a:p>
            <a:r>
              <a:rPr lang="en-US"/>
              <a:t>Lehman College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338513" y="5602288"/>
            <a:ext cx="2392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</a:rPr>
              <a:t>January</a:t>
            </a:r>
            <a:r>
              <a:rPr lang="en-US" smtClean="0">
                <a:latin typeface="Arial" pitchFamily="-65" charset="0"/>
              </a:rPr>
              <a:t> 6, 2014</a:t>
            </a:r>
            <a:endParaRPr lang="en-US" dirty="0">
              <a:latin typeface="Arial" pitchFamily="-65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956" y="6273224"/>
            <a:ext cx="876904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Funding for this workshop was provided by the program “Computational Modeling and Analysis of Complex Systems,” an NSF Expedition in Computing (Award Number 0926200).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227CA7"/>
                </a:solidFill>
              </a:rPr>
              <a:t>Today’s agenda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Morning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Welcome and Paperwork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12 noon Lunch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Afternoon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Modeling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Mac OS X and Unix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8177" y="0"/>
            <a:ext cx="75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What are we doing here?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Preparation and recruiting for research internships and graduate school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Exposure to research projects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Interdisciplinary work experience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Learn a few things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Today’s agenda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Morning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Welcome and Paperwork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12 noon Lunch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Afternoon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Modeling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Mac OS X and Unix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8177" y="0"/>
            <a:ext cx="75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Staff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372" y="1600200"/>
            <a:ext cx="8170716" cy="4532313"/>
          </a:xfrm>
        </p:spPr>
        <p:txBody>
          <a:bodyPr/>
          <a:lstStyle/>
          <a:p>
            <a:r>
              <a:rPr lang="en-US" sz="2400" b="1" dirty="0"/>
              <a:t>Nancy </a:t>
            </a:r>
            <a:r>
              <a:rPr lang="en-US" sz="2400" b="1" dirty="0" smtClean="0"/>
              <a:t>Griffeth</a:t>
            </a:r>
            <a:r>
              <a:rPr lang="en-US" sz="2400" dirty="0" smtClean="0"/>
              <a:t>: professor of computer science at Lehman College</a:t>
            </a:r>
          </a:p>
          <a:p>
            <a:endParaRPr lang="en-US" sz="2400" dirty="0" smtClean="0"/>
          </a:p>
          <a:p>
            <a:r>
              <a:rPr lang="en-US" sz="2400" b="1" dirty="0" smtClean="0"/>
              <a:t>James </a:t>
            </a:r>
            <a:r>
              <a:rPr lang="en-US" sz="2400" b="1" dirty="0" err="1" smtClean="0"/>
              <a:t>Faeder</a:t>
            </a:r>
            <a:r>
              <a:rPr lang="en-US" sz="2400" dirty="0" smtClean="0"/>
              <a:t>: professor of computational and systems biology at the University of Pittsburgh</a:t>
            </a:r>
          </a:p>
          <a:p>
            <a:endParaRPr lang="en-US" sz="2400" dirty="0" smtClean="0"/>
          </a:p>
          <a:p>
            <a:r>
              <a:rPr lang="en-US" sz="2400" b="1" dirty="0" smtClean="0"/>
              <a:t>Terri Grosso-</a:t>
            </a:r>
            <a:r>
              <a:rPr lang="en-US" sz="2400" b="1" dirty="0" err="1" smtClean="0"/>
              <a:t>Applewhite</a:t>
            </a:r>
            <a:r>
              <a:rPr lang="en-US" sz="2400" dirty="0" smtClean="0"/>
              <a:t>: PhD student in computer science at the Graduate Center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Naralys</a:t>
            </a:r>
            <a:r>
              <a:rPr lang="en-US" sz="2400" b="1" dirty="0" smtClean="0"/>
              <a:t> Batista</a:t>
            </a:r>
            <a:r>
              <a:rPr lang="en-US" sz="2400" dirty="0" smtClean="0"/>
              <a:t>: Computer science major at Lehman, attended last year’s workshop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Visiting Lecturers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58" y="1556405"/>
            <a:ext cx="7915130" cy="453231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Stephen Redenti, professor </a:t>
            </a:r>
          </a:p>
          <a:p>
            <a:pPr>
              <a:buNone/>
            </a:pPr>
            <a:r>
              <a:rPr lang="en-US" dirty="0" smtClean="0"/>
              <a:t>of biology at Lehman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Bud </a:t>
            </a:r>
            <a:r>
              <a:rPr lang="en-US" dirty="0" err="1" smtClean="0"/>
              <a:t>Mishra</a:t>
            </a:r>
            <a:r>
              <a:rPr lang="en-US" dirty="0" smtClean="0"/>
              <a:t>, professor of </a:t>
            </a:r>
            <a:br>
              <a:rPr lang="en-US" dirty="0" smtClean="0"/>
            </a:br>
            <a:r>
              <a:rPr lang="en-US" dirty="0" smtClean="0"/>
              <a:t>                     computer science and        many            other things at NYU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ac-reden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677" y="1498575"/>
            <a:ext cx="2235200" cy="2590800"/>
          </a:xfrm>
          <a:prstGeom prst="rect">
            <a:avLst/>
          </a:prstGeom>
        </p:spPr>
      </p:pic>
      <p:pic>
        <p:nvPicPr>
          <p:cNvPr id="6" name="Picture 5" descr="BudMish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76" y="3641238"/>
            <a:ext cx="2271439" cy="2684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7CA7"/>
                </a:solidFill>
              </a:rPr>
              <a:t>Subject Matter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27125" y="1798638"/>
            <a:ext cx="7232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How to model signaling pathways, such as </a:t>
            </a:r>
          </a:p>
          <a:p>
            <a:r>
              <a:rPr lang="en-US" sz="3200" dirty="0"/>
              <a:t>those that control cell proliferation</a:t>
            </a:r>
          </a:p>
        </p:txBody>
      </p:sp>
      <p:pic>
        <p:nvPicPr>
          <p:cNvPr id="29700" name="Picture 4" descr="figure 6-01.jpg                                                00000102Biology of Cancer              C0668174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971800"/>
            <a:ext cx="4114800" cy="32639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17859" y="0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Workshop Information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Subject Matter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modeling techniques and tools</a:t>
            </a:r>
          </a:p>
          <a:p>
            <a:endParaRPr lang="en-US" dirty="0" smtClean="0"/>
          </a:p>
          <a:p>
            <a:r>
              <a:rPr lang="en-US" dirty="0" smtClean="0"/>
              <a:t>Issues with and properties of mathematical models</a:t>
            </a:r>
          </a:p>
          <a:p>
            <a:pPr lvl="1"/>
            <a:r>
              <a:rPr lang="en-US" dirty="0" smtClean="0"/>
              <a:t>Deterministic versus stochastic</a:t>
            </a:r>
          </a:p>
          <a:p>
            <a:pPr lvl="1"/>
            <a:r>
              <a:rPr lang="en-US" dirty="0" err="1" smtClean="0"/>
              <a:t>Bistability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7CA7"/>
                </a:solidFill>
              </a:rPr>
              <a:t>Who are you?  (By college)</a:t>
            </a:r>
            <a:endParaRPr lang="en-US" dirty="0">
              <a:solidFill>
                <a:srgbClr val="227CA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953" y="0"/>
            <a:ext cx="114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Introductions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377346" y="1871271"/>
          <a:ext cx="6658207" cy="393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HD:Users:nancyg:Documents:Research:Expedition:Talks:20091101Workshops.ppt</Template>
  <TotalTime>3919</TotalTime>
  <Words>632</Words>
  <Application>Microsoft PowerPoint</Application>
  <PresentationFormat>On-screen Show (4:3)</PresentationFormat>
  <Paragraphs>133</Paragraphs>
  <Slides>20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20091101Workshops</vt:lpstr>
      <vt:lpstr>Welcome!</vt:lpstr>
      <vt:lpstr>2014 CMACS Workshop on  Modeling Biological Systems</vt:lpstr>
      <vt:lpstr>What are we doing here?</vt:lpstr>
      <vt:lpstr>Today’s agenda</vt:lpstr>
      <vt:lpstr>Staff</vt:lpstr>
      <vt:lpstr>Visiting Lecturers</vt:lpstr>
      <vt:lpstr>Subject Matter</vt:lpstr>
      <vt:lpstr>Subject Matter</vt:lpstr>
      <vt:lpstr>Who are you?  (By college)</vt:lpstr>
      <vt:lpstr>Who are you? (By major)</vt:lpstr>
      <vt:lpstr>Who are you? (Type of major)</vt:lpstr>
      <vt:lpstr>Participants</vt:lpstr>
      <vt:lpstr>Teaming: your primary interest</vt:lpstr>
      <vt:lpstr>Logistics</vt:lpstr>
      <vt:lpstr>Maps</vt:lpstr>
      <vt:lpstr>Tunnels</vt:lpstr>
      <vt:lpstr>Paperwork</vt:lpstr>
      <vt:lpstr>Questions or Discussion?</vt:lpstr>
      <vt:lpstr>Workshop Outline</vt:lpstr>
      <vt:lpstr>Today’s agenda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CMACS Workshop on  Modeling Biological Systems</dc:title>
  <dc:creator>Nancy Griffeth</dc:creator>
  <cp:lastModifiedBy>Nancy Griffeth</cp:lastModifiedBy>
  <cp:revision>219</cp:revision>
  <cp:lastPrinted>2010-01-05T16:37:31Z</cp:lastPrinted>
  <dcterms:created xsi:type="dcterms:W3CDTF">2014-08-12T00:22:19Z</dcterms:created>
  <dcterms:modified xsi:type="dcterms:W3CDTF">2014-08-12T00:22:26Z</dcterms:modified>
</cp:coreProperties>
</file>