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ng" ContentType="image/png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42"/>
  </p:notesMasterIdLst>
  <p:sldIdLst>
    <p:sldId id="256" r:id="rId2"/>
    <p:sldId id="257" r:id="rId3"/>
    <p:sldId id="259" r:id="rId4"/>
    <p:sldId id="262" r:id="rId5"/>
    <p:sldId id="281" r:id="rId6"/>
    <p:sldId id="288" r:id="rId7"/>
    <p:sldId id="260" r:id="rId8"/>
    <p:sldId id="263" r:id="rId9"/>
    <p:sldId id="267" r:id="rId10"/>
    <p:sldId id="289" r:id="rId11"/>
    <p:sldId id="283" r:id="rId12"/>
    <p:sldId id="269" r:id="rId13"/>
    <p:sldId id="284" r:id="rId14"/>
    <p:sldId id="285" r:id="rId15"/>
    <p:sldId id="297" r:id="rId16"/>
    <p:sldId id="268" r:id="rId17"/>
    <p:sldId id="290" r:id="rId18"/>
    <p:sldId id="287" r:id="rId19"/>
    <p:sldId id="294" r:id="rId20"/>
    <p:sldId id="291" r:id="rId21"/>
    <p:sldId id="295" r:id="rId22"/>
    <p:sldId id="292" r:id="rId23"/>
    <p:sldId id="296" r:id="rId24"/>
    <p:sldId id="293" r:id="rId25"/>
    <p:sldId id="270" r:id="rId26"/>
    <p:sldId id="272" r:id="rId27"/>
    <p:sldId id="286" r:id="rId28"/>
    <p:sldId id="271" r:id="rId29"/>
    <p:sldId id="273" r:id="rId30"/>
    <p:sldId id="274" r:id="rId31"/>
    <p:sldId id="261" r:id="rId32"/>
    <p:sldId id="275" r:id="rId33"/>
    <p:sldId id="299" r:id="rId34"/>
    <p:sldId id="300" r:id="rId35"/>
    <p:sldId id="301" r:id="rId36"/>
    <p:sldId id="302" r:id="rId37"/>
    <p:sldId id="276" r:id="rId38"/>
    <p:sldId id="303" r:id="rId39"/>
    <p:sldId id="304" r:id="rId40"/>
    <p:sldId id="25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F52A0"/>
    <a:srgbClr val="3584FF"/>
    <a:srgbClr val="1C507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270" autoAdjust="0"/>
    <p:restoredTop sz="86087" autoAdjust="0"/>
  </p:normalViewPr>
  <p:slideViewPr>
    <p:cSldViewPr snapToGrid="0" snapToObjects="1">
      <p:cViewPr varScale="1">
        <p:scale>
          <a:sx n="99" d="100"/>
          <a:sy n="99" d="100"/>
        </p:scale>
        <p:origin x="-11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9C8E7-8882-C348-94DE-133E8BB6D350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BD1CA3-AF5A-C740-ABF5-A22914D9C516}">
      <dgm:prSet phldrT="[Text]"/>
      <dgm:spPr>
        <a:solidFill>
          <a:srgbClr val="1C507D"/>
        </a:solidFill>
        <a:ln>
          <a:solidFill>
            <a:schemeClr val="accent5">
              <a:lumMod val="25000"/>
            </a:schemeClr>
          </a:solidFill>
        </a:ln>
      </dgm:spPr>
      <dgm:t>
        <a:bodyPr/>
        <a:lstStyle/>
        <a:p>
          <a:r>
            <a:rPr lang="en-US" dirty="0" smtClean="0"/>
            <a:t>BNGL</a:t>
          </a:r>
          <a:endParaRPr lang="en-US" dirty="0"/>
        </a:p>
      </dgm:t>
    </dgm:pt>
    <dgm:pt modelId="{A4A99493-2558-2A48-B34F-9FF9911BAF42}" type="parTrans" cxnId="{E48838F4-3003-EC45-8428-5A1E1F00C515}">
      <dgm:prSet/>
      <dgm:spPr/>
      <dgm:t>
        <a:bodyPr/>
        <a:lstStyle/>
        <a:p>
          <a:endParaRPr lang="en-US"/>
        </a:p>
      </dgm:t>
    </dgm:pt>
    <dgm:pt modelId="{A8C50E42-CFF8-354E-BF0E-A183FF850B4C}" type="sibTrans" cxnId="{E48838F4-3003-EC45-8428-5A1E1F00C515}">
      <dgm:prSet/>
      <dgm:spPr/>
      <dgm:t>
        <a:bodyPr/>
        <a:lstStyle/>
        <a:p>
          <a:endParaRPr lang="en-US"/>
        </a:p>
      </dgm:t>
    </dgm:pt>
    <dgm:pt modelId="{2BF081AB-1F6D-E54E-91F2-4C67A9E1BF87}">
      <dgm:prSet phldrT="[Text]"/>
      <dgm:spPr/>
      <dgm:t>
        <a:bodyPr/>
        <a:lstStyle/>
        <a:p>
          <a:r>
            <a:rPr lang="en-US" dirty="0" smtClean="0"/>
            <a:t>Molecules as Data Objects</a:t>
          </a:r>
          <a:endParaRPr lang="en-US" dirty="0"/>
        </a:p>
      </dgm:t>
    </dgm:pt>
    <dgm:pt modelId="{BA1D2761-CC1E-B14A-8885-8997CBAB7F46}" type="parTrans" cxnId="{15C55DCE-E70C-6A4E-AF9E-A41C0E10215E}">
      <dgm:prSet/>
      <dgm:spPr/>
      <dgm:t>
        <a:bodyPr/>
        <a:lstStyle/>
        <a:p>
          <a:endParaRPr lang="en-US"/>
        </a:p>
      </dgm:t>
    </dgm:pt>
    <dgm:pt modelId="{605492BC-FB63-4545-9BD6-B4296AE75448}" type="sibTrans" cxnId="{15C55DCE-E70C-6A4E-AF9E-A41C0E10215E}">
      <dgm:prSet/>
      <dgm:spPr/>
      <dgm:t>
        <a:bodyPr/>
        <a:lstStyle/>
        <a:p>
          <a:endParaRPr lang="en-US"/>
        </a:p>
      </dgm:t>
    </dgm:pt>
    <dgm:pt modelId="{459238CE-D5DD-794A-8697-D7F3C5ECFF4C}">
      <dgm:prSet phldrT="[Text]"/>
      <dgm:spPr/>
      <dgm:t>
        <a:bodyPr/>
        <a:lstStyle/>
        <a:p>
          <a:r>
            <a:rPr lang="en-US" dirty="0" smtClean="0"/>
            <a:t>Molecular Interactions as Rules</a:t>
          </a:r>
          <a:endParaRPr lang="en-US" dirty="0"/>
        </a:p>
      </dgm:t>
    </dgm:pt>
    <dgm:pt modelId="{4D0BABAF-268C-EF4B-8318-7754FE666549}" type="parTrans" cxnId="{44F42806-4F3F-034F-B382-6D7F17286C26}">
      <dgm:prSet/>
      <dgm:spPr/>
      <dgm:t>
        <a:bodyPr/>
        <a:lstStyle/>
        <a:p>
          <a:endParaRPr lang="en-US"/>
        </a:p>
      </dgm:t>
    </dgm:pt>
    <dgm:pt modelId="{146D0196-C538-4245-AF08-D47D6D2A8ED6}" type="sibTrans" cxnId="{44F42806-4F3F-034F-B382-6D7F17286C26}">
      <dgm:prSet/>
      <dgm:spPr/>
      <dgm:t>
        <a:bodyPr/>
        <a:lstStyle/>
        <a:p>
          <a:endParaRPr lang="en-US"/>
        </a:p>
      </dgm:t>
    </dgm:pt>
    <dgm:pt modelId="{1A453FD4-CDCA-6A45-A783-54567C0DBA89}">
      <dgm:prSet phldrT="[Text]"/>
      <dgm:spPr>
        <a:solidFill>
          <a:srgbClr val="1C507D"/>
        </a:solidFill>
        <a:ln>
          <a:solidFill>
            <a:schemeClr val="accent5">
              <a:lumMod val="25000"/>
            </a:schemeClr>
          </a:solidFill>
        </a:ln>
      </dgm:spPr>
      <dgm:t>
        <a:bodyPr/>
        <a:lstStyle/>
        <a:p>
          <a:r>
            <a:rPr lang="en-US" dirty="0" smtClean="0"/>
            <a:t>BioNetGen</a:t>
          </a:r>
          <a:endParaRPr lang="en-US" dirty="0"/>
        </a:p>
      </dgm:t>
    </dgm:pt>
    <dgm:pt modelId="{BF6943C9-BD52-0344-97AF-B29274580235}" type="parTrans" cxnId="{5066E928-4F27-0F4B-AE64-AB4A0485F924}">
      <dgm:prSet/>
      <dgm:spPr/>
      <dgm:t>
        <a:bodyPr/>
        <a:lstStyle/>
        <a:p>
          <a:endParaRPr lang="en-US"/>
        </a:p>
      </dgm:t>
    </dgm:pt>
    <dgm:pt modelId="{5054946F-0BB8-F34F-B21F-B883E85CAE35}" type="sibTrans" cxnId="{5066E928-4F27-0F4B-AE64-AB4A0485F924}">
      <dgm:prSet/>
      <dgm:spPr/>
      <dgm:t>
        <a:bodyPr/>
        <a:lstStyle/>
        <a:p>
          <a:endParaRPr lang="en-US"/>
        </a:p>
      </dgm:t>
    </dgm:pt>
    <dgm:pt modelId="{9E7E2DC9-E0CE-F543-8535-3638E9C7D31B}">
      <dgm:prSet phldrT="[Text]"/>
      <dgm:spPr/>
      <dgm:t>
        <a:bodyPr/>
        <a:lstStyle/>
        <a:p>
          <a:r>
            <a:rPr lang="en-US" dirty="0" smtClean="0"/>
            <a:t>Network File</a:t>
          </a:r>
          <a:endParaRPr lang="en-US" dirty="0"/>
        </a:p>
      </dgm:t>
    </dgm:pt>
    <dgm:pt modelId="{BFF5A262-E81A-C14D-841F-88A29796816C}" type="parTrans" cxnId="{96F717A5-9904-6D43-8339-BAECC166FF67}">
      <dgm:prSet/>
      <dgm:spPr/>
      <dgm:t>
        <a:bodyPr/>
        <a:lstStyle/>
        <a:p>
          <a:endParaRPr lang="en-US"/>
        </a:p>
      </dgm:t>
    </dgm:pt>
    <dgm:pt modelId="{8948EE84-929B-1643-806B-A988D1151CE8}" type="sibTrans" cxnId="{96F717A5-9904-6D43-8339-BAECC166FF67}">
      <dgm:prSet/>
      <dgm:spPr/>
      <dgm:t>
        <a:bodyPr/>
        <a:lstStyle/>
        <a:p>
          <a:endParaRPr lang="en-US"/>
        </a:p>
      </dgm:t>
    </dgm:pt>
    <dgm:pt modelId="{4962ED5C-C5C8-B740-8474-5D4DAC20A49F}">
      <dgm:prSet phldrT="[Text]"/>
      <dgm:spPr/>
      <dgm:t>
        <a:bodyPr/>
        <a:lstStyle/>
        <a:p>
          <a:r>
            <a:rPr lang="en-US" dirty="0" smtClean="0"/>
            <a:t>(Log file)</a:t>
          </a:r>
          <a:endParaRPr lang="en-US" dirty="0"/>
        </a:p>
      </dgm:t>
    </dgm:pt>
    <dgm:pt modelId="{C81FD6F0-B184-AB43-B202-E33631A3E5C1}" type="parTrans" cxnId="{315C7BC7-166D-9F42-B519-8B04BDA0C241}">
      <dgm:prSet/>
      <dgm:spPr/>
      <dgm:t>
        <a:bodyPr/>
        <a:lstStyle/>
        <a:p>
          <a:endParaRPr lang="en-US"/>
        </a:p>
      </dgm:t>
    </dgm:pt>
    <dgm:pt modelId="{45CA0F7B-4A93-334F-AEDC-E5A8EB203340}" type="sibTrans" cxnId="{315C7BC7-166D-9F42-B519-8B04BDA0C241}">
      <dgm:prSet/>
      <dgm:spPr/>
      <dgm:t>
        <a:bodyPr/>
        <a:lstStyle/>
        <a:p>
          <a:endParaRPr lang="en-US"/>
        </a:p>
      </dgm:t>
    </dgm:pt>
    <dgm:pt modelId="{83640562-E324-1748-91C9-EC9B928C37DA}">
      <dgm:prSet phldrT="[Text]"/>
      <dgm:spPr>
        <a:solidFill>
          <a:srgbClr val="1C507D"/>
        </a:solidFill>
        <a:ln>
          <a:solidFill>
            <a:schemeClr val="accent5">
              <a:lumMod val="25000"/>
            </a:schemeClr>
          </a:solidFill>
        </a:ln>
      </dgm:spPr>
      <dgm:t>
        <a:bodyPr/>
        <a:lstStyle/>
        <a:p>
          <a:r>
            <a:rPr lang="en-US" dirty="0" smtClean="0"/>
            <a:t>Simulation</a:t>
          </a:r>
          <a:endParaRPr lang="en-US" dirty="0"/>
        </a:p>
      </dgm:t>
    </dgm:pt>
    <dgm:pt modelId="{08993C5F-F0AC-5442-B1C8-72C8DB166674}" type="parTrans" cxnId="{80C7E50A-9C45-A845-9D66-35C9C17F7418}">
      <dgm:prSet/>
      <dgm:spPr/>
      <dgm:t>
        <a:bodyPr/>
        <a:lstStyle/>
        <a:p>
          <a:endParaRPr lang="en-US"/>
        </a:p>
      </dgm:t>
    </dgm:pt>
    <dgm:pt modelId="{EE4B388A-177B-9840-BD3D-CB5DCC4A13B4}" type="sibTrans" cxnId="{80C7E50A-9C45-A845-9D66-35C9C17F7418}">
      <dgm:prSet/>
      <dgm:spPr/>
      <dgm:t>
        <a:bodyPr/>
        <a:lstStyle/>
        <a:p>
          <a:endParaRPr lang="en-US"/>
        </a:p>
      </dgm:t>
    </dgm:pt>
    <dgm:pt modelId="{63650E17-A436-A340-8122-847FF64363CA}">
      <dgm:prSet phldrT="[Text]"/>
      <dgm:spPr/>
      <dgm:t>
        <a:bodyPr/>
        <a:lstStyle/>
        <a:p>
          <a:r>
            <a:rPr lang="en-US" dirty="0" smtClean="0"/>
            <a:t>ODE: Implicit ODE solver</a:t>
          </a:r>
          <a:endParaRPr lang="en-US" dirty="0"/>
        </a:p>
      </dgm:t>
    </dgm:pt>
    <dgm:pt modelId="{F70D4589-0DCA-304C-8B74-7F1EE2BD3E5E}" type="parTrans" cxnId="{F7C734BB-983E-AD4D-9451-75A95966B2A8}">
      <dgm:prSet/>
      <dgm:spPr/>
      <dgm:t>
        <a:bodyPr/>
        <a:lstStyle/>
        <a:p>
          <a:endParaRPr lang="en-US"/>
        </a:p>
      </dgm:t>
    </dgm:pt>
    <dgm:pt modelId="{26C0D852-0577-D04F-B473-FBC8705F666E}" type="sibTrans" cxnId="{F7C734BB-983E-AD4D-9451-75A95966B2A8}">
      <dgm:prSet/>
      <dgm:spPr/>
      <dgm:t>
        <a:bodyPr/>
        <a:lstStyle/>
        <a:p>
          <a:endParaRPr lang="en-US"/>
        </a:p>
      </dgm:t>
    </dgm:pt>
    <dgm:pt modelId="{10AD0D05-CF9D-6A46-A1D7-DD35C45781F6}">
      <dgm:prSet phldrT="[Text]"/>
      <dgm:spPr/>
      <dgm:t>
        <a:bodyPr/>
        <a:lstStyle/>
        <a:p>
          <a:r>
            <a:rPr lang="en-US" dirty="0" smtClean="0"/>
            <a:t>SSA: Gillespie Algorithm</a:t>
          </a:r>
          <a:endParaRPr lang="en-US" dirty="0"/>
        </a:p>
      </dgm:t>
    </dgm:pt>
    <dgm:pt modelId="{334B84C0-42CD-CA46-ABB5-66228898DBFB}" type="parTrans" cxnId="{1194CB3D-5F71-0E49-A33A-3D014D23B236}">
      <dgm:prSet/>
      <dgm:spPr/>
      <dgm:t>
        <a:bodyPr/>
        <a:lstStyle/>
        <a:p>
          <a:endParaRPr lang="en-US"/>
        </a:p>
      </dgm:t>
    </dgm:pt>
    <dgm:pt modelId="{325599F3-6AA0-6249-9C39-EF54662A3352}" type="sibTrans" cxnId="{1194CB3D-5F71-0E49-A33A-3D014D23B236}">
      <dgm:prSet/>
      <dgm:spPr/>
      <dgm:t>
        <a:bodyPr/>
        <a:lstStyle/>
        <a:p>
          <a:endParaRPr lang="en-US"/>
        </a:p>
      </dgm:t>
    </dgm:pt>
    <dgm:pt modelId="{CCA71BB8-AA9D-D848-90A1-A8F75750B7DC}" type="pres">
      <dgm:prSet presAssocID="{7B79C8E7-8882-C348-94DE-133E8BB6D3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8237DA-CFCE-5D41-B3A9-888B7DF1F3F9}" type="pres">
      <dgm:prSet presAssocID="{7B79C8E7-8882-C348-94DE-133E8BB6D350}" presName="tSp" presStyleCnt="0"/>
      <dgm:spPr/>
    </dgm:pt>
    <dgm:pt modelId="{330F0FCA-EAA8-A94A-BE80-0BFFBAD488D8}" type="pres">
      <dgm:prSet presAssocID="{7B79C8E7-8882-C348-94DE-133E8BB6D350}" presName="bSp" presStyleCnt="0"/>
      <dgm:spPr/>
    </dgm:pt>
    <dgm:pt modelId="{E90294A0-7CDE-4244-B08E-E0C1C4E1B5F3}" type="pres">
      <dgm:prSet presAssocID="{7B79C8E7-8882-C348-94DE-133E8BB6D350}" presName="process" presStyleCnt="0"/>
      <dgm:spPr/>
    </dgm:pt>
    <dgm:pt modelId="{A33D32B2-8FC5-FB41-BD5E-B65F5FA3A2A0}" type="pres">
      <dgm:prSet presAssocID="{E8BD1CA3-AF5A-C740-ABF5-A22914D9C516}" presName="composite1" presStyleCnt="0"/>
      <dgm:spPr/>
    </dgm:pt>
    <dgm:pt modelId="{EEBC1DFF-2E87-464C-90FF-FA05B107939F}" type="pres">
      <dgm:prSet presAssocID="{E8BD1CA3-AF5A-C740-ABF5-A22914D9C516}" presName="dummyNode1" presStyleLbl="node1" presStyleIdx="0" presStyleCnt="3"/>
      <dgm:spPr/>
    </dgm:pt>
    <dgm:pt modelId="{B47DFA0E-8F0B-3F41-B5C3-EED076FC9C5A}" type="pres">
      <dgm:prSet presAssocID="{E8BD1CA3-AF5A-C740-ABF5-A22914D9C516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18217-CAE7-504D-B6B3-1E8A59CF8DE7}" type="pres">
      <dgm:prSet presAssocID="{E8BD1CA3-AF5A-C740-ABF5-A22914D9C516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847CB-EB48-D048-90AB-F5B505675088}" type="pres">
      <dgm:prSet presAssocID="{E8BD1CA3-AF5A-C740-ABF5-A22914D9C516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A98D6-2CEE-1044-A21C-67AC576986E4}" type="pres">
      <dgm:prSet presAssocID="{E8BD1CA3-AF5A-C740-ABF5-A22914D9C516}" presName="connSite1" presStyleCnt="0"/>
      <dgm:spPr/>
    </dgm:pt>
    <dgm:pt modelId="{E55BCBE1-F46F-E642-AFA2-D5D12C8DD181}" type="pres">
      <dgm:prSet presAssocID="{A8C50E42-CFF8-354E-BF0E-A183FF850B4C}" presName="Name9" presStyleLbl="sibTrans2D1" presStyleIdx="0" presStyleCnt="2"/>
      <dgm:spPr/>
      <dgm:t>
        <a:bodyPr/>
        <a:lstStyle/>
        <a:p>
          <a:endParaRPr lang="en-US"/>
        </a:p>
      </dgm:t>
    </dgm:pt>
    <dgm:pt modelId="{12467B95-73D2-AE4D-B57E-55D3E75692AF}" type="pres">
      <dgm:prSet presAssocID="{1A453FD4-CDCA-6A45-A783-54567C0DBA89}" presName="composite2" presStyleCnt="0"/>
      <dgm:spPr/>
    </dgm:pt>
    <dgm:pt modelId="{89FFF12A-969D-B340-828B-5F5F47C93EC0}" type="pres">
      <dgm:prSet presAssocID="{1A453FD4-CDCA-6A45-A783-54567C0DBA89}" presName="dummyNode2" presStyleLbl="node1" presStyleIdx="0" presStyleCnt="3"/>
      <dgm:spPr/>
    </dgm:pt>
    <dgm:pt modelId="{03D1E9B6-BF4F-8541-BE55-2354DFB96F19}" type="pres">
      <dgm:prSet presAssocID="{1A453FD4-CDCA-6A45-A783-54567C0DBA89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A6040-6E52-DF4B-92F2-F1CBEA2DB62C}" type="pres">
      <dgm:prSet presAssocID="{1A453FD4-CDCA-6A45-A783-54567C0DBA89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829C8-01CE-CC46-A8AC-1D5F4AF398F5}" type="pres">
      <dgm:prSet presAssocID="{1A453FD4-CDCA-6A45-A783-54567C0DBA89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4632F-0557-4840-A3F6-1201D7783E9B}" type="pres">
      <dgm:prSet presAssocID="{1A453FD4-CDCA-6A45-A783-54567C0DBA89}" presName="connSite2" presStyleCnt="0"/>
      <dgm:spPr/>
    </dgm:pt>
    <dgm:pt modelId="{D75C366C-B34B-F844-ADF9-CB440361047B}" type="pres">
      <dgm:prSet presAssocID="{5054946F-0BB8-F34F-B21F-B883E85CAE35}" presName="Name18" presStyleLbl="sibTrans2D1" presStyleIdx="1" presStyleCnt="2"/>
      <dgm:spPr/>
      <dgm:t>
        <a:bodyPr/>
        <a:lstStyle/>
        <a:p>
          <a:endParaRPr lang="en-US"/>
        </a:p>
      </dgm:t>
    </dgm:pt>
    <dgm:pt modelId="{AF119EC5-1EF1-4F4D-B7FE-25E4BBB67868}" type="pres">
      <dgm:prSet presAssocID="{83640562-E324-1748-91C9-EC9B928C37DA}" presName="composite1" presStyleCnt="0"/>
      <dgm:spPr/>
    </dgm:pt>
    <dgm:pt modelId="{E28FC3DB-E4BA-2247-829A-EA911F6789B4}" type="pres">
      <dgm:prSet presAssocID="{83640562-E324-1748-91C9-EC9B928C37DA}" presName="dummyNode1" presStyleLbl="node1" presStyleIdx="1" presStyleCnt="3"/>
      <dgm:spPr/>
    </dgm:pt>
    <dgm:pt modelId="{25388211-9B83-B34F-8FF1-72460F8877AE}" type="pres">
      <dgm:prSet presAssocID="{83640562-E324-1748-91C9-EC9B928C37DA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D38125-ED68-6547-AAD8-74E23F32F79F}" type="pres">
      <dgm:prSet presAssocID="{83640562-E324-1748-91C9-EC9B928C37DA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E997F-A85A-9142-8BB2-F5ED704A4F52}" type="pres">
      <dgm:prSet presAssocID="{83640562-E324-1748-91C9-EC9B928C37DA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023BE6-9181-464A-90B7-47B6AE85D7A4}" type="pres">
      <dgm:prSet presAssocID="{83640562-E324-1748-91C9-EC9B928C37DA}" presName="connSite1" presStyleCnt="0"/>
      <dgm:spPr/>
    </dgm:pt>
  </dgm:ptLst>
  <dgm:cxnLst>
    <dgm:cxn modelId="{15C55DCE-E70C-6A4E-AF9E-A41C0E10215E}" srcId="{E8BD1CA3-AF5A-C740-ABF5-A22914D9C516}" destId="{2BF081AB-1F6D-E54E-91F2-4C67A9E1BF87}" srcOrd="0" destOrd="0" parTransId="{BA1D2761-CC1E-B14A-8885-8997CBAB7F46}" sibTransId="{605492BC-FB63-4545-9BD6-B4296AE75448}"/>
    <dgm:cxn modelId="{96F717A5-9904-6D43-8339-BAECC166FF67}" srcId="{1A453FD4-CDCA-6A45-A783-54567C0DBA89}" destId="{9E7E2DC9-E0CE-F543-8535-3638E9C7D31B}" srcOrd="0" destOrd="0" parTransId="{BFF5A262-E81A-C14D-841F-88A29796816C}" sibTransId="{8948EE84-929B-1643-806B-A988D1151CE8}"/>
    <dgm:cxn modelId="{EE0D578C-89DF-1D4F-B837-6BF5BDDA2ACB}" type="presOf" srcId="{5054946F-0BB8-F34F-B21F-B883E85CAE35}" destId="{D75C366C-B34B-F844-ADF9-CB440361047B}" srcOrd="0" destOrd="0" presId="urn:microsoft.com/office/officeart/2005/8/layout/hProcess4"/>
    <dgm:cxn modelId="{0D92AD79-3AD7-4849-AA89-F4E6EB9AD2BB}" type="presOf" srcId="{10AD0D05-CF9D-6A46-A1D7-DD35C45781F6}" destId="{2ED38125-ED68-6547-AAD8-74E23F32F79F}" srcOrd="1" destOrd="1" presId="urn:microsoft.com/office/officeart/2005/8/layout/hProcess4"/>
    <dgm:cxn modelId="{44F42806-4F3F-034F-B382-6D7F17286C26}" srcId="{E8BD1CA3-AF5A-C740-ABF5-A22914D9C516}" destId="{459238CE-D5DD-794A-8697-D7F3C5ECFF4C}" srcOrd="1" destOrd="0" parTransId="{4D0BABAF-268C-EF4B-8318-7754FE666549}" sibTransId="{146D0196-C538-4245-AF08-D47D6D2A8ED6}"/>
    <dgm:cxn modelId="{4208CFA1-0F54-9B4B-9C78-9D3475487771}" type="presOf" srcId="{459238CE-D5DD-794A-8697-D7F3C5ECFF4C}" destId="{B47DFA0E-8F0B-3F41-B5C3-EED076FC9C5A}" srcOrd="0" destOrd="1" presId="urn:microsoft.com/office/officeart/2005/8/layout/hProcess4"/>
    <dgm:cxn modelId="{1194CB3D-5F71-0E49-A33A-3D014D23B236}" srcId="{83640562-E324-1748-91C9-EC9B928C37DA}" destId="{10AD0D05-CF9D-6A46-A1D7-DD35C45781F6}" srcOrd="1" destOrd="0" parTransId="{334B84C0-42CD-CA46-ABB5-66228898DBFB}" sibTransId="{325599F3-6AA0-6249-9C39-EF54662A3352}"/>
    <dgm:cxn modelId="{7F275954-F953-574A-8FA5-40350978FE92}" type="presOf" srcId="{9E7E2DC9-E0CE-F543-8535-3638E9C7D31B}" destId="{23AA6040-6E52-DF4B-92F2-F1CBEA2DB62C}" srcOrd="1" destOrd="0" presId="urn:microsoft.com/office/officeart/2005/8/layout/hProcess4"/>
    <dgm:cxn modelId="{878341B7-BDC7-A345-BD33-86BE9B35F7F9}" type="presOf" srcId="{2BF081AB-1F6D-E54E-91F2-4C67A9E1BF87}" destId="{B47DFA0E-8F0B-3F41-B5C3-EED076FC9C5A}" srcOrd="0" destOrd="0" presId="urn:microsoft.com/office/officeart/2005/8/layout/hProcess4"/>
    <dgm:cxn modelId="{7A970B96-8263-7B4D-96B4-8A6E46F939CD}" type="presOf" srcId="{1A453FD4-CDCA-6A45-A783-54567C0DBA89}" destId="{710829C8-01CE-CC46-A8AC-1D5F4AF398F5}" srcOrd="0" destOrd="0" presId="urn:microsoft.com/office/officeart/2005/8/layout/hProcess4"/>
    <dgm:cxn modelId="{E48838F4-3003-EC45-8428-5A1E1F00C515}" srcId="{7B79C8E7-8882-C348-94DE-133E8BB6D350}" destId="{E8BD1CA3-AF5A-C740-ABF5-A22914D9C516}" srcOrd="0" destOrd="0" parTransId="{A4A99493-2558-2A48-B34F-9FF9911BAF42}" sibTransId="{A8C50E42-CFF8-354E-BF0E-A183FF850B4C}"/>
    <dgm:cxn modelId="{9EFD3F41-A18A-3C42-BC91-20A8736B14BA}" type="presOf" srcId="{2BF081AB-1F6D-E54E-91F2-4C67A9E1BF87}" destId="{66318217-CAE7-504D-B6B3-1E8A59CF8DE7}" srcOrd="1" destOrd="0" presId="urn:microsoft.com/office/officeart/2005/8/layout/hProcess4"/>
    <dgm:cxn modelId="{A477BF25-E01E-A94C-9FB4-50FAC78346C3}" type="presOf" srcId="{4962ED5C-C5C8-B740-8474-5D4DAC20A49F}" destId="{03D1E9B6-BF4F-8541-BE55-2354DFB96F19}" srcOrd="0" destOrd="1" presId="urn:microsoft.com/office/officeart/2005/8/layout/hProcess4"/>
    <dgm:cxn modelId="{F7C734BB-983E-AD4D-9451-75A95966B2A8}" srcId="{83640562-E324-1748-91C9-EC9B928C37DA}" destId="{63650E17-A436-A340-8122-847FF64363CA}" srcOrd="0" destOrd="0" parTransId="{F70D4589-0DCA-304C-8B74-7F1EE2BD3E5E}" sibTransId="{26C0D852-0577-D04F-B473-FBC8705F666E}"/>
    <dgm:cxn modelId="{35707802-608B-A54B-BD30-95DD0B923784}" type="presOf" srcId="{459238CE-D5DD-794A-8697-D7F3C5ECFF4C}" destId="{66318217-CAE7-504D-B6B3-1E8A59CF8DE7}" srcOrd="1" destOrd="1" presId="urn:microsoft.com/office/officeart/2005/8/layout/hProcess4"/>
    <dgm:cxn modelId="{31AF1D7E-BDAA-CC48-BD58-5FD4DF2595BD}" type="presOf" srcId="{4962ED5C-C5C8-B740-8474-5D4DAC20A49F}" destId="{23AA6040-6E52-DF4B-92F2-F1CBEA2DB62C}" srcOrd="1" destOrd="1" presId="urn:microsoft.com/office/officeart/2005/8/layout/hProcess4"/>
    <dgm:cxn modelId="{D314DDA5-F0B3-4B49-9DF9-70EC7AE43319}" type="presOf" srcId="{E8BD1CA3-AF5A-C740-ABF5-A22914D9C516}" destId="{EB7847CB-EB48-D048-90AB-F5B505675088}" srcOrd="0" destOrd="0" presId="urn:microsoft.com/office/officeart/2005/8/layout/hProcess4"/>
    <dgm:cxn modelId="{5066E928-4F27-0F4B-AE64-AB4A0485F924}" srcId="{7B79C8E7-8882-C348-94DE-133E8BB6D350}" destId="{1A453FD4-CDCA-6A45-A783-54567C0DBA89}" srcOrd="1" destOrd="0" parTransId="{BF6943C9-BD52-0344-97AF-B29274580235}" sibTransId="{5054946F-0BB8-F34F-B21F-B883E85CAE35}"/>
    <dgm:cxn modelId="{17843493-E762-694C-B59E-75988B33FF1C}" type="presOf" srcId="{7B79C8E7-8882-C348-94DE-133E8BB6D350}" destId="{CCA71BB8-AA9D-D848-90A1-A8F75750B7DC}" srcOrd="0" destOrd="0" presId="urn:microsoft.com/office/officeart/2005/8/layout/hProcess4"/>
    <dgm:cxn modelId="{23922521-3763-644B-B12F-8C22ED069C0A}" type="presOf" srcId="{63650E17-A436-A340-8122-847FF64363CA}" destId="{25388211-9B83-B34F-8FF1-72460F8877AE}" srcOrd="0" destOrd="0" presId="urn:microsoft.com/office/officeart/2005/8/layout/hProcess4"/>
    <dgm:cxn modelId="{1B63D342-A328-644C-8871-EDDDCEFAEFCC}" type="presOf" srcId="{63650E17-A436-A340-8122-847FF64363CA}" destId="{2ED38125-ED68-6547-AAD8-74E23F32F79F}" srcOrd="1" destOrd="0" presId="urn:microsoft.com/office/officeart/2005/8/layout/hProcess4"/>
    <dgm:cxn modelId="{315C7BC7-166D-9F42-B519-8B04BDA0C241}" srcId="{1A453FD4-CDCA-6A45-A783-54567C0DBA89}" destId="{4962ED5C-C5C8-B740-8474-5D4DAC20A49F}" srcOrd="1" destOrd="0" parTransId="{C81FD6F0-B184-AB43-B202-E33631A3E5C1}" sibTransId="{45CA0F7B-4A93-334F-AEDC-E5A8EB203340}"/>
    <dgm:cxn modelId="{97677462-993F-1841-A0A6-029817294D6B}" type="presOf" srcId="{10AD0D05-CF9D-6A46-A1D7-DD35C45781F6}" destId="{25388211-9B83-B34F-8FF1-72460F8877AE}" srcOrd="0" destOrd="1" presId="urn:microsoft.com/office/officeart/2005/8/layout/hProcess4"/>
    <dgm:cxn modelId="{80C7E50A-9C45-A845-9D66-35C9C17F7418}" srcId="{7B79C8E7-8882-C348-94DE-133E8BB6D350}" destId="{83640562-E324-1748-91C9-EC9B928C37DA}" srcOrd="2" destOrd="0" parTransId="{08993C5F-F0AC-5442-B1C8-72C8DB166674}" sibTransId="{EE4B388A-177B-9840-BD3D-CB5DCC4A13B4}"/>
    <dgm:cxn modelId="{63EBB59A-6F04-1948-82BB-B43385723534}" type="presOf" srcId="{83640562-E324-1748-91C9-EC9B928C37DA}" destId="{AF4E997F-A85A-9142-8BB2-F5ED704A4F52}" srcOrd="0" destOrd="0" presId="urn:microsoft.com/office/officeart/2005/8/layout/hProcess4"/>
    <dgm:cxn modelId="{2B6858D0-2F61-4F45-AD0D-301A45CD81A2}" type="presOf" srcId="{A8C50E42-CFF8-354E-BF0E-A183FF850B4C}" destId="{E55BCBE1-F46F-E642-AFA2-D5D12C8DD181}" srcOrd="0" destOrd="0" presId="urn:microsoft.com/office/officeart/2005/8/layout/hProcess4"/>
    <dgm:cxn modelId="{36A975CF-9C1C-8348-8290-0C157136F66F}" type="presOf" srcId="{9E7E2DC9-E0CE-F543-8535-3638E9C7D31B}" destId="{03D1E9B6-BF4F-8541-BE55-2354DFB96F19}" srcOrd="0" destOrd="0" presId="urn:microsoft.com/office/officeart/2005/8/layout/hProcess4"/>
    <dgm:cxn modelId="{6CAEF138-9274-7243-9DBF-A65242D513DC}" type="presParOf" srcId="{CCA71BB8-AA9D-D848-90A1-A8F75750B7DC}" destId="{938237DA-CFCE-5D41-B3A9-888B7DF1F3F9}" srcOrd="0" destOrd="0" presId="urn:microsoft.com/office/officeart/2005/8/layout/hProcess4"/>
    <dgm:cxn modelId="{4460DDEF-E9D2-2843-B933-8BB5B906A831}" type="presParOf" srcId="{CCA71BB8-AA9D-D848-90A1-A8F75750B7DC}" destId="{330F0FCA-EAA8-A94A-BE80-0BFFBAD488D8}" srcOrd="1" destOrd="0" presId="urn:microsoft.com/office/officeart/2005/8/layout/hProcess4"/>
    <dgm:cxn modelId="{E12354C4-0B60-9740-9A51-5BA30935B807}" type="presParOf" srcId="{CCA71BB8-AA9D-D848-90A1-A8F75750B7DC}" destId="{E90294A0-7CDE-4244-B08E-E0C1C4E1B5F3}" srcOrd="2" destOrd="0" presId="urn:microsoft.com/office/officeart/2005/8/layout/hProcess4"/>
    <dgm:cxn modelId="{56B2395C-1DEC-6744-B8B6-F8D09DD6DB5F}" type="presParOf" srcId="{E90294A0-7CDE-4244-B08E-E0C1C4E1B5F3}" destId="{A33D32B2-8FC5-FB41-BD5E-B65F5FA3A2A0}" srcOrd="0" destOrd="0" presId="urn:microsoft.com/office/officeart/2005/8/layout/hProcess4"/>
    <dgm:cxn modelId="{46E71B71-06E4-724B-8B3C-0115E44A9632}" type="presParOf" srcId="{A33D32B2-8FC5-FB41-BD5E-B65F5FA3A2A0}" destId="{EEBC1DFF-2E87-464C-90FF-FA05B107939F}" srcOrd="0" destOrd="0" presId="urn:microsoft.com/office/officeart/2005/8/layout/hProcess4"/>
    <dgm:cxn modelId="{71660E56-2EE2-1040-BEE6-ECC10B4909B0}" type="presParOf" srcId="{A33D32B2-8FC5-FB41-BD5E-B65F5FA3A2A0}" destId="{B47DFA0E-8F0B-3F41-B5C3-EED076FC9C5A}" srcOrd="1" destOrd="0" presId="urn:microsoft.com/office/officeart/2005/8/layout/hProcess4"/>
    <dgm:cxn modelId="{EC5E4491-8E3F-614B-A7FC-ECF073B6C3B8}" type="presParOf" srcId="{A33D32B2-8FC5-FB41-BD5E-B65F5FA3A2A0}" destId="{66318217-CAE7-504D-B6B3-1E8A59CF8DE7}" srcOrd="2" destOrd="0" presId="urn:microsoft.com/office/officeart/2005/8/layout/hProcess4"/>
    <dgm:cxn modelId="{EEFBCE4F-F583-6B46-B555-2719A357D9A7}" type="presParOf" srcId="{A33D32B2-8FC5-FB41-BD5E-B65F5FA3A2A0}" destId="{EB7847CB-EB48-D048-90AB-F5B505675088}" srcOrd="3" destOrd="0" presId="urn:microsoft.com/office/officeart/2005/8/layout/hProcess4"/>
    <dgm:cxn modelId="{10E142DF-02DC-B943-989A-17582B1A8099}" type="presParOf" srcId="{A33D32B2-8FC5-FB41-BD5E-B65F5FA3A2A0}" destId="{683A98D6-2CEE-1044-A21C-67AC576986E4}" srcOrd="4" destOrd="0" presId="urn:microsoft.com/office/officeart/2005/8/layout/hProcess4"/>
    <dgm:cxn modelId="{61C5804C-E532-F446-840E-6B1ECC66381F}" type="presParOf" srcId="{E90294A0-7CDE-4244-B08E-E0C1C4E1B5F3}" destId="{E55BCBE1-F46F-E642-AFA2-D5D12C8DD181}" srcOrd="1" destOrd="0" presId="urn:microsoft.com/office/officeart/2005/8/layout/hProcess4"/>
    <dgm:cxn modelId="{A52603B3-B8BA-0447-B8E3-84510128B859}" type="presParOf" srcId="{E90294A0-7CDE-4244-B08E-E0C1C4E1B5F3}" destId="{12467B95-73D2-AE4D-B57E-55D3E75692AF}" srcOrd="2" destOrd="0" presId="urn:microsoft.com/office/officeart/2005/8/layout/hProcess4"/>
    <dgm:cxn modelId="{54ECF393-316F-2B42-A434-D3C2D4D6FA11}" type="presParOf" srcId="{12467B95-73D2-AE4D-B57E-55D3E75692AF}" destId="{89FFF12A-969D-B340-828B-5F5F47C93EC0}" srcOrd="0" destOrd="0" presId="urn:microsoft.com/office/officeart/2005/8/layout/hProcess4"/>
    <dgm:cxn modelId="{408A3C00-8D8A-114C-B4F4-CACAEC377567}" type="presParOf" srcId="{12467B95-73D2-AE4D-B57E-55D3E75692AF}" destId="{03D1E9B6-BF4F-8541-BE55-2354DFB96F19}" srcOrd="1" destOrd="0" presId="urn:microsoft.com/office/officeart/2005/8/layout/hProcess4"/>
    <dgm:cxn modelId="{B4C1EA43-C2C5-ED42-BB25-CFDFFC3512AF}" type="presParOf" srcId="{12467B95-73D2-AE4D-B57E-55D3E75692AF}" destId="{23AA6040-6E52-DF4B-92F2-F1CBEA2DB62C}" srcOrd="2" destOrd="0" presId="urn:microsoft.com/office/officeart/2005/8/layout/hProcess4"/>
    <dgm:cxn modelId="{ACB788BE-48C1-0B42-AC19-36C4260E5A67}" type="presParOf" srcId="{12467B95-73D2-AE4D-B57E-55D3E75692AF}" destId="{710829C8-01CE-CC46-A8AC-1D5F4AF398F5}" srcOrd="3" destOrd="0" presId="urn:microsoft.com/office/officeart/2005/8/layout/hProcess4"/>
    <dgm:cxn modelId="{E867304B-C15A-D246-BC91-E95B604737F1}" type="presParOf" srcId="{12467B95-73D2-AE4D-B57E-55D3E75692AF}" destId="{0A54632F-0557-4840-A3F6-1201D7783E9B}" srcOrd="4" destOrd="0" presId="urn:microsoft.com/office/officeart/2005/8/layout/hProcess4"/>
    <dgm:cxn modelId="{1D679674-B039-F64F-A154-0EEBEECE08A4}" type="presParOf" srcId="{E90294A0-7CDE-4244-B08E-E0C1C4E1B5F3}" destId="{D75C366C-B34B-F844-ADF9-CB440361047B}" srcOrd="3" destOrd="0" presId="urn:microsoft.com/office/officeart/2005/8/layout/hProcess4"/>
    <dgm:cxn modelId="{9C17C981-4FF5-6C47-85F9-76377D844C87}" type="presParOf" srcId="{E90294A0-7CDE-4244-B08E-E0C1C4E1B5F3}" destId="{AF119EC5-1EF1-4F4D-B7FE-25E4BBB67868}" srcOrd="4" destOrd="0" presId="urn:microsoft.com/office/officeart/2005/8/layout/hProcess4"/>
    <dgm:cxn modelId="{03BF0750-9108-0D45-8B61-0BF95DE78BA9}" type="presParOf" srcId="{AF119EC5-1EF1-4F4D-B7FE-25E4BBB67868}" destId="{E28FC3DB-E4BA-2247-829A-EA911F6789B4}" srcOrd="0" destOrd="0" presId="urn:microsoft.com/office/officeart/2005/8/layout/hProcess4"/>
    <dgm:cxn modelId="{3AB0C2E6-CD9A-F742-B2CF-C24553F7CB19}" type="presParOf" srcId="{AF119EC5-1EF1-4F4D-B7FE-25E4BBB67868}" destId="{25388211-9B83-B34F-8FF1-72460F8877AE}" srcOrd="1" destOrd="0" presId="urn:microsoft.com/office/officeart/2005/8/layout/hProcess4"/>
    <dgm:cxn modelId="{FE02D45A-C734-6949-8662-710E691B1097}" type="presParOf" srcId="{AF119EC5-1EF1-4F4D-B7FE-25E4BBB67868}" destId="{2ED38125-ED68-6547-AAD8-74E23F32F79F}" srcOrd="2" destOrd="0" presId="urn:microsoft.com/office/officeart/2005/8/layout/hProcess4"/>
    <dgm:cxn modelId="{0F375769-59A2-4344-AF32-D7CD46058186}" type="presParOf" srcId="{AF119EC5-1EF1-4F4D-B7FE-25E4BBB67868}" destId="{AF4E997F-A85A-9142-8BB2-F5ED704A4F52}" srcOrd="3" destOrd="0" presId="urn:microsoft.com/office/officeart/2005/8/layout/hProcess4"/>
    <dgm:cxn modelId="{8E1810F6-3503-D046-98B0-558297FDE011}" type="presParOf" srcId="{AF119EC5-1EF1-4F4D-B7FE-25E4BBB67868}" destId="{24023BE6-9181-464A-90B7-47B6AE85D7A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:a="http://schemas.openxmlformats.org/drawingml/2006/main" xmlns:dgm="http://schemas.openxmlformats.org/drawingml/2006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DFA0E-8F0B-3F41-B5C3-EED076FC9C5A}">
      <dsp:nvSpPr>
        <dsp:cNvPr id="0" name=""/>
        <dsp:cNvSpPr/>
      </dsp:nvSpPr>
      <dsp:spPr>
        <a:xfrm>
          <a:off x="973" y="1216631"/>
          <a:ext cx="2075313" cy="1711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Molecules as Data Objects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Molecular Interactions as Rules</a:t>
          </a:r>
          <a:endParaRPr lang="en-US" sz="1600" kern="1200" dirty="0"/>
        </a:p>
      </dsp:txBody>
      <dsp:txXfrm>
        <a:off x="40364" y="1256022"/>
        <a:ext cx="1996531" cy="1266124"/>
      </dsp:txXfrm>
    </dsp:sp>
    <dsp:sp modelId="{E55BCBE1-F46F-E642-AFA2-D5D12C8DD181}">
      <dsp:nvSpPr>
        <dsp:cNvPr id="0" name=""/>
        <dsp:cNvSpPr/>
      </dsp:nvSpPr>
      <dsp:spPr>
        <a:xfrm>
          <a:off x="1174915" y="1651854"/>
          <a:ext cx="2247987" cy="2247987"/>
        </a:xfrm>
        <a:prstGeom prst="leftCircularArrow">
          <a:avLst>
            <a:gd name="adj1" fmla="val 2975"/>
            <a:gd name="adj2" fmla="val 364515"/>
            <a:gd name="adj3" fmla="val 2140026"/>
            <a:gd name="adj4" fmla="val 9024489"/>
            <a:gd name="adj5" fmla="val 347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7847CB-EB48-D048-90AB-F5B505675088}">
      <dsp:nvSpPr>
        <dsp:cNvPr id="0" name=""/>
        <dsp:cNvSpPr/>
      </dsp:nvSpPr>
      <dsp:spPr>
        <a:xfrm>
          <a:off x="462153" y="2561538"/>
          <a:ext cx="1844723" cy="7335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BNGL</a:t>
          </a:r>
          <a:endParaRPr lang="en-US" sz="2600" kern="1200" dirty="0"/>
        </a:p>
      </dsp:txBody>
      <dsp:txXfrm>
        <a:off x="483639" y="2583024"/>
        <a:ext cx="1801751" cy="690613"/>
      </dsp:txXfrm>
    </dsp:sp>
    <dsp:sp modelId="{03D1E9B6-BF4F-8541-BE55-2354DFB96F19}">
      <dsp:nvSpPr>
        <dsp:cNvPr id="0" name=""/>
        <dsp:cNvSpPr/>
      </dsp:nvSpPr>
      <dsp:spPr>
        <a:xfrm>
          <a:off x="2625297" y="1216631"/>
          <a:ext cx="2075313" cy="1711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Network File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(Log file)</a:t>
          </a:r>
          <a:endParaRPr lang="en-US" sz="1600" kern="1200" dirty="0"/>
        </a:p>
      </dsp:txBody>
      <dsp:txXfrm>
        <a:off x="2664688" y="1622815"/>
        <a:ext cx="1996531" cy="1266124"/>
      </dsp:txXfrm>
    </dsp:sp>
    <dsp:sp modelId="{D75C366C-B34B-F844-ADF9-CB440361047B}">
      <dsp:nvSpPr>
        <dsp:cNvPr id="0" name=""/>
        <dsp:cNvSpPr/>
      </dsp:nvSpPr>
      <dsp:spPr>
        <a:xfrm>
          <a:off x="3781946" y="178006"/>
          <a:ext cx="2513166" cy="2513166"/>
        </a:xfrm>
        <a:prstGeom prst="circularArrow">
          <a:avLst>
            <a:gd name="adj1" fmla="val 2661"/>
            <a:gd name="adj2" fmla="val 323668"/>
            <a:gd name="adj3" fmla="val 19500821"/>
            <a:gd name="adj4" fmla="val 12575511"/>
            <a:gd name="adj5" fmla="val 310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0829C8-01CE-CC46-A8AC-1D5F4AF398F5}">
      <dsp:nvSpPr>
        <dsp:cNvPr id="0" name=""/>
        <dsp:cNvSpPr/>
      </dsp:nvSpPr>
      <dsp:spPr>
        <a:xfrm>
          <a:off x="3086478" y="849838"/>
          <a:ext cx="1844723" cy="7335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BioNetGen</a:t>
          </a:r>
          <a:endParaRPr lang="en-US" sz="2600" kern="1200" dirty="0"/>
        </a:p>
      </dsp:txBody>
      <dsp:txXfrm>
        <a:off x="3107964" y="871324"/>
        <a:ext cx="1801751" cy="690613"/>
      </dsp:txXfrm>
    </dsp:sp>
    <dsp:sp modelId="{25388211-9B83-B34F-8FF1-72460F8877AE}">
      <dsp:nvSpPr>
        <dsp:cNvPr id="0" name=""/>
        <dsp:cNvSpPr/>
      </dsp:nvSpPr>
      <dsp:spPr>
        <a:xfrm>
          <a:off x="5249622" y="1216631"/>
          <a:ext cx="2075313" cy="1711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ODE: Implicit ODE solver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SSA: Gillespie Algorithm</a:t>
          </a:r>
          <a:endParaRPr lang="en-US" sz="1600" kern="1200" dirty="0"/>
        </a:p>
      </dsp:txBody>
      <dsp:txXfrm>
        <a:off x="5289013" y="1256022"/>
        <a:ext cx="1996531" cy="1266124"/>
      </dsp:txXfrm>
    </dsp:sp>
    <dsp:sp modelId="{AF4E997F-A85A-9142-8BB2-F5ED704A4F52}">
      <dsp:nvSpPr>
        <dsp:cNvPr id="0" name=""/>
        <dsp:cNvSpPr/>
      </dsp:nvSpPr>
      <dsp:spPr>
        <a:xfrm>
          <a:off x="5710803" y="2561538"/>
          <a:ext cx="1844723" cy="7335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Simulation</a:t>
          </a:r>
          <a:endParaRPr lang="en-US" sz="2600" kern="1200" dirty="0"/>
        </a:p>
      </dsp:txBody>
      <dsp:txXfrm>
        <a:off x="5732289" y="2583024"/>
        <a:ext cx="1801751" cy="690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F46A4-20ED-B945-9E06-DED830D6BAC0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C8A9B-2759-E541-B3E3-8FF9326CA1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3634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Revisit</a:t>
            </a:r>
            <a:r>
              <a:rPr lang="en-US" baseline="0" dirty="0" smtClean="0"/>
              <a:t> Rule-based Modeling by introducing a simple model, Toy-Jim.</a:t>
            </a:r>
          </a:p>
          <a:p>
            <a:r>
              <a:rPr lang="en-US" baseline="0" dirty="0" smtClean="0"/>
              <a:t>Learn BioNetGen Language from a program written for this model.</a:t>
            </a:r>
          </a:p>
          <a:p>
            <a:r>
              <a:rPr lang="en-US" baseline="0" dirty="0" smtClean="0"/>
              <a:t>Show how to use </a:t>
            </a:r>
            <a:r>
              <a:rPr lang="en-US" baseline="0" dirty="0" err="1" smtClean="0"/>
              <a:t>RuleBender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C8A9B-2759-E541-B3E3-8FF9326CA13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2985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chemical</a:t>
            </a:r>
            <a:r>
              <a:rPr lang="en-US" baseline="0" dirty="0" smtClean="0"/>
              <a:t> equations representing the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C8A9B-2759-E541-B3E3-8FF9326CA13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790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Computer scientists have a tradition to create a new programming language</a:t>
            </a:r>
            <a:r>
              <a:rPr lang="en-US" baseline="0" dirty="0" smtClean="0"/>
              <a:t> for a new hard problem.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OO: C++/Java</a:t>
            </a:r>
          </a:p>
          <a:p>
            <a:r>
              <a:rPr lang="en-US" baseline="0" dirty="0" smtClean="0"/>
              <a:t>Hardware design: VHDL/</a:t>
            </a:r>
            <a:r>
              <a:rPr lang="en-US" baseline="0" dirty="0" err="1" smtClean="0"/>
              <a:t>verilog</a:t>
            </a:r>
            <a:endParaRPr lang="en-US" baseline="0" dirty="0" smtClean="0"/>
          </a:p>
          <a:p>
            <a:r>
              <a:rPr lang="en-US" baseline="0" dirty="0" smtClean="0"/>
              <a:t>Model Checking: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Ease of use issues: </a:t>
            </a:r>
          </a:p>
          <a:p>
            <a:r>
              <a:rPr lang="en-US" baseline="0" dirty="0" smtClean="0"/>
              <a:t>Provide for common changes – parameters</a:t>
            </a:r>
          </a:p>
          <a:p>
            <a:r>
              <a:rPr lang="en-US" baseline="0" dirty="0" smtClean="0"/>
              <a:t>Organization of results</a:t>
            </a:r>
          </a:p>
          <a:p>
            <a:r>
              <a:rPr lang="en-US" baseline="0" dirty="0" smtClean="0"/>
              <a:t>User-friendly naming</a:t>
            </a:r>
          </a:p>
          <a:p>
            <a:r>
              <a:rPr lang="en-US" baseline="0" dirty="0" smtClean="0"/>
              <a:t>Ways of looking at results</a:t>
            </a:r>
          </a:p>
          <a:p>
            <a:r>
              <a:rPr lang="en-US" baseline="0" dirty="0" smtClean="0"/>
              <a:t>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C8A9B-2759-E541-B3E3-8FF9326CA13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8325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Usually denote the components of</a:t>
            </a:r>
            <a:r>
              <a:rPr lang="en-US" baseline="0" dirty="0" smtClean="0"/>
              <a:t> binding positions with the name of the binding target</a:t>
            </a:r>
          </a:p>
          <a:p>
            <a:r>
              <a:rPr lang="en-US" altLang="zh-CN" baseline="0" dirty="0" err="1" smtClean="0"/>
              <a:t>Eg</a:t>
            </a:r>
            <a:r>
              <a:rPr lang="en-US" altLang="zh-CN" baseline="0" dirty="0" smtClean="0"/>
              <a:t>.</a:t>
            </a:r>
          </a:p>
          <a:p>
            <a:r>
              <a:rPr lang="en-US" altLang="zh-CN" baseline="0" dirty="0" smtClean="0"/>
              <a:t>Molecule R can bind L, A, and another R</a:t>
            </a:r>
          </a:p>
          <a:p>
            <a:r>
              <a:rPr lang="en-US" dirty="0" smtClean="0"/>
              <a:t>Molecule K can</a:t>
            </a:r>
            <a:r>
              <a:rPr lang="en-US" baseline="0" dirty="0" smtClean="0"/>
              <a:t> bind A, and it has two state, phosphorylated or </a:t>
            </a:r>
            <a:r>
              <a:rPr lang="en-US" baseline="0" dirty="0" err="1" smtClean="0"/>
              <a:t>unphosphorylated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C8A9B-2759-E541-B3E3-8FF9326CA13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915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C8A9B-2759-E541-B3E3-8FF9326CA13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144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</p:spPr>
        <p:txBody>
          <a:bodyPr/>
          <a:lstStyle>
            <a:lvl1pPr marL="0" indent="0" algn="ctr">
              <a:buFont typeface="Wingdings" pitchFamily="-65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7174" name="Rectangle 103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BF52AB9-0EAA-6147-8784-5C4323D52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75" name="Rectangle 1031"/>
          <p:cNvSpPr>
            <a:spLocks noChangeArrowheads="1"/>
          </p:cNvSpPr>
          <p:nvPr/>
        </p:nvSpPr>
        <p:spPr bwMode="gray">
          <a:xfrm flipV="1">
            <a:off x="315913" y="2925763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 eaLnBrk="1" hangingPunct="1"/>
            <a:endParaRPr kumimoji="1" lang="en-US">
              <a:latin typeface="Arial" pitchFamily="-65" charset="0"/>
            </a:endParaRPr>
          </a:p>
        </p:txBody>
      </p:sp>
      <p:sp>
        <p:nvSpPr>
          <p:cNvPr id="7176" name="Rectangle 1032"/>
          <p:cNvSpPr>
            <a:spLocks noChangeArrowheads="1"/>
          </p:cNvSpPr>
          <p:nvPr/>
        </p:nvSpPr>
        <p:spPr bwMode="gray">
          <a:xfrm flipV="1">
            <a:off x="315913" y="5364163"/>
            <a:ext cx="8683625" cy="46037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 eaLnBrk="1" hangingPunct="1"/>
            <a:endParaRPr kumimoji="1" lang="en-US">
              <a:latin typeface="Arial" pitchFamily="-65" charset="0"/>
            </a:endParaRPr>
          </a:p>
        </p:txBody>
      </p:sp>
      <p:pic>
        <p:nvPicPr>
          <p:cNvPr id="7177" name="Picture 1033" descr=" cmacs.jpg                                                      01E7AB03Macintosh HD                   C36C4D7D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553450" cy="10033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0"/>
            <a:ext cx="1952625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5707063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600200"/>
            <a:ext cx="38100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600200"/>
            <a:ext cx="38100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BF52AB9-0EAA-6147-8784-5C4323D52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ChangeArrowheads="1"/>
          </p:cNvSpPr>
          <p:nvPr/>
        </p:nvSpPr>
        <p:spPr bwMode="gray">
          <a:xfrm>
            <a:off x="1111250" y="533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endParaRPr kumimoji="1" lang="en-US">
              <a:latin typeface="Arial" pitchFamily="-65" charset="0"/>
            </a:endParaRPr>
          </a:p>
        </p:txBody>
      </p:sp>
      <p:sp>
        <p:nvSpPr>
          <p:cNvPr id="6147" name="Rectangle 1027"/>
          <p:cNvSpPr>
            <a:spLocks noChangeArrowheads="1"/>
          </p:cNvSpPr>
          <p:nvPr/>
        </p:nvSpPr>
        <p:spPr bwMode="gray">
          <a:xfrm flipV="1">
            <a:off x="460375" y="13716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 eaLnBrk="1" hangingPunct="1"/>
            <a:endParaRPr kumimoji="1" lang="en-US">
              <a:latin typeface="Arial" pitchFamily="-65" charset="0"/>
            </a:endParaRPr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9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00200"/>
            <a:ext cx="77724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150" name="Rectangle 103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D728701E-CAF4-4159-9B3E-41C86DFFA30D}" type="datetimeFigureOut">
              <a:rPr lang="en-US" smtClean="0"/>
              <a:pPr/>
              <a:t>8/11/14</a:t>
            </a:fld>
            <a:endParaRPr lang="en-US"/>
          </a:p>
        </p:txBody>
      </p:sp>
      <p:sp>
        <p:nvSpPr>
          <p:cNvPr id="6151" name="Rectangle 103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52" name="Rectangle 103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53" name="Picture 1033" descr=" cmacs.jpg                                                      01E68E43Macintosh HD                   C36C4D7D: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52400" y="457200"/>
            <a:ext cx="914400" cy="685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27CA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-65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-65" charset="2"/>
        <a:buChar char="n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-65" charset="2"/>
        <a:buChar char="n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A6395"/>
        </a:buClr>
        <a:buSzPct val="55000"/>
        <a:buFont typeface="Wingdings" pitchFamily="-65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65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65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65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65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65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7" y="2052429"/>
            <a:ext cx="8223506" cy="732211"/>
          </a:xfrm>
        </p:spPr>
        <p:txBody>
          <a:bodyPr/>
          <a:lstStyle/>
          <a:p>
            <a:pPr algn="ctr"/>
            <a:r>
              <a:rPr lang="en-US" dirty="0" err="1" smtClean="0"/>
              <a:t>BioNetGen</a:t>
            </a:r>
            <a:r>
              <a:rPr lang="en-US" dirty="0" smtClean="0"/>
              <a:t> and </a:t>
            </a:r>
            <a:r>
              <a:rPr lang="en-US" dirty="0" err="1" smtClean="0"/>
              <a:t>RuleBender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2700" y="3287231"/>
            <a:ext cx="4038600" cy="523621"/>
          </a:xfrm>
        </p:spPr>
        <p:txBody>
          <a:bodyPr anchor="t"/>
          <a:lstStyle/>
          <a:p>
            <a:r>
              <a:rPr lang="en-US" dirty="0" smtClean="0"/>
              <a:t>A </a:t>
            </a:r>
            <a:r>
              <a:rPr lang="en-US" dirty="0" smtClean="0"/>
              <a:t>Tutorial</a:t>
            </a:r>
          </a:p>
          <a:p>
            <a:r>
              <a:rPr lang="en-US" dirty="0" err="1" smtClean="0"/>
              <a:t>Naralys</a:t>
            </a:r>
            <a:r>
              <a:rPr lang="en-US" dirty="0" smtClean="0"/>
              <a:t> Batista</a:t>
            </a:r>
          </a:p>
          <a:p>
            <a:r>
              <a:rPr lang="en-US" dirty="0" smtClean="0"/>
              <a:t>January 9, 2014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64008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30000" dirty="0" smtClean="0"/>
              <a:t>Funding for this</a:t>
            </a:r>
            <a:r>
              <a:rPr lang="en-US" baseline="30000" dirty="0" smtClean="0"/>
              <a:t> workshop was </a:t>
            </a:r>
            <a:r>
              <a:rPr lang="en-US" baseline="30000" dirty="0" smtClean="0"/>
              <a:t>provided by the program “Computational Modeling and Analysis of Complex Systems,” an NSF Expedition in Computing (Award Number 0926200).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689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189102"/>
            <a:ext cx="7793038" cy="1143000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dirty="0" smtClean="0"/>
              <a:t>Defining complexes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Molecule types can bind to form complexes</a:t>
            </a:r>
          </a:p>
          <a:p>
            <a:r>
              <a:rPr lang="en-US" dirty="0" smtClean="0"/>
              <a:t>‘.’ indicates the molecules are bound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</a:t>
            </a:r>
            <a:r>
              <a:rPr lang="en-US" sz="2000" dirty="0" smtClean="0">
                <a:latin typeface="Monaco"/>
                <a:cs typeface="Monaco"/>
              </a:rPr>
              <a:t>L.R</a:t>
            </a:r>
            <a:endParaRPr lang="en-US" dirty="0" smtClean="0"/>
          </a:p>
          <a:p>
            <a:r>
              <a:rPr lang="en-US" dirty="0" smtClean="0"/>
              <a:t>!&lt;name&gt; defines the bond</a:t>
            </a:r>
          </a:p>
          <a:p>
            <a:r>
              <a:rPr lang="en-US" dirty="0" smtClean="0"/>
              <a:t>&lt;name&gt; must appear twice, once with each binding site</a:t>
            </a:r>
          </a:p>
          <a:p>
            <a:pPr lvl="1"/>
            <a:r>
              <a:rPr lang="en-US" b="1" dirty="0" smtClean="0">
                <a:cs typeface="Monaco"/>
              </a:rPr>
              <a:t>Example</a:t>
            </a:r>
            <a:r>
              <a:rPr lang="en-US" dirty="0" smtClean="0">
                <a:latin typeface="Monaco"/>
                <a:cs typeface="Monaco"/>
              </a:rPr>
              <a:t>: L(r!1).R(l!1,r)</a:t>
            </a:r>
          </a:p>
          <a:p>
            <a:pPr lvl="1">
              <a:buNone/>
            </a:pPr>
            <a:r>
              <a:rPr lang="en-US" dirty="0" smtClean="0"/>
              <a:t>  </a:t>
            </a:r>
          </a:p>
          <a:p>
            <a:pPr lvl="1"/>
            <a:endParaRPr lang="en-US" dirty="0"/>
          </a:p>
        </p:txBody>
      </p:sp>
      <p:pic>
        <p:nvPicPr>
          <p:cNvPr id="10" name="Content Placeholder 6" descr="Screen Shot 2012-01-08 at 3.13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 bwMode="auto">
          <a:xfrm>
            <a:off x="160985" y="4032437"/>
            <a:ext cx="1021703" cy="2273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951546" y="202913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484094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Defining complexes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Exercise:</a:t>
            </a:r>
          </a:p>
          <a:p>
            <a:r>
              <a:rPr lang="en-US" dirty="0" smtClean="0"/>
              <a:t>What is the structure of  the complex below</a:t>
            </a:r>
          </a:p>
          <a:p>
            <a:r>
              <a:rPr lang="en-US" dirty="0" smtClean="0">
                <a:cs typeface="Monaco"/>
              </a:rPr>
              <a:t>How many bonds are there?</a:t>
            </a:r>
          </a:p>
          <a:p>
            <a:r>
              <a:rPr lang="en-US" dirty="0" smtClean="0">
                <a:cs typeface="Monaco"/>
              </a:rPr>
              <a:t>Can you draw it?</a:t>
            </a:r>
          </a:p>
          <a:p>
            <a:pPr marL="0" indent="0">
              <a:buNone/>
            </a:pPr>
            <a:endParaRPr lang="en-US" sz="1600" dirty="0">
              <a:latin typeface="Monaco"/>
              <a:cs typeface="Monaco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 descr="Screen Shot 2012-01-06 at 2.07.54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alphaModFix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192634" y="1600200"/>
            <a:ext cx="3467100" cy="3724470"/>
          </a:xfrm>
        </p:spPr>
      </p:pic>
      <p:sp>
        <p:nvSpPr>
          <p:cNvPr id="5" name="TextBox 4"/>
          <p:cNvSpPr txBox="1"/>
          <p:nvPr/>
        </p:nvSpPr>
        <p:spPr>
          <a:xfrm>
            <a:off x="1937523" y="5486182"/>
            <a:ext cx="61103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Monaco"/>
                <a:cs typeface="Monaco"/>
              </a:rPr>
              <a:t>L(r!1).R(l!1,r!3).L(r!2).R(l!2,r!3)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449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531" y="727443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Seed Species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981" y="1600200"/>
            <a:ext cx="4105135" cy="4532313"/>
          </a:xfrm>
        </p:spPr>
        <p:txBody>
          <a:bodyPr>
            <a:normAutofit/>
          </a:bodyPr>
          <a:lstStyle/>
          <a:p>
            <a:r>
              <a:rPr lang="en-US" dirty="0" smtClean="0"/>
              <a:t>Initial concentrations</a:t>
            </a:r>
          </a:p>
          <a:p>
            <a:endParaRPr lang="en-US" dirty="0" smtClean="0"/>
          </a:p>
          <a:p>
            <a:r>
              <a:rPr lang="en-US" dirty="0" smtClean="0"/>
              <a:t>Molecule or complex</a:t>
            </a:r>
          </a:p>
          <a:p>
            <a:endParaRPr lang="en-US" dirty="0" smtClean="0"/>
          </a:p>
          <a:p>
            <a:r>
              <a:rPr lang="en-US" dirty="0" smtClean="0"/>
              <a:t>Surround by</a:t>
            </a:r>
          </a:p>
          <a:p>
            <a:pPr lvl="1"/>
            <a:r>
              <a:rPr lang="en-US" sz="2200" dirty="0" smtClean="0">
                <a:latin typeface="Monaco"/>
                <a:cs typeface="Monaco"/>
              </a:rPr>
              <a:t>begin seed species</a:t>
            </a:r>
          </a:p>
          <a:p>
            <a:pPr lvl="1"/>
            <a:r>
              <a:rPr lang="en-US" sz="2200" dirty="0" smtClean="0">
                <a:latin typeface="Monaco"/>
                <a:cs typeface="Monaco"/>
              </a:rPr>
              <a:t>end seed species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16" y="1600200"/>
            <a:ext cx="4152972" cy="4532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Monaco"/>
                <a:cs typeface="Monaco"/>
              </a:rPr>
              <a:t>begin seed species</a:t>
            </a:r>
          </a:p>
          <a:p>
            <a:pPr marL="0" indent="0">
              <a:buNone/>
            </a:pPr>
            <a:r>
              <a:rPr lang="en-US" sz="2400" dirty="0" smtClean="0">
                <a:latin typeface="Monaco"/>
                <a:cs typeface="Monaco"/>
              </a:rPr>
              <a:t>  L(r)           0</a:t>
            </a:r>
          </a:p>
          <a:p>
            <a:pPr marL="0" indent="0">
              <a:buNone/>
            </a:pPr>
            <a:r>
              <a:rPr lang="en-US" sz="2400" dirty="0">
                <a:latin typeface="Monaco"/>
                <a:cs typeface="Monaco"/>
              </a:rPr>
              <a:t> </a:t>
            </a:r>
            <a:r>
              <a:rPr lang="en-US" sz="2400" dirty="0" smtClean="0">
                <a:latin typeface="Monaco"/>
                <a:cs typeface="Monaco"/>
              </a:rPr>
              <a:t> R(l, r, a)     R0</a:t>
            </a:r>
          </a:p>
          <a:p>
            <a:pPr marL="0" indent="0">
              <a:buNone/>
            </a:pPr>
            <a:r>
              <a:rPr lang="en-US" sz="2400" dirty="0" smtClean="0">
                <a:latin typeface="Monaco"/>
                <a:cs typeface="Monaco"/>
              </a:rPr>
              <a:t>  L(r!1).R(l!1)  LR0</a:t>
            </a:r>
          </a:p>
          <a:p>
            <a:pPr marL="0" indent="0">
              <a:buNone/>
            </a:pPr>
            <a:r>
              <a:rPr lang="en-US" sz="2400" dirty="0">
                <a:latin typeface="Monaco"/>
                <a:cs typeface="Monaco"/>
              </a:rPr>
              <a:t> </a:t>
            </a:r>
            <a:r>
              <a:rPr lang="en-US" sz="2400" dirty="0" smtClean="0">
                <a:latin typeface="Monaco"/>
                <a:cs typeface="Monaco"/>
              </a:rPr>
              <a:t> A(r, k)        A0</a:t>
            </a:r>
          </a:p>
          <a:p>
            <a:pPr marL="0" indent="0">
              <a:buNone/>
            </a:pPr>
            <a:r>
              <a:rPr lang="en-US" sz="2400" dirty="0">
                <a:latin typeface="Monaco"/>
                <a:cs typeface="Monaco"/>
              </a:rPr>
              <a:t> </a:t>
            </a:r>
            <a:r>
              <a:rPr lang="en-US" sz="2400" dirty="0" smtClean="0">
                <a:latin typeface="Monaco"/>
                <a:cs typeface="Monaco"/>
              </a:rPr>
              <a:t> K(a, Y~U)      K0</a:t>
            </a:r>
          </a:p>
          <a:p>
            <a:pPr marL="0" indent="0">
              <a:buNone/>
            </a:pPr>
            <a:r>
              <a:rPr lang="en-US" sz="2400" dirty="0" smtClean="0">
                <a:latin typeface="Monaco"/>
                <a:cs typeface="Monaco"/>
              </a:rPr>
              <a:t>end seed species</a:t>
            </a:r>
            <a:endParaRPr lang="en-US" sz="2400" dirty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563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Pattern Matching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cs typeface="Monaco"/>
              </a:rPr>
              <a:t>A molecule or complex with missing parts is a </a:t>
            </a:r>
            <a:r>
              <a:rPr lang="en-US" i="1" dirty="0" smtClean="0">
                <a:cs typeface="Monaco"/>
              </a:rPr>
              <a:t>pattern</a:t>
            </a:r>
          </a:p>
          <a:p>
            <a:r>
              <a:rPr lang="en-US" dirty="0" smtClean="0">
                <a:cs typeface="Monaco"/>
              </a:rPr>
              <a:t>The missing parts can match anything</a:t>
            </a:r>
            <a:endParaRPr lang="en-US" dirty="0" smtClean="0"/>
          </a:p>
          <a:p>
            <a:pPr lvl="1"/>
            <a:r>
              <a:rPr lang="en-US" sz="2400" dirty="0" smtClean="0">
                <a:cs typeface="Monaco"/>
              </a:rPr>
              <a:t>Components may be missing</a:t>
            </a:r>
          </a:p>
          <a:p>
            <a:pPr lvl="2"/>
            <a:r>
              <a:rPr lang="en-US" dirty="0" smtClean="0">
                <a:latin typeface="Monaco"/>
                <a:cs typeface="Monaco"/>
              </a:rPr>
              <a:t>K(Y~P) </a:t>
            </a:r>
            <a:r>
              <a:rPr lang="en-US" dirty="0" smtClean="0">
                <a:cs typeface="Monaco"/>
              </a:rPr>
              <a:t>matches</a:t>
            </a:r>
            <a:r>
              <a:rPr lang="en-US" dirty="0" smtClean="0">
                <a:latin typeface="Monaco"/>
                <a:cs typeface="Monaco"/>
              </a:rPr>
              <a:t> K(</a:t>
            </a:r>
            <a:r>
              <a:rPr lang="en-US" dirty="0" err="1" smtClean="0">
                <a:latin typeface="Monaco"/>
                <a:cs typeface="Monaco"/>
              </a:rPr>
              <a:t>a,Y~P</a:t>
            </a:r>
            <a:r>
              <a:rPr lang="en-US" dirty="0" smtClean="0">
                <a:latin typeface="Monaco"/>
                <a:cs typeface="Monaco"/>
              </a:rPr>
              <a:t>)</a:t>
            </a:r>
          </a:p>
          <a:p>
            <a:pPr lvl="1"/>
            <a:r>
              <a:rPr lang="en-US" sz="2400" dirty="0" smtClean="0">
                <a:cs typeface="Monaco"/>
              </a:rPr>
              <a:t>State labels may be missing</a:t>
            </a:r>
          </a:p>
          <a:p>
            <a:pPr lvl="2"/>
            <a:r>
              <a:rPr lang="en-US" dirty="0" smtClean="0">
                <a:latin typeface="Monaco"/>
                <a:cs typeface="Monaco"/>
              </a:rPr>
              <a:t>K(a, Y) </a:t>
            </a:r>
            <a:r>
              <a:rPr lang="en-US" dirty="0" smtClean="0">
                <a:cs typeface="Monaco"/>
              </a:rPr>
              <a:t>matches </a:t>
            </a:r>
            <a:r>
              <a:rPr lang="en-US" dirty="0" smtClean="0">
                <a:latin typeface="Monaco"/>
                <a:cs typeface="Monaco"/>
              </a:rPr>
              <a:t>K(a, Y~U) </a:t>
            </a:r>
            <a:r>
              <a:rPr lang="en-US" dirty="0" smtClean="0">
                <a:cs typeface="Monaco"/>
              </a:rPr>
              <a:t>and </a:t>
            </a:r>
            <a:r>
              <a:rPr lang="en-US" dirty="0" smtClean="0">
                <a:latin typeface="Monaco"/>
                <a:cs typeface="Monaco"/>
              </a:rPr>
              <a:t>K(a, Y~P)</a:t>
            </a:r>
          </a:p>
          <a:p>
            <a:pPr lvl="1"/>
            <a:r>
              <a:rPr lang="en-US" sz="2595" dirty="0" smtClean="0">
                <a:cs typeface="Monaco"/>
              </a:rPr>
              <a:t>Bonds can be wildcards</a:t>
            </a:r>
          </a:p>
          <a:p>
            <a:pPr lvl="2"/>
            <a:r>
              <a:rPr lang="en-US" sz="2595" dirty="0" smtClean="0">
                <a:cs typeface="Monaco"/>
              </a:rPr>
              <a:t>“?”: a bond may or may not be present</a:t>
            </a:r>
          </a:p>
          <a:p>
            <a:pPr lvl="2"/>
            <a:r>
              <a:rPr lang="en-US" sz="2595" dirty="0" smtClean="0">
                <a:cs typeface="Monaco"/>
              </a:rPr>
              <a:t>“+”: a bond must be present</a:t>
            </a:r>
          </a:p>
          <a:p>
            <a:pPr lvl="2"/>
            <a:r>
              <a:rPr lang="en-US" sz="2595" dirty="0" err="1" smtClean="0">
                <a:cs typeface="Monaco"/>
              </a:rPr>
              <a:t>K(a</a:t>
            </a:r>
            <a:r>
              <a:rPr lang="en-US" sz="2595" dirty="0" smtClean="0">
                <a:cs typeface="Monaco"/>
              </a:rPr>
              <a:t>!?) versus </a:t>
            </a:r>
            <a:r>
              <a:rPr lang="en-US" sz="2595" dirty="0" err="1" smtClean="0">
                <a:cs typeface="Monaco"/>
              </a:rPr>
              <a:t>K(a</a:t>
            </a:r>
            <a:r>
              <a:rPr lang="en-US" sz="2595" dirty="0" smtClean="0">
                <a:cs typeface="Monaco"/>
              </a:rPr>
              <a:t>!+) </a:t>
            </a:r>
          </a:p>
          <a:p>
            <a:pPr lvl="1"/>
            <a:r>
              <a:rPr lang="en-US" sz="2595" dirty="0" smtClean="0">
                <a:cs typeface="Monaco"/>
              </a:rPr>
              <a:t>Entire molecules may be missing</a:t>
            </a:r>
          </a:p>
          <a:p>
            <a:pPr lvl="2"/>
            <a:r>
              <a:rPr lang="en-US" sz="2595" dirty="0" err="1" smtClean="0">
                <a:latin typeface="Monaco"/>
                <a:cs typeface="Monaco"/>
              </a:rPr>
              <a:t>R(r</a:t>
            </a:r>
            <a:r>
              <a:rPr lang="en-US" sz="2595" dirty="0" smtClean="0">
                <a:latin typeface="Monaco"/>
                <a:cs typeface="Monaco"/>
              </a:rPr>
              <a:t>!+)</a:t>
            </a:r>
            <a:r>
              <a:rPr lang="en-US" sz="2595" dirty="0" smtClean="0"/>
              <a:t> matches R bound to anything on the </a:t>
            </a:r>
            <a:r>
              <a:rPr lang="en-US" sz="2595" dirty="0" err="1" smtClean="0"/>
              <a:t>r</a:t>
            </a:r>
            <a:r>
              <a:rPr lang="en-US" sz="2595" dirty="0" smtClean="0"/>
              <a:t> binding site</a:t>
            </a:r>
            <a:endParaRPr lang="en-US" sz="2595" dirty="0" smtClean="0">
              <a:cs typeface="Monaco"/>
            </a:endParaRPr>
          </a:p>
          <a:p>
            <a:pPr lvl="2"/>
            <a:endParaRPr lang="en-US" sz="1600" dirty="0" smtClean="0">
              <a:latin typeface="Monaco"/>
              <a:cs typeface="Monaco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54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337020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Pattern Matching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Which of the following does pattern </a:t>
            </a:r>
            <a:br>
              <a:rPr lang="en-US" dirty="0" smtClean="0"/>
            </a:br>
            <a:r>
              <a:rPr lang="en-US" dirty="0" err="1" smtClean="0">
                <a:latin typeface="Monaco"/>
                <a:cs typeface="Monaco"/>
              </a:rPr>
              <a:t>A(r!+,k</a:t>
            </a:r>
            <a:r>
              <a:rPr lang="en-US" dirty="0" smtClean="0">
                <a:latin typeface="Monaco"/>
                <a:cs typeface="Monaco"/>
              </a:rPr>
              <a:t>!?)</a:t>
            </a:r>
            <a:r>
              <a:rPr lang="en-US" dirty="0" smtClean="0"/>
              <a:t> match?</a:t>
            </a:r>
          </a:p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1. 	A(r!1).R(a!1)	</a:t>
            </a:r>
          </a:p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2. 	A(r,k!2).K(a!2, Y~P)</a:t>
            </a:r>
          </a:p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3.	R(a!1).A(r!1,k!2).K(a!2)</a:t>
            </a:r>
          </a:p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4.	A(r!+,k!+)		</a:t>
            </a:r>
          </a:p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5.	A(r!?,k!?)</a:t>
            </a:r>
          </a:p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6.	L(r!8).R(l!8,a!4,r!7).A(r!4).R(r!7,l!11).L(r!11)</a:t>
            </a:r>
          </a:p>
          <a:p>
            <a:pPr marL="0" indent="0">
              <a:buNone/>
            </a:pPr>
            <a:endParaRPr lang="en-US" dirty="0" smtClean="0">
              <a:latin typeface="Monaco"/>
              <a:cs typeface="Monaco"/>
            </a:endParaRPr>
          </a:p>
          <a:p>
            <a:pPr marL="0" indent="0">
              <a:buNone/>
            </a:pPr>
            <a:endParaRPr lang="en-US" dirty="0" smtClean="0">
              <a:latin typeface="Monaco"/>
              <a:cs typeface="Monaco"/>
            </a:endParaRPr>
          </a:p>
          <a:p>
            <a:pPr marL="0" indent="0">
              <a:buNone/>
            </a:pPr>
            <a:endParaRPr lang="en-US" dirty="0" smtClean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486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608014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7" y="1600200"/>
            <a:ext cx="7119127" cy="45323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begin reaction rules</a:t>
            </a:r>
          </a:p>
          <a:p>
            <a:pPr>
              <a:buNone/>
            </a:pPr>
            <a:r>
              <a:rPr lang="en-US" sz="2400" dirty="0" smtClean="0"/>
              <a:t>…</a:t>
            </a:r>
          </a:p>
          <a:p>
            <a:pPr>
              <a:buNone/>
            </a:pPr>
            <a:r>
              <a:rPr lang="en-US" sz="2400" dirty="0" smtClean="0"/>
              <a:t>&lt;reaction rules&gt;</a:t>
            </a:r>
          </a:p>
          <a:p>
            <a:pPr>
              <a:buNone/>
            </a:pPr>
            <a:r>
              <a:rPr lang="en-US" sz="2400" dirty="0" smtClean="0"/>
              <a:t>…</a:t>
            </a:r>
          </a:p>
          <a:p>
            <a:pPr>
              <a:buNone/>
            </a:pPr>
            <a:r>
              <a:rPr lang="en-US" sz="2400" dirty="0" smtClean="0"/>
              <a:t>end reaction rules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44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608014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7" y="1600200"/>
            <a:ext cx="7119127" cy="453231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Defining a </a:t>
            </a:r>
            <a:r>
              <a:rPr lang="en-US" sz="4000" dirty="0"/>
              <a:t>Reaction</a:t>
            </a:r>
          </a:p>
          <a:p>
            <a:pPr lvl="1"/>
            <a:r>
              <a:rPr lang="en-US" sz="3600" dirty="0"/>
              <a:t>Direction</a:t>
            </a:r>
          </a:p>
          <a:p>
            <a:pPr lvl="2"/>
            <a:r>
              <a:rPr lang="en-US" sz="3200" dirty="0"/>
              <a:t>One direction: -&gt;</a:t>
            </a:r>
          </a:p>
          <a:p>
            <a:pPr lvl="2"/>
            <a:r>
              <a:rPr lang="en-US" sz="3200" dirty="0"/>
              <a:t>Both directions: &lt;-&gt;</a:t>
            </a:r>
          </a:p>
          <a:p>
            <a:pPr lvl="1"/>
            <a:r>
              <a:rPr lang="en-US" sz="3600" dirty="0"/>
              <a:t>Reactants:</a:t>
            </a:r>
            <a:r>
              <a:rPr lang="en-US" sz="3600" dirty="0" smtClean="0"/>
              <a:t> Tail of the arrow</a:t>
            </a:r>
          </a:p>
          <a:p>
            <a:pPr lvl="1"/>
            <a:r>
              <a:rPr lang="en-US" sz="3600" dirty="0"/>
              <a:t>Products:</a:t>
            </a:r>
            <a:r>
              <a:rPr lang="en-US" sz="3600" dirty="0" smtClean="0"/>
              <a:t> Head of the arrow</a:t>
            </a:r>
          </a:p>
          <a:p>
            <a:pPr lvl="1"/>
            <a:r>
              <a:rPr lang="en-US" sz="3600" dirty="0"/>
              <a:t>Reaction rates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44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92940"/>
            <a:ext cx="7793038" cy="1143000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Monaco"/>
                <a:cs typeface="Monaco"/>
              </a:rPr>
              <a:t># Ligand Receptor Binding</a:t>
            </a:r>
          </a:p>
          <a:p>
            <a:pPr marL="0" indent="0">
              <a:buNone/>
            </a:pPr>
            <a:r>
              <a:rPr lang="en-US" dirty="0" smtClean="0">
                <a:latin typeface="Monaco"/>
                <a:cs typeface="Monaco"/>
              </a:rPr>
              <a:t>  </a:t>
            </a:r>
          </a:p>
          <a:p>
            <a:pPr marL="0" indent="0">
              <a:buNone/>
            </a:pPr>
            <a:r>
              <a:rPr lang="en-US" sz="2400" dirty="0" err="1" smtClean="0">
                <a:latin typeface="Monaco"/>
                <a:cs typeface="Monaco"/>
              </a:rPr>
              <a:t>L(r)+R(l,r</a:t>
            </a:r>
            <a:r>
              <a:rPr lang="en-US" sz="2400" dirty="0" smtClean="0">
                <a:latin typeface="Monaco"/>
                <a:cs typeface="Monaco"/>
              </a:rPr>
              <a:t>) &lt;-&gt; L(r!1).R(l!1,r) </a:t>
            </a:r>
            <a:r>
              <a:rPr lang="en-US" sz="2400" dirty="0" err="1" smtClean="0">
                <a:latin typeface="Monaco"/>
                <a:cs typeface="Monaco"/>
              </a:rPr>
              <a:t>kpL</a:t>
            </a:r>
            <a:r>
              <a:rPr lang="en-US" sz="2400" dirty="0" smtClean="0">
                <a:latin typeface="Monaco"/>
                <a:cs typeface="Monaco"/>
              </a:rPr>
              <a:t>, </a:t>
            </a:r>
            <a:r>
              <a:rPr lang="en-US" sz="2400" dirty="0" err="1" smtClean="0">
                <a:latin typeface="Monaco"/>
                <a:cs typeface="Monaco"/>
              </a:rPr>
              <a:t>kmL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91481" y="3982528"/>
            <a:ext cx="1801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Reactants</a:t>
            </a:r>
            <a:endParaRPr lang="en-US" dirty="0"/>
          </a:p>
        </p:txBody>
      </p:sp>
      <p:cxnSp>
        <p:nvCxnSpPr>
          <p:cNvPr id="9" name="Curved Connector 8"/>
          <p:cNvCxnSpPr>
            <a:stCxn id="7" idx="0"/>
            <a:endCxn id="15" idx="4"/>
          </p:cNvCxnSpPr>
          <p:nvPr/>
        </p:nvCxnSpPr>
        <p:spPr bwMode="auto">
          <a:xfrm rot="5400000" flipH="1" flipV="1">
            <a:off x="1491413" y="3407397"/>
            <a:ext cx="675884" cy="47437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043684" y="3260925"/>
            <a:ext cx="45719" cy="4571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 flipH="1" flipV="1">
            <a:off x="5389982" y="3260925"/>
            <a:ext cx="45719" cy="4571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88312" y="4505748"/>
            <a:ext cx="1601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Products</a:t>
            </a:r>
            <a:endParaRPr lang="en-US" sz="2800" dirty="0"/>
          </a:p>
        </p:txBody>
      </p:sp>
      <p:cxnSp>
        <p:nvCxnSpPr>
          <p:cNvPr id="24" name="Shape 23"/>
          <p:cNvCxnSpPr>
            <a:stCxn id="22" idx="0"/>
            <a:endCxn id="21" idx="7"/>
          </p:cNvCxnSpPr>
          <p:nvPr/>
        </p:nvCxnSpPr>
        <p:spPr bwMode="auto">
          <a:xfrm rot="5400000" flipH="1" flipV="1">
            <a:off x="4390013" y="3499084"/>
            <a:ext cx="1205799" cy="80753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876877" y="3829042"/>
            <a:ext cx="16018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Reaction </a:t>
            </a:r>
          </a:p>
          <a:p>
            <a:r>
              <a:rPr lang="en-US" sz="2800" dirty="0" smtClean="0"/>
              <a:t>Rates</a:t>
            </a:r>
            <a:endParaRPr lang="en-US" sz="2800" dirty="0"/>
          </a:p>
        </p:txBody>
      </p:sp>
      <p:sp>
        <p:nvSpPr>
          <p:cNvPr id="27" name="Oval 26"/>
          <p:cNvSpPr/>
          <p:nvPr/>
        </p:nvSpPr>
        <p:spPr bwMode="auto">
          <a:xfrm flipH="1">
            <a:off x="7806182" y="3260925"/>
            <a:ext cx="45719" cy="4571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cxnSp>
        <p:nvCxnSpPr>
          <p:cNvPr id="29" name="Curved Connector 28"/>
          <p:cNvCxnSpPr>
            <a:stCxn id="26" idx="0"/>
            <a:endCxn id="27" idx="4"/>
          </p:cNvCxnSpPr>
          <p:nvPr/>
        </p:nvCxnSpPr>
        <p:spPr bwMode="auto">
          <a:xfrm rot="5400000" flipH="1" flipV="1">
            <a:off x="7492221" y="3492223"/>
            <a:ext cx="522398" cy="15124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395" y="307864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Rules: Ligand-Receptor Binding</a:t>
            </a:r>
            <a:endParaRPr lang="en-US" sz="2800" dirty="0"/>
          </a:p>
        </p:txBody>
      </p:sp>
      <p:pic>
        <p:nvPicPr>
          <p:cNvPr id="5" name="Content Placeholder 4" descr="LARK_ful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38011" y="1600200"/>
            <a:ext cx="6661754" cy="4532313"/>
          </a:xfrm>
        </p:spPr>
      </p:pic>
      <p:sp>
        <p:nvSpPr>
          <p:cNvPr id="4" name="Rectangle 3"/>
          <p:cNvSpPr/>
          <p:nvPr/>
        </p:nvSpPr>
        <p:spPr>
          <a:xfrm>
            <a:off x="843879" y="5809347"/>
            <a:ext cx="74562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latin typeface="Monaco"/>
                <a:cs typeface="Monaco"/>
              </a:rPr>
              <a:t>L(r</a:t>
            </a:r>
            <a:r>
              <a:rPr lang="en-US" sz="2400" dirty="0" smtClean="0">
                <a:latin typeface="Monaco"/>
                <a:cs typeface="Monaco"/>
              </a:rPr>
              <a:t>) + </a:t>
            </a:r>
            <a:r>
              <a:rPr lang="en-US" sz="2400" dirty="0" err="1" smtClean="0">
                <a:latin typeface="Monaco"/>
                <a:cs typeface="Monaco"/>
              </a:rPr>
              <a:t>R(l,r</a:t>
            </a:r>
            <a:r>
              <a:rPr lang="en-US" sz="2400" dirty="0" smtClean="0">
                <a:latin typeface="Monaco"/>
                <a:cs typeface="Monaco"/>
              </a:rPr>
              <a:t>) &lt;-&gt; L(r!1).R(l!1,r)</a:t>
            </a:r>
            <a:endParaRPr lang="en-US" sz="2400" dirty="0"/>
          </a:p>
        </p:txBody>
      </p:sp>
      <p:sp>
        <p:nvSpPr>
          <p:cNvPr id="7" name="Freeform 6"/>
          <p:cNvSpPr/>
          <p:nvPr/>
        </p:nvSpPr>
        <p:spPr bwMode="auto">
          <a:xfrm>
            <a:off x="2839554" y="1345009"/>
            <a:ext cx="1644358" cy="2579012"/>
          </a:xfrm>
          <a:custGeom>
            <a:avLst/>
            <a:gdLst>
              <a:gd name="connsiteX0" fmla="*/ 831214 w 1644358"/>
              <a:gd name="connsiteY0" fmla="*/ 2582 h 2579012"/>
              <a:gd name="connsiteX1" fmla="*/ 180699 w 1644358"/>
              <a:gd name="connsiteY1" fmla="*/ 544717 h 2579012"/>
              <a:gd name="connsiteX2" fmla="*/ 41302 w 1644358"/>
              <a:gd name="connsiteY2" fmla="*/ 2109162 h 2579012"/>
              <a:gd name="connsiteX3" fmla="*/ 428514 w 1644358"/>
              <a:gd name="connsiteY3" fmla="*/ 2465421 h 2579012"/>
              <a:gd name="connsiteX4" fmla="*/ 1110006 w 1644358"/>
              <a:gd name="connsiteY4" fmla="*/ 2511890 h 2579012"/>
              <a:gd name="connsiteX5" fmla="*/ 1466241 w 1644358"/>
              <a:gd name="connsiteY5" fmla="*/ 2248568 h 2579012"/>
              <a:gd name="connsiteX6" fmla="*/ 1543683 w 1644358"/>
              <a:gd name="connsiteY6" fmla="*/ 529227 h 2579012"/>
              <a:gd name="connsiteX7" fmla="*/ 831214 w 1644358"/>
              <a:gd name="connsiteY7" fmla="*/ 2582 h 257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44358" h="2579012">
                <a:moveTo>
                  <a:pt x="831214" y="2582"/>
                </a:moveTo>
                <a:cubicBezTo>
                  <a:pt x="604050" y="5164"/>
                  <a:pt x="312351" y="193620"/>
                  <a:pt x="180699" y="544717"/>
                </a:cubicBezTo>
                <a:cubicBezTo>
                  <a:pt x="49047" y="895814"/>
                  <a:pt x="0" y="1789045"/>
                  <a:pt x="41302" y="2109162"/>
                </a:cubicBezTo>
                <a:cubicBezTo>
                  <a:pt x="82604" y="2429279"/>
                  <a:pt x="250397" y="2398300"/>
                  <a:pt x="428514" y="2465421"/>
                </a:cubicBezTo>
                <a:cubicBezTo>
                  <a:pt x="606631" y="2532542"/>
                  <a:pt x="937052" y="2548032"/>
                  <a:pt x="1110006" y="2511890"/>
                </a:cubicBezTo>
                <a:cubicBezTo>
                  <a:pt x="1282961" y="2475748"/>
                  <a:pt x="1393962" y="2579012"/>
                  <a:pt x="1466241" y="2248568"/>
                </a:cubicBezTo>
                <a:cubicBezTo>
                  <a:pt x="1538521" y="1918124"/>
                  <a:pt x="1644358" y="903558"/>
                  <a:pt x="1543683" y="529227"/>
                </a:cubicBezTo>
                <a:cubicBezTo>
                  <a:pt x="1443008" y="154896"/>
                  <a:pt x="1058378" y="0"/>
                  <a:pt x="831214" y="2582"/>
                </a:cubicBezTo>
                <a:close/>
              </a:path>
            </a:pathLst>
          </a:custGeom>
          <a:noFill/>
          <a:ln w="603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96136" y="1345009"/>
            <a:ext cx="1644358" cy="2579012"/>
          </a:xfrm>
          <a:custGeom>
            <a:avLst/>
            <a:gdLst>
              <a:gd name="connsiteX0" fmla="*/ 831214 w 1644358"/>
              <a:gd name="connsiteY0" fmla="*/ 2582 h 2579012"/>
              <a:gd name="connsiteX1" fmla="*/ 180699 w 1644358"/>
              <a:gd name="connsiteY1" fmla="*/ 544717 h 2579012"/>
              <a:gd name="connsiteX2" fmla="*/ 41302 w 1644358"/>
              <a:gd name="connsiteY2" fmla="*/ 2109162 h 2579012"/>
              <a:gd name="connsiteX3" fmla="*/ 428514 w 1644358"/>
              <a:gd name="connsiteY3" fmla="*/ 2465421 h 2579012"/>
              <a:gd name="connsiteX4" fmla="*/ 1110006 w 1644358"/>
              <a:gd name="connsiteY4" fmla="*/ 2511890 h 2579012"/>
              <a:gd name="connsiteX5" fmla="*/ 1466241 w 1644358"/>
              <a:gd name="connsiteY5" fmla="*/ 2248568 h 2579012"/>
              <a:gd name="connsiteX6" fmla="*/ 1543683 w 1644358"/>
              <a:gd name="connsiteY6" fmla="*/ 529227 h 2579012"/>
              <a:gd name="connsiteX7" fmla="*/ 831214 w 1644358"/>
              <a:gd name="connsiteY7" fmla="*/ 2582 h 257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44358" h="2579012">
                <a:moveTo>
                  <a:pt x="831214" y="2582"/>
                </a:moveTo>
                <a:cubicBezTo>
                  <a:pt x="604050" y="5164"/>
                  <a:pt x="312351" y="193620"/>
                  <a:pt x="180699" y="544717"/>
                </a:cubicBezTo>
                <a:cubicBezTo>
                  <a:pt x="49047" y="895814"/>
                  <a:pt x="0" y="1789045"/>
                  <a:pt x="41302" y="2109162"/>
                </a:cubicBezTo>
                <a:cubicBezTo>
                  <a:pt x="82604" y="2429279"/>
                  <a:pt x="250397" y="2398300"/>
                  <a:pt x="428514" y="2465421"/>
                </a:cubicBezTo>
                <a:cubicBezTo>
                  <a:pt x="606631" y="2532542"/>
                  <a:pt x="937052" y="2548032"/>
                  <a:pt x="1110006" y="2511890"/>
                </a:cubicBezTo>
                <a:cubicBezTo>
                  <a:pt x="1282961" y="2475748"/>
                  <a:pt x="1393962" y="2579012"/>
                  <a:pt x="1466241" y="2248568"/>
                </a:cubicBezTo>
                <a:cubicBezTo>
                  <a:pt x="1538521" y="1918124"/>
                  <a:pt x="1644358" y="903558"/>
                  <a:pt x="1543683" y="529227"/>
                </a:cubicBezTo>
                <a:cubicBezTo>
                  <a:pt x="1443008" y="154896"/>
                  <a:pt x="1058378" y="0"/>
                  <a:pt x="831214" y="2582"/>
                </a:cubicBezTo>
                <a:close/>
              </a:path>
            </a:pathLst>
          </a:custGeom>
          <a:noFill/>
          <a:ln w="603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19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258391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62" y="1600200"/>
            <a:ext cx="8366526" cy="4532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begin reaction </a:t>
            </a:r>
            <a:r>
              <a:rPr lang="en-US" sz="2000" dirty="0" smtClean="0">
                <a:latin typeface="Monaco"/>
                <a:cs typeface="Monaco"/>
              </a:rPr>
              <a:t>rules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b="1" dirty="0" smtClean="0">
                <a:solidFill>
                  <a:srgbClr val="008000"/>
                </a:solidFill>
                <a:latin typeface="Monaco"/>
                <a:cs typeface="Monaco"/>
              </a:rPr>
              <a:t># Ligand Receptor Binding</a:t>
            </a:r>
          </a:p>
          <a:p>
            <a:pPr marL="0" indent="0">
              <a:buNone/>
            </a:pPr>
            <a:r>
              <a:rPr lang="en-US" sz="2000" b="1" dirty="0" smtClean="0">
                <a:latin typeface="Monaco"/>
                <a:cs typeface="Monaco"/>
              </a:rPr>
              <a:t>  </a:t>
            </a:r>
            <a:r>
              <a:rPr lang="en-US" sz="2000" b="1" dirty="0" err="1" smtClean="0">
                <a:latin typeface="Monaco"/>
                <a:cs typeface="Monaco"/>
              </a:rPr>
              <a:t>L(r</a:t>
            </a:r>
            <a:r>
              <a:rPr lang="en-US" sz="2000" b="1" dirty="0" smtClean="0">
                <a:latin typeface="Monaco"/>
                <a:cs typeface="Monaco"/>
              </a:rPr>
              <a:t>) + </a:t>
            </a:r>
            <a:r>
              <a:rPr lang="en-US" sz="2000" b="1" dirty="0" err="1" smtClean="0">
                <a:latin typeface="Monaco"/>
                <a:cs typeface="Monaco"/>
              </a:rPr>
              <a:t>R(l,r</a:t>
            </a:r>
            <a:r>
              <a:rPr lang="en-US" sz="2000" b="1" dirty="0" smtClean="0">
                <a:latin typeface="Monaco"/>
                <a:cs typeface="Monaco"/>
              </a:rPr>
              <a:t>) &lt;-&gt; L(r!1).R(l!1,r)       </a:t>
            </a:r>
            <a:r>
              <a:rPr lang="en-US" sz="2000" b="1" dirty="0" err="1" smtClean="0">
                <a:latin typeface="Monaco"/>
                <a:cs typeface="Monaco"/>
              </a:rPr>
              <a:t>kpL</a:t>
            </a:r>
            <a:r>
              <a:rPr lang="en-US" sz="2000" b="1" dirty="0" smtClean="0">
                <a:latin typeface="Monaco"/>
                <a:cs typeface="Monaco"/>
              </a:rPr>
              <a:t>, </a:t>
            </a:r>
            <a:r>
              <a:rPr lang="en-US" sz="2000" b="1" dirty="0" err="1" smtClean="0">
                <a:latin typeface="Monaco"/>
                <a:cs typeface="Monaco"/>
              </a:rPr>
              <a:t>kmL</a:t>
            </a:r>
            <a:endParaRPr lang="en-US" sz="2000" b="1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92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Rule-</a:t>
            </a:r>
            <a:r>
              <a:rPr lang="en-US" altLang="zh-CN" dirty="0" smtClean="0"/>
              <a:t>based Modeling</a:t>
            </a:r>
          </a:p>
          <a:p>
            <a:r>
              <a:rPr lang="en-US" dirty="0" smtClean="0"/>
              <a:t>BioNetGen Language (BNGL)</a:t>
            </a:r>
          </a:p>
          <a:p>
            <a:r>
              <a:rPr lang="en-US" dirty="0" err="1" smtClean="0"/>
              <a:t>RuleBender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7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395" y="307864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Rules: </a:t>
            </a:r>
            <a:r>
              <a:rPr lang="en-US" sz="2800" dirty="0" err="1" smtClean="0"/>
              <a:t>Dimerization</a:t>
            </a:r>
            <a:endParaRPr lang="en-US" sz="2800" dirty="0"/>
          </a:p>
        </p:txBody>
      </p:sp>
      <p:pic>
        <p:nvPicPr>
          <p:cNvPr id="5" name="Content Placeholder 4" descr="LARK_ful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38011" y="1600200"/>
            <a:ext cx="6661754" cy="4532313"/>
          </a:xfrm>
        </p:spPr>
      </p:pic>
      <p:sp>
        <p:nvSpPr>
          <p:cNvPr id="9" name="Rectangle 8"/>
          <p:cNvSpPr/>
          <p:nvPr/>
        </p:nvSpPr>
        <p:spPr>
          <a:xfrm>
            <a:off x="0" y="5563328"/>
            <a:ext cx="91440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Monaco"/>
                <a:cs typeface="Monaco"/>
              </a:rPr>
              <a:t>L(r!1).R(l!1,r)+L(r!1).R(l!1,r)</a:t>
            </a:r>
          </a:p>
          <a:p>
            <a:pPr algn="ctr"/>
            <a:r>
              <a:rPr lang="en-US" sz="2400" dirty="0" smtClean="0">
                <a:latin typeface="Monaco"/>
                <a:cs typeface="Monaco"/>
              </a:rPr>
              <a:t>&lt;-&gt;</a:t>
            </a:r>
          </a:p>
          <a:p>
            <a:pPr algn="ctr"/>
            <a:r>
              <a:rPr lang="en-US" sz="2400" dirty="0" smtClean="0">
                <a:latin typeface="Monaco"/>
                <a:cs typeface="Monaco"/>
              </a:rPr>
              <a:t>L(r!1).R(l!1,r!3).L(r!2).R(l!2,r!3) </a:t>
            </a:r>
            <a:endParaRPr lang="en-US" sz="2400" dirty="0"/>
          </a:p>
        </p:txBody>
      </p:sp>
      <p:sp>
        <p:nvSpPr>
          <p:cNvPr id="10" name="Freeform 9"/>
          <p:cNvSpPr/>
          <p:nvPr/>
        </p:nvSpPr>
        <p:spPr bwMode="auto">
          <a:xfrm>
            <a:off x="2733713" y="1128156"/>
            <a:ext cx="3293879" cy="2829425"/>
          </a:xfrm>
          <a:custGeom>
            <a:avLst/>
            <a:gdLst>
              <a:gd name="connsiteX0" fmla="*/ 1603056 w 3293879"/>
              <a:gd name="connsiteY0" fmla="*/ 234925 h 2829425"/>
              <a:gd name="connsiteX1" fmla="*/ 441421 w 3293879"/>
              <a:gd name="connsiteY1" fmla="*/ 405310 h 2829425"/>
              <a:gd name="connsiteX2" fmla="*/ 209095 w 3293879"/>
              <a:gd name="connsiteY2" fmla="*/ 1690943 h 2829425"/>
              <a:gd name="connsiteX3" fmla="*/ 240071 w 3293879"/>
              <a:gd name="connsiteY3" fmla="*/ 2651295 h 2829425"/>
              <a:gd name="connsiteX4" fmla="*/ 1649521 w 3293879"/>
              <a:gd name="connsiteY4" fmla="*/ 2759722 h 2829425"/>
              <a:gd name="connsiteX5" fmla="*/ 2842133 w 3293879"/>
              <a:gd name="connsiteY5" fmla="*/ 2682274 h 2829425"/>
              <a:gd name="connsiteX6" fmla="*/ 3136414 w 3293879"/>
              <a:gd name="connsiteY6" fmla="*/ 2155629 h 2829425"/>
              <a:gd name="connsiteX7" fmla="*/ 3027994 w 3293879"/>
              <a:gd name="connsiteY7" fmla="*/ 312373 h 2829425"/>
              <a:gd name="connsiteX8" fmla="*/ 1541102 w 3293879"/>
              <a:gd name="connsiteY8" fmla="*/ 281393 h 2829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879" h="2829425">
                <a:moveTo>
                  <a:pt x="1603056" y="234925"/>
                </a:moveTo>
                <a:cubicBezTo>
                  <a:pt x="1138402" y="198782"/>
                  <a:pt x="673748" y="162640"/>
                  <a:pt x="441421" y="405310"/>
                </a:cubicBezTo>
                <a:cubicBezTo>
                  <a:pt x="209094" y="647980"/>
                  <a:pt x="242653" y="1316612"/>
                  <a:pt x="209095" y="1690943"/>
                </a:cubicBezTo>
                <a:cubicBezTo>
                  <a:pt x="175537" y="2065274"/>
                  <a:pt x="0" y="2473165"/>
                  <a:pt x="240071" y="2651295"/>
                </a:cubicBezTo>
                <a:cubicBezTo>
                  <a:pt x="480142" y="2829425"/>
                  <a:pt x="1215844" y="2754559"/>
                  <a:pt x="1649521" y="2759722"/>
                </a:cubicBezTo>
                <a:cubicBezTo>
                  <a:pt x="2083198" y="2764885"/>
                  <a:pt x="2594318" y="2782956"/>
                  <a:pt x="2842133" y="2682274"/>
                </a:cubicBezTo>
                <a:cubicBezTo>
                  <a:pt x="3089948" y="2581592"/>
                  <a:pt x="3105437" y="2550613"/>
                  <a:pt x="3136414" y="2155629"/>
                </a:cubicBezTo>
                <a:cubicBezTo>
                  <a:pt x="3167391" y="1760645"/>
                  <a:pt x="3293879" y="624746"/>
                  <a:pt x="3027994" y="312373"/>
                </a:cubicBezTo>
                <a:cubicBezTo>
                  <a:pt x="2762109" y="0"/>
                  <a:pt x="2151605" y="140696"/>
                  <a:pt x="1541102" y="281393"/>
                </a:cubicBezTo>
              </a:path>
            </a:pathLst>
          </a:custGeom>
          <a:noFill/>
          <a:ln w="50800" cap="flat" cmpd="sng" algn="ctr">
            <a:solidFill>
              <a:srgbClr val="6D2D4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19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258391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62" y="1600200"/>
            <a:ext cx="8366526" cy="4532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begin reaction </a:t>
            </a:r>
            <a:r>
              <a:rPr lang="en-US" sz="2000" dirty="0" smtClean="0">
                <a:latin typeface="Monaco"/>
                <a:cs typeface="Monaco"/>
              </a:rPr>
              <a:t>rules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Ligand Receptor Binding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err="1" smtClean="0">
                <a:latin typeface="Monaco"/>
                <a:cs typeface="Monaco"/>
              </a:rPr>
              <a:t>L(r</a:t>
            </a:r>
            <a:r>
              <a:rPr lang="en-US" sz="2000" dirty="0" smtClean="0">
                <a:latin typeface="Monaco"/>
                <a:cs typeface="Monaco"/>
              </a:rPr>
              <a:t>) + </a:t>
            </a:r>
            <a:r>
              <a:rPr lang="en-US" sz="2000" dirty="0" err="1" smtClean="0">
                <a:latin typeface="Monaco"/>
                <a:cs typeface="Monaco"/>
              </a:rPr>
              <a:t>R(l,r</a:t>
            </a:r>
            <a:r>
              <a:rPr lang="en-US" sz="2000" dirty="0" smtClean="0">
                <a:latin typeface="Monaco"/>
                <a:cs typeface="Monaco"/>
              </a:rPr>
              <a:t>) &lt;-&gt; L(r!1).R(l!1,r)       </a:t>
            </a:r>
            <a:r>
              <a:rPr lang="en-US" sz="2000" dirty="0" err="1" smtClean="0">
                <a:latin typeface="Monaco"/>
                <a:cs typeface="Monaco"/>
              </a:rPr>
              <a:t>kpL</a:t>
            </a:r>
            <a:r>
              <a:rPr lang="en-US" sz="2000" dirty="0" smtClean="0">
                <a:latin typeface="Monaco"/>
                <a:cs typeface="Monaco"/>
              </a:rPr>
              <a:t>, </a:t>
            </a:r>
            <a:r>
              <a:rPr lang="en-US" sz="2000" dirty="0" err="1" smtClean="0">
                <a:latin typeface="Monaco"/>
                <a:cs typeface="Monaco"/>
              </a:rPr>
              <a:t>kmL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b="1" dirty="0" smtClean="0">
                <a:latin typeface="Monaco"/>
                <a:cs typeface="Monaco"/>
              </a:rPr>
              <a:t>  </a:t>
            </a:r>
            <a:r>
              <a:rPr lang="en-US" sz="2000" b="1" dirty="0" smtClean="0">
                <a:solidFill>
                  <a:srgbClr val="008000"/>
                </a:solidFill>
                <a:latin typeface="Monaco"/>
                <a:cs typeface="Monaco"/>
              </a:rPr>
              <a:t># Receptors can </a:t>
            </a:r>
            <a:r>
              <a:rPr lang="en-US" sz="2000" b="1" dirty="0" err="1" smtClean="0">
                <a:solidFill>
                  <a:srgbClr val="008000"/>
                </a:solidFill>
                <a:latin typeface="Monaco"/>
                <a:cs typeface="Monaco"/>
              </a:rPr>
              <a:t>dimerize</a:t>
            </a:r>
            <a:r>
              <a:rPr lang="en-US" sz="2000" b="1" dirty="0" smtClean="0">
                <a:solidFill>
                  <a:srgbClr val="008000"/>
                </a:solidFill>
                <a:latin typeface="Monaco"/>
                <a:cs typeface="Monaco"/>
              </a:rPr>
              <a:t> if bonded to Ligand</a:t>
            </a:r>
          </a:p>
          <a:p>
            <a:pPr marL="0" indent="0">
              <a:buNone/>
            </a:pPr>
            <a:r>
              <a:rPr lang="en-US" sz="2000" b="1" dirty="0" smtClean="0">
                <a:latin typeface="Monaco"/>
                <a:cs typeface="Monaco"/>
              </a:rPr>
              <a:t>  L</a:t>
            </a:r>
            <a:r>
              <a:rPr lang="en-US" sz="2000" b="1" dirty="0">
                <a:latin typeface="Monaco"/>
                <a:cs typeface="Monaco"/>
              </a:rPr>
              <a:t>(r!1).R(l!1,r) + L(r!1).R(l!1,r) &lt;-&gt; </a:t>
            </a:r>
            <a:endParaRPr lang="en-US" sz="2000" b="1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b="1" dirty="0" smtClean="0">
                <a:latin typeface="Monaco"/>
                <a:cs typeface="Monaco"/>
              </a:rPr>
              <a:t>      L</a:t>
            </a:r>
            <a:r>
              <a:rPr lang="en-US" sz="2000" b="1" dirty="0">
                <a:latin typeface="Monaco"/>
                <a:cs typeface="Monaco"/>
              </a:rPr>
              <a:t>(r!1).R(l!1,r!3).L(r!2).R(l!2,r!3) </a:t>
            </a:r>
            <a:r>
              <a:rPr lang="en-US" sz="2000" b="1" dirty="0" err="1">
                <a:latin typeface="Monaco"/>
                <a:cs typeface="Monaco"/>
              </a:rPr>
              <a:t>kpD,</a:t>
            </a:r>
            <a:r>
              <a:rPr lang="en-US" sz="2000" b="1" dirty="0" err="1" smtClean="0">
                <a:latin typeface="Monaco"/>
                <a:cs typeface="Monaco"/>
              </a:rPr>
              <a:t>kmD</a:t>
            </a:r>
            <a:endParaRPr lang="en-US" sz="2000" b="1" dirty="0" smtClean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92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395" y="307864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Rules: Adaptor/Receptor Binding</a:t>
            </a:r>
            <a:endParaRPr lang="en-US" sz="2800" dirty="0"/>
          </a:p>
        </p:txBody>
      </p:sp>
      <p:pic>
        <p:nvPicPr>
          <p:cNvPr id="5" name="Content Placeholder 4" descr="LARK_ful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38011" y="1600200"/>
            <a:ext cx="6661754" cy="4532313"/>
          </a:xfrm>
        </p:spPr>
      </p:pic>
      <p:sp>
        <p:nvSpPr>
          <p:cNvPr id="6" name="Rectangle 5"/>
          <p:cNvSpPr/>
          <p:nvPr/>
        </p:nvSpPr>
        <p:spPr>
          <a:xfrm>
            <a:off x="1795163" y="5763181"/>
            <a:ext cx="5553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latin typeface="Monaco"/>
                <a:cs typeface="Monaco"/>
              </a:rPr>
              <a:t>A(r</a:t>
            </a:r>
            <a:r>
              <a:rPr lang="en-US" sz="2400" dirty="0" smtClean="0">
                <a:latin typeface="Monaco"/>
                <a:cs typeface="Monaco"/>
              </a:rPr>
              <a:t>) + </a:t>
            </a:r>
            <a:r>
              <a:rPr lang="en-US" sz="2400" dirty="0" err="1" smtClean="0">
                <a:latin typeface="Monaco"/>
                <a:cs typeface="Monaco"/>
              </a:rPr>
              <a:t>R(a</a:t>
            </a:r>
            <a:r>
              <a:rPr lang="en-US" sz="2400" dirty="0" smtClean="0">
                <a:latin typeface="Monaco"/>
                <a:cs typeface="Monaco"/>
              </a:rPr>
              <a:t>) &lt;-&gt; A(r!1).R(a!1)</a:t>
            </a:r>
            <a:endParaRPr lang="en-US" sz="2400" dirty="0"/>
          </a:p>
        </p:txBody>
      </p:sp>
      <p:sp>
        <p:nvSpPr>
          <p:cNvPr id="11" name="Freeform 10"/>
          <p:cNvSpPr/>
          <p:nvPr/>
        </p:nvSpPr>
        <p:spPr bwMode="auto">
          <a:xfrm>
            <a:off x="3211274" y="2000734"/>
            <a:ext cx="1169379" cy="3895623"/>
          </a:xfrm>
          <a:custGeom>
            <a:avLst/>
            <a:gdLst>
              <a:gd name="connsiteX0" fmla="*/ 722795 w 1169379"/>
              <a:gd name="connsiteY0" fmla="*/ 245251 h 3895623"/>
              <a:gd name="connsiteX1" fmla="*/ 196187 w 1169379"/>
              <a:gd name="connsiteY1" fmla="*/ 322699 h 3895623"/>
              <a:gd name="connsiteX2" fmla="*/ 10326 w 1169379"/>
              <a:gd name="connsiteY2" fmla="*/ 2181446 h 3895623"/>
              <a:gd name="connsiteX3" fmla="*/ 258141 w 1169379"/>
              <a:gd name="connsiteY3" fmla="*/ 2568684 h 3895623"/>
              <a:gd name="connsiteX4" fmla="*/ 428514 w 1169379"/>
              <a:gd name="connsiteY4" fmla="*/ 3358652 h 3895623"/>
              <a:gd name="connsiteX5" fmla="*/ 691818 w 1169379"/>
              <a:gd name="connsiteY5" fmla="*/ 3854317 h 3895623"/>
              <a:gd name="connsiteX6" fmla="*/ 1001587 w 1169379"/>
              <a:gd name="connsiteY6" fmla="*/ 3529037 h 3895623"/>
              <a:gd name="connsiteX7" fmla="*/ 1156472 w 1169379"/>
              <a:gd name="connsiteY7" fmla="*/ 1654801 h 3895623"/>
              <a:gd name="connsiteX8" fmla="*/ 924145 w 1169379"/>
              <a:gd name="connsiteY8" fmla="*/ 291720 h 3895623"/>
              <a:gd name="connsiteX9" fmla="*/ 614376 w 1169379"/>
              <a:gd name="connsiteY9" fmla="*/ 307210 h 3895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69379" h="3895623">
                <a:moveTo>
                  <a:pt x="722795" y="245251"/>
                </a:moveTo>
                <a:cubicBezTo>
                  <a:pt x="518863" y="122625"/>
                  <a:pt x="314932" y="0"/>
                  <a:pt x="196187" y="322699"/>
                </a:cubicBezTo>
                <a:cubicBezTo>
                  <a:pt x="77442" y="645398"/>
                  <a:pt x="0" y="1807115"/>
                  <a:pt x="10326" y="2181446"/>
                </a:cubicBezTo>
                <a:cubicBezTo>
                  <a:pt x="20652" y="2555777"/>
                  <a:pt x="188443" y="2372483"/>
                  <a:pt x="258141" y="2568684"/>
                </a:cubicBezTo>
                <a:cubicBezTo>
                  <a:pt x="327839" y="2764885"/>
                  <a:pt x="356235" y="3144380"/>
                  <a:pt x="428514" y="3358652"/>
                </a:cubicBezTo>
                <a:cubicBezTo>
                  <a:pt x="500793" y="3572924"/>
                  <a:pt x="596306" y="3825920"/>
                  <a:pt x="691818" y="3854317"/>
                </a:cubicBezTo>
                <a:cubicBezTo>
                  <a:pt x="787330" y="3882714"/>
                  <a:pt x="924145" y="3895623"/>
                  <a:pt x="1001587" y="3529037"/>
                </a:cubicBezTo>
                <a:cubicBezTo>
                  <a:pt x="1079029" y="3162451"/>
                  <a:pt x="1169379" y="2194354"/>
                  <a:pt x="1156472" y="1654801"/>
                </a:cubicBezTo>
                <a:cubicBezTo>
                  <a:pt x="1143565" y="1115248"/>
                  <a:pt x="1014494" y="516318"/>
                  <a:pt x="924145" y="291720"/>
                </a:cubicBezTo>
                <a:cubicBezTo>
                  <a:pt x="833796" y="67122"/>
                  <a:pt x="724086" y="187166"/>
                  <a:pt x="614376" y="307210"/>
                </a:cubicBezTo>
              </a:path>
            </a:pathLst>
          </a:custGeom>
          <a:noFill/>
          <a:ln w="57150" cap="flat" cmpd="sng" algn="ctr">
            <a:solidFill>
              <a:srgbClr val="6D2D4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4362583" y="2085927"/>
            <a:ext cx="1339752" cy="3967907"/>
          </a:xfrm>
          <a:custGeom>
            <a:avLst/>
            <a:gdLst>
              <a:gd name="connsiteX0" fmla="*/ 826051 w 1339752"/>
              <a:gd name="connsiteY0" fmla="*/ 191037 h 3967907"/>
              <a:gd name="connsiteX1" fmla="*/ 191024 w 1339752"/>
              <a:gd name="connsiteY1" fmla="*/ 191037 h 3967907"/>
              <a:gd name="connsiteX2" fmla="*/ 144559 w 1339752"/>
              <a:gd name="connsiteY2" fmla="*/ 748661 h 3967907"/>
              <a:gd name="connsiteX3" fmla="*/ 144559 w 1339752"/>
              <a:gd name="connsiteY3" fmla="*/ 3552271 h 3967907"/>
              <a:gd name="connsiteX4" fmla="*/ 1011913 w 1339752"/>
              <a:gd name="connsiteY4" fmla="*/ 3242480 h 3967907"/>
              <a:gd name="connsiteX5" fmla="*/ 1321682 w 1339752"/>
              <a:gd name="connsiteY5" fmla="*/ 1259817 h 3967907"/>
              <a:gd name="connsiteX6" fmla="*/ 903494 w 1339752"/>
              <a:gd name="connsiteY6" fmla="*/ 175548 h 3967907"/>
              <a:gd name="connsiteX7" fmla="*/ 748609 w 1339752"/>
              <a:gd name="connsiteY7" fmla="*/ 206527 h 3967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9752" h="3967907">
                <a:moveTo>
                  <a:pt x="826051" y="191037"/>
                </a:moveTo>
                <a:cubicBezTo>
                  <a:pt x="565328" y="144568"/>
                  <a:pt x="304606" y="98100"/>
                  <a:pt x="191024" y="191037"/>
                </a:cubicBezTo>
                <a:cubicBezTo>
                  <a:pt x="77442" y="283974"/>
                  <a:pt x="152303" y="188455"/>
                  <a:pt x="144559" y="748661"/>
                </a:cubicBezTo>
                <a:cubicBezTo>
                  <a:pt x="136815" y="1308867"/>
                  <a:pt x="0" y="3136635"/>
                  <a:pt x="144559" y="3552271"/>
                </a:cubicBezTo>
                <a:cubicBezTo>
                  <a:pt x="289118" y="3967907"/>
                  <a:pt x="815726" y="3624556"/>
                  <a:pt x="1011913" y="3242480"/>
                </a:cubicBezTo>
                <a:cubicBezTo>
                  <a:pt x="1208100" y="2860404"/>
                  <a:pt x="1339752" y="1770972"/>
                  <a:pt x="1321682" y="1259817"/>
                </a:cubicBezTo>
                <a:cubicBezTo>
                  <a:pt x="1303612" y="748662"/>
                  <a:pt x="999006" y="351096"/>
                  <a:pt x="903494" y="175548"/>
                </a:cubicBezTo>
                <a:cubicBezTo>
                  <a:pt x="807982" y="0"/>
                  <a:pt x="778295" y="103263"/>
                  <a:pt x="748609" y="206527"/>
                </a:cubicBezTo>
              </a:path>
            </a:pathLst>
          </a:custGeom>
          <a:noFill/>
          <a:ln w="57150" cap="flat" cmpd="sng" algn="ctr">
            <a:solidFill>
              <a:srgbClr val="6D2D4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19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258391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62" y="1600200"/>
            <a:ext cx="8366526" cy="4532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begin reaction </a:t>
            </a:r>
            <a:r>
              <a:rPr lang="en-US" sz="2000" dirty="0" smtClean="0">
                <a:latin typeface="Monaco"/>
                <a:cs typeface="Monaco"/>
              </a:rPr>
              <a:t>rules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Ligand Receptor Binding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err="1" smtClean="0">
                <a:latin typeface="Monaco"/>
                <a:cs typeface="Monaco"/>
              </a:rPr>
              <a:t>L(r</a:t>
            </a:r>
            <a:r>
              <a:rPr lang="en-US" sz="2000" dirty="0" smtClean="0">
                <a:latin typeface="Monaco"/>
                <a:cs typeface="Monaco"/>
              </a:rPr>
              <a:t>) + </a:t>
            </a:r>
            <a:r>
              <a:rPr lang="en-US" sz="2000" dirty="0" err="1" smtClean="0">
                <a:latin typeface="Monaco"/>
                <a:cs typeface="Monaco"/>
              </a:rPr>
              <a:t>R(l,r</a:t>
            </a:r>
            <a:r>
              <a:rPr lang="en-US" sz="2000" dirty="0" smtClean="0">
                <a:latin typeface="Monaco"/>
                <a:cs typeface="Monaco"/>
              </a:rPr>
              <a:t>) &lt;-&gt; L(r!1).R(l!1,r)       </a:t>
            </a:r>
            <a:r>
              <a:rPr lang="en-US" sz="2000" dirty="0" err="1" smtClean="0">
                <a:latin typeface="Monaco"/>
                <a:cs typeface="Monaco"/>
              </a:rPr>
              <a:t>kpL</a:t>
            </a:r>
            <a:r>
              <a:rPr lang="en-US" sz="2000" dirty="0" smtClean="0">
                <a:latin typeface="Monaco"/>
                <a:cs typeface="Monaco"/>
              </a:rPr>
              <a:t>, </a:t>
            </a:r>
            <a:r>
              <a:rPr lang="en-US" sz="2000" dirty="0" err="1" smtClean="0">
                <a:latin typeface="Monaco"/>
                <a:cs typeface="Monaco"/>
              </a:rPr>
              <a:t>kmL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Receptors can </a:t>
            </a:r>
            <a:r>
              <a:rPr lang="en-US" sz="2000" dirty="0" err="1" smtClean="0">
                <a:solidFill>
                  <a:srgbClr val="008000"/>
                </a:solidFill>
                <a:latin typeface="Monaco"/>
                <a:cs typeface="Monaco"/>
              </a:rPr>
              <a:t>dermize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if bounded to Ligand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L</a:t>
            </a:r>
            <a:r>
              <a:rPr lang="en-US" sz="2000" dirty="0">
                <a:latin typeface="Monaco"/>
                <a:cs typeface="Monaco"/>
              </a:rPr>
              <a:t>(r!1).R(l!1,r) + L(r!1).R(l!1,r) &lt;-&gt; 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    L</a:t>
            </a:r>
            <a:r>
              <a:rPr lang="en-US" sz="2000" dirty="0">
                <a:latin typeface="Monaco"/>
                <a:cs typeface="Monaco"/>
              </a:rPr>
              <a:t>(r!1).R(l!1,r!3).L(r!2).R(l!2,r!3) </a:t>
            </a:r>
            <a:r>
              <a:rPr lang="en-US" sz="2000" dirty="0" err="1">
                <a:latin typeface="Monaco"/>
                <a:cs typeface="Monaco"/>
              </a:rPr>
              <a:t>kpD,</a:t>
            </a:r>
            <a:r>
              <a:rPr lang="en-US" sz="2000" dirty="0" err="1" smtClean="0">
                <a:latin typeface="Monaco"/>
                <a:cs typeface="Monaco"/>
              </a:rPr>
              <a:t>kmD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</a:t>
            </a:r>
            <a:r>
              <a:rPr lang="en-US" sz="2000" b="1" dirty="0" smtClean="0">
                <a:solidFill>
                  <a:srgbClr val="008000"/>
                </a:solidFill>
                <a:latin typeface="Monaco"/>
                <a:cs typeface="Monaco"/>
              </a:rPr>
              <a:t># Adaptor and Receptor binding</a:t>
            </a:r>
          </a:p>
          <a:p>
            <a:pPr marL="0" indent="0">
              <a:buNone/>
            </a:pPr>
            <a:r>
              <a:rPr lang="en-US" sz="2000" b="1" dirty="0" smtClean="0">
                <a:latin typeface="Monaco"/>
                <a:cs typeface="Monaco"/>
              </a:rPr>
              <a:t>  A</a:t>
            </a:r>
            <a:r>
              <a:rPr lang="en-US" sz="2000" b="1" dirty="0">
                <a:latin typeface="Monaco"/>
                <a:cs typeface="Monaco"/>
              </a:rPr>
              <a:t>(r) + R(a) &lt;-&gt; A(r!1).R(a!1) </a:t>
            </a:r>
            <a:r>
              <a:rPr lang="en-US" sz="2000" b="1" dirty="0" smtClean="0">
                <a:latin typeface="Monaco"/>
                <a:cs typeface="Monaco"/>
              </a:rPr>
              <a:t>          </a:t>
            </a:r>
            <a:r>
              <a:rPr lang="en-US" sz="2000" b="1" dirty="0" err="1" smtClean="0">
                <a:latin typeface="Monaco"/>
                <a:cs typeface="Monaco"/>
              </a:rPr>
              <a:t>kpA</a:t>
            </a:r>
            <a:r>
              <a:rPr lang="en-US" sz="2000" b="1" dirty="0" err="1">
                <a:latin typeface="Monaco"/>
                <a:cs typeface="Monaco"/>
              </a:rPr>
              <a:t>,</a:t>
            </a:r>
            <a:r>
              <a:rPr lang="en-US" sz="2000" b="1" dirty="0" err="1" smtClean="0">
                <a:latin typeface="Monaco"/>
                <a:cs typeface="Monaco"/>
              </a:rPr>
              <a:t>kmA</a:t>
            </a:r>
            <a:endParaRPr lang="en-US" sz="2000" b="1" dirty="0" smtClean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92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395" y="307864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Rules: Adaptor/kinase binding</a:t>
            </a:r>
            <a:endParaRPr lang="en-US" sz="2800" dirty="0"/>
          </a:p>
        </p:txBody>
      </p:sp>
      <p:pic>
        <p:nvPicPr>
          <p:cNvPr id="5" name="Content Placeholder 4" descr="LARK_ful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38011" y="1600200"/>
            <a:ext cx="6661754" cy="4532313"/>
          </a:xfrm>
        </p:spPr>
      </p:pic>
      <p:sp>
        <p:nvSpPr>
          <p:cNvPr id="7" name="Rectangle 6"/>
          <p:cNvSpPr/>
          <p:nvPr/>
        </p:nvSpPr>
        <p:spPr>
          <a:xfrm>
            <a:off x="1709227" y="5901680"/>
            <a:ext cx="5725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Monaco"/>
                <a:cs typeface="Monaco"/>
              </a:rPr>
              <a:t> </a:t>
            </a:r>
            <a:r>
              <a:rPr lang="en-US" sz="2400" dirty="0" err="1" smtClean="0">
                <a:latin typeface="Monaco"/>
                <a:cs typeface="Monaco"/>
              </a:rPr>
              <a:t>A(k</a:t>
            </a:r>
            <a:r>
              <a:rPr lang="en-US" sz="2400" dirty="0" smtClean="0">
                <a:latin typeface="Monaco"/>
                <a:cs typeface="Monaco"/>
              </a:rPr>
              <a:t>) + </a:t>
            </a:r>
            <a:r>
              <a:rPr lang="en-US" sz="2400" dirty="0" err="1" smtClean="0">
                <a:latin typeface="Monaco"/>
                <a:cs typeface="Monaco"/>
              </a:rPr>
              <a:t>K(a</a:t>
            </a:r>
            <a:r>
              <a:rPr lang="en-US" sz="2400" dirty="0" smtClean="0">
                <a:latin typeface="Monaco"/>
                <a:cs typeface="Monaco"/>
              </a:rPr>
              <a:t>) &lt;-&gt; A(k!1).K(a!1)</a:t>
            </a:r>
            <a:endParaRPr lang="en-US" sz="2400" dirty="0"/>
          </a:p>
        </p:txBody>
      </p:sp>
      <p:sp>
        <p:nvSpPr>
          <p:cNvPr id="8" name="Freeform 7"/>
          <p:cNvSpPr/>
          <p:nvPr/>
        </p:nvSpPr>
        <p:spPr bwMode="auto">
          <a:xfrm>
            <a:off x="1677924" y="3673606"/>
            <a:ext cx="2813737" cy="2212425"/>
          </a:xfrm>
          <a:custGeom>
            <a:avLst/>
            <a:gdLst>
              <a:gd name="connsiteX0" fmla="*/ 2457502 w 2813737"/>
              <a:gd name="connsiteY0" fmla="*/ 245251 h 2212425"/>
              <a:gd name="connsiteX1" fmla="*/ 505956 w 2813737"/>
              <a:gd name="connsiteY1" fmla="*/ 446615 h 2212425"/>
              <a:gd name="connsiteX2" fmla="*/ 25814 w 2813737"/>
              <a:gd name="connsiteY2" fmla="*/ 1422457 h 2212425"/>
              <a:gd name="connsiteX3" fmla="*/ 660840 w 2813737"/>
              <a:gd name="connsiteY3" fmla="*/ 2026550 h 2212425"/>
              <a:gd name="connsiteX4" fmla="*/ 2519456 w 2813737"/>
              <a:gd name="connsiteY4" fmla="*/ 1918123 h 2212425"/>
              <a:gd name="connsiteX5" fmla="*/ 2457502 w 2813737"/>
              <a:gd name="connsiteY5" fmla="*/ 245251 h 221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737" h="2212425">
                <a:moveTo>
                  <a:pt x="2457502" y="245251"/>
                </a:moveTo>
                <a:cubicBezTo>
                  <a:pt x="2121919" y="0"/>
                  <a:pt x="911237" y="250414"/>
                  <a:pt x="505956" y="446615"/>
                </a:cubicBezTo>
                <a:cubicBezTo>
                  <a:pt x="100675" y="642816"/>
                  <a:pt x="0" y="1159135"/>
                  <a:pt x="25814" y="1422457"/>
                </a:cubicBezTo>
                <a:cubicBezTo>
                  <a:pt x="51628" y="1685779"/>
                  <a:pt x="245233" y="1943939"/>
                  <a:pt x="660840" y="2026550"/>
                </a:cubicBezTo>
                <a:cubicBezTo>
                  <a:pt x="1076447" y="2109161"/>
                  <a:pt x="2225175" y="2212425"/>
                  <a:pt x="2519456" y="1918123"/>
                </a:cubicBezTo>
                <a:cubicBezTo>
                  <a:pt x="2813737" y="1623822"/>
                  <a:pt x="2793085" y="490502"/>
                  <a:pt x="2457502" y="245251"/>
                </a:cubicBezTo>
                <a:close/>
              </a:path>
            </a:pathLst>
          </a:custGeom>
          <a:noFill/>
          <a:ln w="60325" cap="flat" cmpd="sng" algn="ctr">
            <a:solidFill>
              <a:srgbClr val="6D2D4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 flipH="1">
            <a:off x="4432378" y="3673606"/>
            <a:ext cx="2813737" cy="2212425"/>
          </a:xfrm>
          <a:custGeom>
            <a:avLst/>
            <a:gdLst>
              <a:gd name="connsiteX0" fmla="*/ 2457502 w 2813737"/>
              <a:gd name="connsiteY0" fmla="*/ 245251 h 2212425"/>
              <a:gd name="connsiteX1" fmla="*/ 505956 w 2813737"/>
              <a:gd name="connsiteY1" fmla="*/ 446615 h 2212425"/>
              <a:gd name="connsiteX2" fmla="*/ 25814 w 2813737"/>
              <a:gd name="connsiteY2" fmla="*/ 1422457 h 2212425"/>
              <a:gd name="connsiteX3" fmla="*/ 660840 w 2813737"/>
              <a:gd name="connsiteY3" fmla="*/ 2026550 h 2212425"/>
              <a:gd name="connsiteX4" fmla="*/ 2519456 w 2813737"/>
              <a:gd name="connsiteY4" fmla="*/ 1918123 h 2212425"/>
              <a:gd name="connsiteX5" fmla="*/ 2457502 w 2813737"/>
              <a:gd name="connsiteY5" fmla="*/ 245251 h 221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737" h="2212425">
                <a:moveTo>
                  <a:pt x="2457502" y="245251"/>
                </a:moveTo>
                <a:cubicBezTo>
                  <a:pt x="2121919" y="0"/>
                  <a:pt x="911237" y="250414"/>
                  <a:pt x="505956" y="446615"/>
                </a:cubicBezTo>
                <a:cubicBezTo>
                  <a:pt x="100675" y="642816"/>
                  <a:pt x="0" y="1159135"/>
                  <a:pt x="25814" y="1422457"/>
                </a:cubicBezTo>
                <a:cubicBezTo>
                  <a:pt x="51628" y="1685779"/>
                  <a:pt x="245233" y="1943939"/>
                  <a:pt x="660840" y="2026550"/>
                </a:cubicBezTo>
                <a:cubicBezTo>
                  <a:pt x="1076447" y="2109161"/>
                  <a:pt x="2225175" y="2212425"/>
                  <a:pt x="2519456" y="1918123"/>
                </a:cubicBezTo>
                <a:cubicBezTo>
                  <a:pt x="2813737" y="1623822"/>
                  <a:pt x="2793085" y="490502"/>
                  <a:pt x="2457502" y="245251"/>
                </a:cubicBezTo>
                <a:close/>
              </a:path>
            </a:pathLst>
          </a:custGeom>
          <a:noFill/>
          <a:ln w="60325" cap="flat" cmpd="sng" algn="ctr">
            <a:solidFill>
              <a:srgbClr val="6D2D4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19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258391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62" y="1600200"/>
            <a:ext cx="8366526" cy="4532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begin reaction </a:t>
            </a:r>
            <a:r>
              <a:rPr lang="en-US" sz="2000" dirty="0" smtClean="0">
                <a:latin typeface="Monaco"/>
                <a:cs typeface="Monaco"/>
              </a:rPr>
              <a:t>rules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Ligand Receptor Binding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err="1" smtClean="0">
                <a:latin typeface="Monaco"/>
                <a:cs typeface="Monaco"/>
              </a:rPr>
              <a:t>L(r</a:t>
            </a:r>
            <a:r>
              <a:rPr lang="en-US" sz="2000" dirty="0" smtClean="0">
                <a:latin typeface="Monaco"/>
                <a:cs typeface="Monaco"/>
              </a:rPr>
              <a:t>) + </a:t>
            </a:r>
            <a:r>
              <a:rPr lang="en-US" sz="2000" dirty="0" err="1" smtClean="0">
                <a:latin typeface="Monaco"/>
                <a:cs typeface="Monaco"/>
              </a:rPr>
              <a:t>R(l,r</a:t>
            </a:r>
            <a:r>
              <a:rPr lang="en-US" sz="2000" dirty="0" smtClean="0">
                <a:latin typeface="Monaco"/>
                <a:cs typeface="Monaco"/>
              </a:rPr>
              <a:t>) &lt;-&gt; L(r!1).R(l!1,r)       </a:t>
            </a:r>
            <a:r>
              <a:rPr lang="en-US" sz="2000" dirty="0" err="1" smtClean="0">
                <a:latin typeface="Monaco"/>
                <a:cs typeface="Monaco"/>
              </a:rPr>
              <a:t>kpL</a:t>
            </a:r>
            <a:r>
              <a:rPr lang="en-US" sz="2000" dirty="0" smtClean="0">
                <a:latin typeface="Monaco"/>
                <a:cs typeface="Monaco"/>
              </a:rPr>
              <a:t>, </a:t>
            </a:r>
            <a:r>
              <a:rPr lang="en-US" sz="2000" dirty="0" err="1" smtClean="0">
                <a:latin typeface="Monaco"/>
                <a:cs typeface="Monaco"/>
              </a:rPr>
              <a:t>kmL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Receptors can </a:t>
            </a:r>
            <a:r>
              <a:rPr lang="en-US" sz="2000" dirty="0" err="1" smtClean="0">
                <a:solidFill>
                  <a:srgbClr val="008000"/>
                </a:solidFill>
                <a:latin typeface="Monaco"/>
                <a:cs typeface="Monaco"/>
              </a:rPr>
              <a:t>dermize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if bounded to Ligand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L</a:t>
            </a:r>
            <a:r>
              <a:rPr lang="en-US" sz="2000" dirty="0">
                <a:latin typeface="Monaco"/>
                <a:cs typeface="Monaco"/>
              </a:rPr>
              <a:t>(r!1).R(l!1,r) + L(r!1).R(l!1,r) &lt;-&gt; 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    L</a:t>
            </a:r>
            <a:r>
              <a:rPr lang="en-US" sz="2000" dirty="0">
                <a:latin typeface="Monaco"/>
                <a:cs typeface="Monaco"/>
              </a:rPr>
              <a:t>(r!1).R(l!1,r!3).L(r!2).R(l!2,r!3) </a:t>
            </a:r>
            <a:r>
              <a:rPr lang="en-US" sz="2000" dirty="0" err="1">
                <a:latin typeface="Monaco"/>
                <a:cs typeface="Monaco"/>
              </a:rPr>
              <a:t>kpD,</a:t>
            </a:r>
            <a:r>
              <a:rPr lang="en-US" sz="2000" dirty="0" err="1" smtClean="0">
                <a:latin typeface="Monaco"/>
                <a:cs typeface="Monaco"/>
              </a:rPr>
              <a:t>kmD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# Adaptor and Receptor binding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A</a:t>
            </a:r>
            <a:r>
              <a:rPr lang="en-US" sz="2000" dirty="0">
                <a:latin typeface="Monaco"/>
                <a:cs typeface="Monaco"/>
              </a:rPr>
              <a:t>(r) + R(a) &lt;-&gt; A(r!1).R(a!1) </a:t>
            </a:r>
            <a:r>
              <a:rPr lang="en-US" sz="2000" dirty="0" smtClean="0">
                <a:latin typeface="Monaco"/>
                <a:cs typeface="Monaco"/>
              </a:rPr>
              <a:t>          </a:t>
            </a:r>
            <a:r>
              <a:rPr lang="en-US" sz="2000" dirty="0" err="1" smtClean="0">
                <a:latin typeface="Monaco"/>
                <a:cs typeface="Monaco"/>
              </a:rPr>
              <a:t>kpA</a:t>
            </a:r>
            <a:r>
              <a:rPr lang="en-US" sz="2000" dirty="0" err="1">
                <a:latin typeface="Monaco"/>
                <a:cs typeface="Monaco"/>
              </a:rPr>
              <a:t>,</a:t>
            </a:r>
            <a:r>
              <a:rPr lang="en-US" sz="2000" dirty="0" err="1" smtClean="0">
                <a:latin typeface="Monaco"/>
                <a:cs typeface="Monaco"/>
              </a:rPr>
              <a:t>kmA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b="1" dirty="0">
                <a:latin typeface="Monaco"/>
                <a:cs typeface="Monaco"/>
              </a:rPr>
              <a:t> </a:t>
            </a:r>
            <a:r>
              <a:rPr lang="en-US" sz="2000" b="1" dirty="0" smtClean="0">
                <a:latin typeface="Monaco"/>
                <a:cs typeface="Monaco"/>
              </a:rPr>
              <a:t> </a:t>
            </a:r>
            <a:r>
              <a:rPr lang="en-US" sz="2000" b="1" dirty="0" smtClean="0">
                <a:solidFill>
                  <a:srgbClr val="008000"/>
                </a:solidFill>
                <a:latin typeface="Monaco"/>
                <a:cs typeface="Monaco"/>
              </a:rPr>
              <a:t># </a:t>
            </a:r>
            <a:r>
              <a:rPr lang="en-US" sz="2000" b="1" dirty="0">
                <a:solidFill>
                  <a:srgbClr val="008000"/>
                </a:solidFill>
                <a:latin typeface="Monaco"/>
                <a:cs typeface="Monaco"/>
              </a:rPr>
              <a:t>Adaptor and Kinase </a:t>
            </a:r>
            <a:r>
              <a:rPr lang="en-US" sz="2000" b="1" dirty="0" smtClean="0">
                <a:solidFill>
                  <a:srgbClr val="008000"/>
                </a:solidFill>
                <a:latin typeface="Monaco"/>
                <a:cs typeface="Monaco"/>
              </a:rPr>
              <a:t>binding, regardless of phosphorylation state</a:t>
            </a:r>
          </a:p>
          <a:p>
            <a:pPr marL="0" indent="0">
              <a:buNone/>
            </a:pPr>
            <a:r>
              <a:rPr lang="en-US" sz="2000" b="1" dirty="0" smtClean="0">
                <a:latin typeface="Monaco"/>
                <a:cs typeface="Monaco"/>
              </a:rPr>
              <a:t>  A</a:t>
            </a:r>
            <a:r>
              <a:rPr lang="en-US" sz="2000" b="1" dirty="0">
                <a:latin typeface="Monaco"/>
                <a:cs typeface="Monaco"/>
              </a:rPr>
              <a:t>(k) + K(a) &lt;-&gt; A(k!1).K(a!1) </a:t>
            </a:r>
            <a:r>
              <a:rPr lang="en-US" sz="2000" b="1" dirty="0" smtClean="0">
                <a:latin typeface="Monaco"/>
                <a:cs typeface="Monaco"/>
              </a:rPr>
              <a:t>          </a:t>
            </a:r>
            <a:r>
              <a:rPr lang="en-US" sz="2000" b="1" dirty="0" err="1" smtClean="0">
                <a:latin typeface="Monaco"/>
                <a:cs typeface="Monaco"/>
              </a:rPr>
              <a:t>kpK</a:t>
            </a:r>
            <a:r>
              <a:rPr lang="en-US" sz="2000" b="1" dirty="0" err="1">
                <a:latin typeface="Monaco"/>
                <a:cs typeface="Monaco"/>
              </a:rPr>
              <a:t>,</a:t>
            </a:r>
            <a:r>
              <a:rPr lang="en-US" sz="2000" b="1" dirty="0" err="1" smtClean="0">
                <a:latin typeface="Monaco"/>
                <a:cs typeface="Monaco"/>
              </a:rPr>
              <a:t>kmK</a:t>
            </a:r>
            <a:endParaRPr lang="en-US" sz="2000" b="1" dirty="0" smtClean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92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134471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Kinase </a:t>
            </a:r>
            <a:r>
              <a:rPr lang="en-US" sz="2000" dirty="0" err="1" smtClean="0">
                <a:solidFill>
                  <a:srgbClr val="008000"/>
                </a:solidFill>
                <a:latin typeface="Monaco"/>
                <a:cs typeface="Monaco"/>
              </a:rPr>
              <a:t>transphosphorylation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K</a:t>
            </a:r>
            <a:r>
              <a:rPr lang="en-US" sz="2000" dirty="0">
                <a:latin typeface="Monaco"/>
                <a:cs typeface="Monaco"/>
              </a:rPr>
              <a:t>(Y~U).K(Y~U) -&gt; K(Y~U).K(Y~P) </a:t>
            </a: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err="1" smtClean="0">
                <a:latin typeface="Monaco"/>
                <a:cs typeface="Monaco"/>
              </a:rPr>
              <a:t>pK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Monaco"/>
                <a:cs typeface="Monaco"/>
              </a:rPr>
              <a:t># Kinase </a:t>
            </a:r>
            <a:r>
              <a:rPr lang="en-US" sz="2000" dirty="0" err="1" smtClean="0">
                <a:solidFill>
                  <a:srgbClr val="008000"/>
                </a:solidFill>
                <a:latin typeface="Monaco"/>
                <a:cs typeface="Monaco"/>
              </a:rPr>
              <a:t>transphosphorylation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>
                <a:latin typeface="Monaco"/>
                <a:cs typeface="Monaco"/>
              </a:rPr>
              <a:t>K(Y~P).K(Y~U) -&gt; K(Y~P).K(Y~P) </a:t>
            </a: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err="1" smtClean="0">
                <a:latin typeface="Monaco"/>
                <a:cs typeface="Monaco"/>
              </a:rPr>
              <a:t>pKs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</a:t>
            </a:r>
            <a:r>
              <a:rPr lang="en-US" sz="2000" dirty="0" err="1" smtClean="0">
                <a:solidFill>
                  <a:srgbClr val="008000"/>
                </a:solidFill>
                <a:latin typeface="Monaco"/>
                <a:cs typeface="Monaco"/>
              </a:rPr>
              <a:t>Dephosphorylation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in membrane complex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>
                <a:latin typeface="Monaco"/>
                <a:cs typeface="Monaco"/>
              </a:rPr>
              <a:t>R(a!1).A(r!1,k!2).K(a!2,Y~P) -&gt; 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  R(a!1).A(r!1,k!2).K(a!2,Y~U)   </a:t>
            </a:r>
            <a:r>
              <a:rPr lang="en-US" sz="2000" dirty="0" err="1" smtClean="0">
                <a:latin typeface="Monaco"/>
                <a:cs typeface="Monaco"/>
              </a:rPr>
              <a:t>dM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</a:t>
            </a:r>
            <a:r>
              <a:rPr lang="en-US" sz="2000" dirty="0" err="1" smtClean="0">
                <a:solidFill>
                  <a:srgbClr val="008000"/>
                </a:solidFill>
                <a:latin typeface="Monaco"/>
                <a:cs typeface="Monaco"/>
              </a:rPr>
              <a:t>Dephosphorylation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 in cytosol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>
                <a:latin typeface="Monaco"/>
                <a:cs typeface="Monaco"/>
              </a:rPr>
              <a:t>K(</a:t>
            </a:r>
            <a:r>
              <a:rPr lang="en-US" sz="2000" dirty="0" err="1">
                <a:latin typeface="Monaco"/>
                <a:cs typeface="Monaco"/>
              </a:rPr>
              <a:t>a,Y~P</a:t>
            </a:r>
            <a:r>
              <a:rPr lang="en-US" sz="2000" dirty="0">
                <a:latin typeface="Monaco"/>
                <a:cs typeface="Monaco"/>
              </a:rPr>
              <a:t>) -&gt; K(</a:t>
            </a:r>
            <a:r>
              <a:rPr lang="en-US" sz="2000" dirty="0" err="1">
                <a:latin typeface="Monaco"/>
                <a:cs typeface="Monaco"/>
              </a:rPr>
              <a:t>a,Y~U</a:t>
            </a:r>
            <a:r>
              <a:rPr lang="en-US" sz="2000" dirty="0">
                <a:latin typeface="Monaco"/>
                <a:cs typeface="Monaco"/>
              </a:rPr>
              <a:t>) </a:t>
            </a:r>
            <a:r>
              <a:rPr lang="en-US" sz="2000" dirty="0" smtClean="0">
                <a:latin typeface="Monaco"/>
                <a:cs typeface="Monaco"/>
              </a:rPr>
              <a:t>            </a:t>
            </a:r>
            <a:r>
              <a:rPr lang="en-US" sz="2000" dirty="0" err="1" smtClean="0">
                <a:latin typeface="Monaco"/>
                <a:cs typeface="Monaco"/>
              </a:rPr>
              <a:t>dC</a:t>
            </a:r>
            <a:endParaRPr lang="en-US" sz="20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end </a:t>
            </a:r>
            <a:r>
              <a:rPr lang="en-US" sz="2000" dirty="0">
                <a:latin typeface="Monaco"/>
                <a:cs typeface="Monaco"/>
              </a:rPr>
              <a:t>reaction rules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78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239058"/>
            <a:ext cx="7556313" cy="995082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Reaction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reaction describing the formation of water from hydrogen and oxygen?</a:t>
            </a:r>
          </a:p>
          <a:p>
            <a:endParaRPr lang="en-US" dirty="0" smtClean="0"/>
          </a:p>
          <a:p>
            <a:r>
              <a:rPr lang="en-US" dirty="0" smtClean="0"/>
              <a:t>What reactions describe the </a:t>
            </a:r>
            <a:r>
              <a:rPr lang="en-US" dirty="0" err="1" smtClean="0"/>
              <a:t>Ras</a:t>
            </a:r>
            <a:r>
              <a:rPr lang="en-US" dirty="0" smtClean="0"/>
              <a:t> nucleotide exchange?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69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806823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Parameters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412" y="1600200"/>
            <a:ext cx="3810000" cy="4532313"/>
          </a:xfrm>
        </p:spPr>
        <p:txBody>
          <a:bodyPr/>
          <a:lstStyle/>
          <a:p>
            <a:r>
              <a:rPr lang="en-US" dirty="0" smtClean="0"/>
              <a:t>Surrounded by</a:t>
            </a:r>
          </a:p>
          <a:p>
            <a:pPr lvl="1"/>
            <a:r>
              <a:rPr lang="en-US" sz="2000" dirty="0">
                <a:latin typeface="Monaco"/>
                <a:cs typeface="Monaco"/>
              </a:rPr>
              <a:t>begin </a:t>
            </a:r>
            <a:r>
              <a:rPr lang="en-US" sz="2000" dirty="0" smtClean="0">
                <a:latin typeface="Monaco"/>
                <a:cs typeface="Monaco"/>
              </a:rPr>
              <a:t>parameters</a:t>
            </a:r>
            <a:endParaRPr lang="en-US" sz="2000" dirty="0">
              <a:latin typeface="Monaco"/>
              <a:cs typeface="Monaco"/>
            </a:endParaRPr>
          </a:p>
          <a:p>
            <a:pPr lvl="1"/>
            <a:r>
              <a:rPr lang="en-US" sz="2000" dirty="0" smtClean="0">
                <a:latin typeface="Monaco"/>
                <a:cs typeface="Monaco"/>
              </a:rPr>
              <a:t>end parameters</a:t>
            </a:r>
          </a:p>
          <a:p>
            <a:pPr lvl="1"/>
            <a:endParaRPr lang="en-US" sz="2000" dirty="0" smtClean="0">
              <a:latin typeface="Monaco"/>
              <a:cs typeface="Monaco"/>
            </a:endParaRPr>
          </a:p>
          <a:p>
            <a:r>
              <a:rPr lang="en-US" dirty="0" smtClean="0">
                <a:cs typeface="Monaco"/>
              </a:rPr>
              <a:t>Defines parameters  </a:t>
            </a:r>
          </a:p>
          <a:p>
            <a:pPr lvl="1"/>
            <a:r>
              <a:rPr lang="en-US" dirty="0">
                <a:cs typeface="Monaco"/>
              </a:rPr>
              <a:t>I</a:t>
            </a:r>
            <a:r>
              <a:rPr lang="en-US" dirty="0" smtClean="0">
                <a:cs typeface="Monaco"/>
              </a:rPr>
              <a:t>nitial concentrations</a:t>
            </a:r>
            <a:endParaRPr lang="en-US" dirty="0">
              <a:cs typeface="Monaco"/>
            </a:endParaRPr>
          </a:p>
          <a:p>
            <a:pPr lvl="1"/>
            <a:r>
              <a:rPr lang="en-US" dirty="0" smtClean="0">
                <a:cs typeface="Monaco"/>
              </a:rPr>
              <a:t>Reaction Rates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412" y="1600200"/>
            <a:ext cx="4233676" cy="4532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begin parameters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initial concentrations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L0 	1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R0 	1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…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Monaco"/>
                <a:cs typeface="Monaco"/>
              </a:rPr>
              <a:t># reaction rates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</a:t>
            </a:r>
            <a:r>
              <a:rPr lang="en-US" sz="2000" dirty="0" err="1" smtClean="0">
                <a:latin typeface="Monaco"/>
                <a:cs typeface="Monaco"/>
              </a:rPr>
              <a:t>kpL</a:t>
            </a:r>
            <a:r>
              <a:rPr lang="en-US" sz="2000" dirty="0" smtClean="0">
                <a:latin typeface="Monaco"/>
                <a:cs typeface="Monaco"/>
              </a:rPr>
              <a:t>	0.1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  </a:t>
            </a:r>
            <a:r>
              <a:rPr lang="en-US" sz="2000" dirty="0" err="1" smtClean="0">
                <a:latin typeface="Monaco"/>
                <a:cs typeface="Monaco"/>
              </a:rPr>
              <a:t>kmL</a:t>
            </a:r>
            <a:r>
              <a:rPr lang="en-US" sz="2000" dirty="0" smtClean="0">
                <a:latin typeface="Monaco"/>
                <a:cs typeface="Monaco"/>
              </a:rPr>
              <a:t>	0.1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…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end parameters </a:t>
            </a:r>
          </a:p>
          <a:p>
            <a:pPr marL="0" indent="0">
              <a:buNone/>
            </a:pPr>
            <a:endParaRPr lang="en-US" sz="2000" dirty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170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747059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Observables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Surrounded by</a:t>
            </a:r>
          </a:p>
          <a:p>
            <a:pPr lvl="1"/>
            <a:r>
              <a:rPr lang="en-US" sz="2000" dirty="0">
                <a:latin typeface="Monaco"/>
                <a:cs typeface="Monaco"/>
              </a:rPr>
              <a:t>begin </a:t>
            </a:r>
            <a:r>
              <a:rPr lang="en-US" sz="2000" dirty="0" smtClean="0">
                <a:latin typeface="Monaco"/>
                <a:cs typeface="Monaco"/>
              </a:rPr>
              <a:t>observables</a:t>
            </a:r>
            <a:endParaRPr lang="en-US" sz="2000" dirty="0">
              <a:latin typeface="Monaco"/>
              <a:cs typeface="Monaco"/>
            </a:endParaRPr>
          </a:p>
          <a:p>
            <a:pPr lvl="1"/>
            <a:r>
              <a:rPr lang="en-US" sz="2000" dirty="0" smtClean="0">
                <a:latin typeface="Monaco"/>
                <a:cs typeface="Monaco"/>
              </a:rPr>
              <a:t>end observables</a:t>
            </a:r>
            <a:endParaRPr lang="en-US" sz="1600" dirty="0" smtClean="0">
              <a:latin typeface="Monaco"/>
              <a:cs typeface="Monaco"/>
            </a:endParaRPr>
          </a:p>
          <a:p>
            <a:r>
              <a:rPr lang="en-US" dirty="0" smtClean="0">
                <a:cs typeface="Monaco"/>
              </a:rPr>
              <a:t>Type:</a:t>
            </a:r>
          </a:p>
          <a:p>
            <a:pPr lvl="1"/>
            <a:r>
              <a:rPr lang="en-US" dirty="0" smtClean="0">
                <a:cs typeface="Monaco"/>
              </a:rPr>
              <a:t>Species</a:t>
            </a:r>
          </a:p>
          <a:p>
            <a:pPr lvl="1"/>
            <a:r>
              <a:rPr lang="en-US" dirty="0" smtClean="0">
                <a:cs typeface="Monaco"/>
              </a:rPr>
              <a:t>Molecules</a:t>
            </a:r>
          </a:p>
          <a:p>
            <a:r>
              <a:rPr lang="en-US" dirty="0" smtClean="0">
                <a:cs typeface="Monaco"/>
              </a:rPr>
              <a:t>Name</a:t>
            </a:r>
          </a:p>
          <a:p>
            <a:r>
              <a:rPr lang="en-US" dirty="0" smtClean="0">
                <a:cs typeface="Monaco"/>
              </a:rPr>
              <a:t>Pattern</a:t>
            </a:r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347" y="2614706"/>
            <a:ext cx="4162603" cy="2643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Monaco"/>
                <a:cs typeface="Monaco"/>
              </a:rPr>
              <a:t>begin observables</a:t>
            </a:r>
          </a:p>
          <a:p>
            <a:pPr marL="0" indent="0">
              <a:buNone/>
            </a:pPr>
            <a:r>
              <a:rPr lang="en-US" sz="1600" dirty="0" smtClean="0">
                <a:latin typeface="Monaco"/>
                <a:cs typeface="Monaco"/>
              </a:rPr>
              <a:t>  Molecules </a:t>
            </a:r>
            <a:r>
              <a:rPr lang="en-US" sz="1600" dirty="0" err="1" smtClean="0">
                <a:latin typeface="Monaco"/>
                <a:cs typeface="Monaco"/>
              </a:rPr>
              <a:t>RecDim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R</a:t>
            </a:r>
            <a:r>
              <a:rPr lang="en-US" sz="1600" dirty="0">
                <a:latin typeface="Monaco"/>
                <a:cs typeface="Monaco"/>
              </a:rPr>
              <a:t>(r!+)</a:t>
            </a:r>
          </a:p>
          <a:p>
            <a:pPr marL="0" indent="0">
              <a:buNone/>
            </a:pP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Molecules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err="1" smtClean="0">
                <a:latin typeface="Monaco"/>
                <a:cs typeface="Monaco"/>
              </a:rPr>
              <a:t>Rec_A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R</a:t>
            </a:r>
            <a:r>
              <a:rPr lang="en-US" sz="1600" dirty="0">
                <a:latin typeface="Monaco"/>
                <a:cs typeface="Monaco"/>
              </a:rPr>
              <a:t>(a!1).A(r!1)</a:t>
            </a:r>
            <a:endParaRPr lang="en-US" sz="16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…</a:t>
            </a:r>
          </a:p>
          <a:p>
            <a:pPr marL="0" indent="0">
              <a:buNone/>
            </a:pP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Molecules </a:t>
            </a:r>
            <a:r>
              <a:rPr lang="en-US" sz="1600" dirty="0" err="1" smtClean="0">
                <a:latin typeface="Monaco"/>
                <a:cs typeface="Monaco"/>
              </a:rPr>
              <a:t>L_tot</a:t>
            </a: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L</a:t>
            </a:r>
          </a:p>
          <a:p>
            <a:pPr marL="0" indent="0">
              <a:buNone/>
            </a:pPr>
            <a:r>
              <a:rPr lang="en-US" sz="1600" dirty="0">
                <a:latin typeface="Monaco"/>
                <a:cs typeface="Monaco"/>
              </a:rPr>
              <a:t> </a:t>
            </a:r>
            <a:r>
              <a:rPr lang="en-US" sz="1600" dirty="0" smtClean="0">
                <a:latin typeface="Monaco"/>
                <a:cs typeface="Monaco"/>
              </a:rPr>
              <a:t> …</a:t>
            </a:r>
          </a:p>
          <a:p>
            <a:pPr marL="0" indent="0">
              <a:buNone/>
            </a:pPr>
            <a:r>
              <a:rPr lang="en-US" sz="1600" dirty="0" smtClean="0">
                <a:latin typeface="Monaco"/>
                <a:cs typeface="Monaco"/>
              </a:rPr>
              <a:t>end observables</a:t>
            </a:r>
          </a:p>
          <a:p>
            <a:pPr marL="0" indent="0">
              <a:buNone/>
            </a:pPr>
            <a:endParaRPr lang="en-US" sz="1600" dirty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403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Modeling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Molecules</a:t>
            </a:r>
          </a:p>
          <a:p>
            <a:pPr lvl="1"/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Initial Concentrations</a:t>
            </a:r>
          </a:p>
          <a:p>
            <a:r>
              <a:rPr lang="en-US" dirty="0" smtClean="0"/>
              <a:t>Molecular Interactions</a:t>
            </a:r>
          </a:p>
          <a:p>
            <a:pPr lvl="1"/>
            <a:r>
              <a:rPr lang="en-US" dirty="0" smtClean="0"/>
              <a:t>Reactants and Products</a:t>
            </a:r>
          </a:p>
          <a:p>
            <a:pPr lvl="1"/>
            <a:r>
              <a:rPr lang="en-US" dirty="0" smtClean="0"/>
              <a:t>Reaction Directions</a:t>
            </a:r>
          </a:p>
          <a:p>
            <a:pPr lvl="1"/>
            <a:r>
              <a:rPr lang="en-US" dirty="0" smtClean="0"/>
              <a:t>Reaction Rates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653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531" y="702236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Actions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Generate Network</a:t>
            </a:r>
          </a:p>
          <a:p>
            <a:pPr lvl="1"/>
            <a:r>
              <a:rPr lang="en-US" sz="2162" dirty="0" err="1" smtClean="0">
                <a:latin typeface="Monaco"/>
                <a:cs typeface="Monaco"/>
              </a:rPr>
              <a:t>generate_network</a:t>
            </a:r>
            <a:endParaRPr lang="en-US" sz="2162" dirty="0" smtClean="0">
              <a:latin typeface="Monaco"/>
              <a:cs typeface="Monaco"/>
            </a:endParaRPr>
          </a:p>
          <a:p>
            <a:pPr lvl="1"/>
            <a:endParaRPr lang="en-US" sz="2162" dirty="0" smtClean="0">
              <a:latin typeface="Monaco"/>
              <a:cs typeface="Monaco"/>
            </a:endParaRPr>
          </a:p>
          <a:p>
            <a:r>
              <a:rPr lang="en-US" dirty="0" smtClean="0">
                <a:cs typeface="Monaco"/>
              </a:rPr>
              <a:t>ODE simulation</a:t>
            </a:r>
          </a:p>
          <a:p>
            <a:pPr lvl="1"/>
            <a:r>
              <a:rPr lang="en-US" sz="2162" dirty="0" err="1" smtClean="0">
                <a:latin typeface="Monaco"/>
                <a:cs typeface="Monaco"/>
              </a:rPr>
              <a:t>simulate_ode</a:t>
            </a:r>
            <a:endParaRPr lang="en-US" sz="2162" dirty="0" smtClean="0">
              <a:latin typeface="Monaco"/>
              <a:cs typeface="Monaco"/>
            </a:endParaRPr>
          </a:p>
          <a:p>
            <a:pPr lvl="1"/>
            <a:endParaRPr lang="en-US" sz="2162" dirty="0" smtClean="0">
              <a:latin typeface="Monaco"/>
              <a:cs typeface="Monaco"/>
            </a:endParaRPr>
          </a:p>
          <a:p>
            <a:r>
              <a:rPr lang="en-US" dirty="0" smtClean="0">
                <a:cs typeface="Monaco"/>
              </a:rPr>
              <a:t>Stochastic simulation</a:t>
            </a:r>
          </a:p>
          <a:p>
            <a:pPr lvl="1"/>
            <a:r>
              <a:rPr lang="en-US" sz="2162" dirty="0" err="1" smtClean="0">
                <a:latin typeface="Monaco"/>
                <a:cs typeface="Monaco"/>
              </a:rPr>
              <a:t>simulate_ssa</a:t>
            </a:r>
            <a:endParaRPr lang="en-US" sz="2162" dirty="0" smtClean="0">
              <a:latin typeface="Monaco"/>
              <a:cs typeface="Monaco"/>
            </a:endParaRPr>
          </a:p>
          <a:p>
            <a:pPr>
              <a:buNone/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cs typeface="Monaco"/>
              </a:rPr>
              <a:t>Simulation Parameters:</a:t>
            </a:r>
          </a:p>
          <a:p>
            <a:pPr lvl="1"/>
            <a:r>
              <a:rPr lang="en-US" sz="1700" dirty="0" err="1">
                <a:latin typeface="Monaco"/>
                <a:cs typeface="Monaco"/>
              </a:rPr>
              <a:t>t_end</a:t>
            </a:r>
            <a:endParaRPr lang="en-US" sz="1700" dirty="0">
              <a:latin typeface="Monaco"/>
              <a:cs typeface="Monaco"/>
            </a:endParaRPr>
          </a:p>
          <a:p>
            <a:pPr lvl="2"/>
            <a:r>
              <a:rPr lang="en-US" sz="1700" dirty="0" smtClean="0">
                <a:cs typeface="Monaco"/>
              </a:rPr>
              <a:t>Simulation end time</a:t>
            </a:r>
          </a:p>
          <a:p>
            <a:pPr lvl="1"/>
            <a:r>
              <a:rPr lang="en-US" sz="1700" dirty="0" err="1" smtClean="0">
                <a:latin typeface="Monaco"/>
                <a:cs typeface="Monaco"/>
              </a:rPr>
              <a:t>n_steps</a:t>
            </a:r>
            <a:endParaRPr lang="en-US" sz="1700" dirty="0" smtClean="0">
              <a:latin typeface="Monaco"/>
              <a:cs typeface="Monaco"/>
            </a:endParaRPr>
          </a:p>
          <a:p>
            <a:pPr lvl="2"/>
            <a:r>
              <a:rPr lang="en-US" sz="1700" dirty="0" smtClean="0">
                <a:cs typeface="Monaco"/>
              </a:rPr>
              <a:t>Number of intervals at which to report concentrations</a:t>
            </a:r>
            <a:endParaRPr lang="en-US" sz="1700" dirty="0">
              <a:cs typeface="Monaco"/>
            </a:endParaRPr>
          </a:p>
          <a:p>
            <a:pPr lvl="1"/>
            <a:r>
              <a:rPr lang="en-US" sz="1700" dirty="0" err="1">
                <a:latin typeface="Monaco"/>
                <a:cs typeface="Monaco"/>
              </a:rPr>
              <a:t>atol</a:t>
            </a:r>
            <a:r>
              <a:rPr lang="en-US" sz="1700" dirty="0">
                <a:latin typeface="Monaco"/>
                <a:cs typeface="Monaco"/>
              </a:rPr>
              <a:t>, </a:t>
            </a:r>
            <a:r>
              <a:rPr lang="en-US" sz="1700" dirty="0" err="1" smtClean="0">
                <a:latin typeface="Monaco"/>
                <a:cs typeface="Monaco"/>
              </a:rPr>
              <a:t>rtol</a:t>
            </a:r>
            <a:endParaRPr lang="en-US" sz="1700" dirty="0" smtClean="0">
              <a:latin typeface="Monaco"/>
              <a:cs typeface="Monaco"/>
            </a:endParaRPr>
          </a:p>
          <a:p>
            <a:pPr lvl="2"/>
            <a:r>
              <a:rPr lang="en-US" sz="1700" dirty="0" smtClean="0">
                <a:cs typeface="Monaco"/>
              </a:rPr>
              <a:t>Absolute error tolerance</a:t>
            </a:r>
          </a:p>
          <a:p>
            <a:pPr lvl="2"/>
            <a:r>
              <a:rPr lang="en-US" sz="1700" dirty="0" smtClean="0">
                <a:cs typeface="Monaco"/>
              </a:rPr>
              <a:t>Relative error tolerance</a:t>
            </a:r>
            <a:endParaRPr lang="en-US" sz="1700" dirty="0">
              <a:cs typeface="Monaco"/>
            </a:endParaRPr>
          </a:p>
          <a:p>
            <a:pPr lvl="1"/>
            <a:r>
              <a:rPr lang="en-US" sz="1700" dirty="0" err="1" smtClean="0">
                <a:latin typeface="Monaco"/>
                <a:cs typeface="Monaco"/>
              </a:rPr>
              <a:t>sample_times</a:t>
            </a:r>
            <a:endParaRPr lang="en-US" sz="1700" dirty="0" smtClean="0">
              <a:latin typeface="Monaco"/>
              <a:cs typeface="Monaco"/>
            </a:endParaRPr>
          </a:p>
          <a:p>
            <a:pPr lvl="2"/>
            <a:r>
              <a:rPr lang="en-US" sz="1700" dirty="0" smtClean="0">
                <a:cs typeface="Monaco"/>
              </a:rPr>
              <a:t>Times at which to report concentrations</a:t>
            </a:r>
          </a:p>
          <a:p>
            <a:pPr lvl="1"/>
            <a:r>
              <a:rPr lang="en-US" sz="1700" dirty="0">
                <a:latin typeface="Monaco"/>
                <a:cs typeface="Monaco"/>
              </a:rPr>
              <a:t>suffix</a:t>
            </a:r>
            <a:r>
              <a:rPr lang="en-US" sz="1700" dirty="0" smtClean="0">
                <a:cs typeface="Monaco"/>
              </a:rPr>
              <a:t>/</a:t>
            </a:r>
            <a:r>
              <a:rPr lang="en-US" sz="1700" dirty="0">
                <a:latin typeface="Monaco"/>
                <a:cs typeface="Monaco"/>
              </a:rPr>
              <a:t>prefix</a:t>
            </a:r>
          </a:p>
          <a:p>
            <a:pPr lvl="2"/>
            <a:r>
              <a:rPr lang="en-US" sz="1700" dirty="0" smtClean="0">
                <a:cs typeface="Monaco"/>
              </a:rPr>
              <a:t>The suffix/prefix of the result file</a:t>
            </a:r>
            <a:endParaRPr lang="en-US" sz="1700" dirty="0">
              <a:cs typeface="Monaco"/>
            </a:endParaRPr>
          </a:p>
          <a:p>
            <a:pPr marL="0" indent="0">
              <a:buNone/>
            </a:pPr>
            <a:endParaRPr lang="en-US" sz="1600" dirty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461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RuleBender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Graphical Interface of BNGL</a:t>
            </a:r>
            <a:endParaRPr lang="en-US" dirty="0"/>
          </a:p>
        </p:txBody>
      </p:sp>
      <p:pic>
        <p:nvPicPr>
          <p:cNvPr id="7" name="Picture Placeholder 6" descr="Screen Shot 2011-12-29 at 8.53.24 PM.pn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8220" r="8220"/>
          <a:stretch>
            <a:fillRect/>
          </a:stretch>
        </p:blipFill>
        <p:spPr/>
      </p:pic>
      <p:pic>
        <p:nvPicPr>
          <p:cNvPr id="8" name="Picture Placeholder 7" descr="Screen Shot 2011-12-29 at 8.53.53 PM.png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0630" r="10630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The Graphical Front-End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62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531" y="747059"/>
            <a:ext cx="7556313" cy="645459"/>
          </a:xfrm>
        </p:spPr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Basic Operations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600200"/>
            <a:ext cx="7348724" cy="45323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Create a new file</a:t>
            </a:r>
          </a:p>
          <a:p>
            <a:pPr lvl="1"/>
            <a:r>
              <a:rPr lang="en-US" dirty="0" smtClean="0"/>
              <a:t>Load a saved file</a:t>
            </a:r>
          </a:p>
          <a:p>
            <a:pPr lvl="1"/>
            <a:r>
              <a:rPr lang="en-US" dirty="0" smtClean="0"/>
              <a:t>Save a file</a:t>
            </a:r>
          </a:p>
          <a:p>
            <a:pPr lvl="1"/>
            <a:r>
              <a:rPr lang="en-US" dirty="0" smtClean="0"/>
              <a:t>Rename a file</a:t>
            </a:r>
          </a:p>
          <a:p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Run once</a:t>
            </a:r>
          </a:p>
          <a:p>
            <a:pPr lvl="1"/>
            <a:r>
              <a:rPr lang="en-US" dirty="0" smtClean="0"/>
              <a:t>Run many times, varying values of a chosen parameter</a:t>
            </a:r>
          </a:p>
          <a:p>
            <a:r>
              <a:rPr lang="en-US" dirty="0" smtClean="0"/>
              <a:t>Simulation results</a:t>
            </a:r>
          </a:p>
          <a:p>
            <a:pPr lvl="1"/>
            <a:r>
              <a:rPr lang="en-US" dirty="0" smtClean="0"/>
              <a:t>As a graph</a:t>
            </a:r>
          </a:p>
          <a:p>
            <a:pPr lvl="1"/>
            <a:r>
              <a:rPr lang="en-US" dirty="0" smtClean="0"/>
              <a:t>As a text file</a:t>
            </a:r>
          </a:p>
          <a:p>
            <a:pPr lvl="1"/>
            <a:r>
              <a:rPr lang="en-US" dirty="0" smtClean="0"/>
              <a:t>In Excel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926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Interface</a:t>
            </a:r>
            <a:endParaRPr lang="en-US" sz="2800" dirty="0"/>
          </a:p>
        </p:txBody>
      </p:sp>
      <p:pic>
        <p:nvPicPr>
          <p:cNvPr id="8" name="Content Placeholder 7" descr="RuleBenderWind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61" y="1268961"/>
            <a:ext cx="9029428" cy="5469076"/>
          </a:xfrm>
        </p:spPr>
      </p:pic>
      <p:sp>
        <p:nvSpPr>
          <p:cNvPr id="9" name="TextBox 8"/>
          <p:cNvSpPr txBox="1"/>
          <p:nvPr/>
        </p:nvSpPr>
        <p:spPr>
          <a:xfrm>
            <a:off x="70961" y="4706471"/>
            <a:ext cx="1711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F52A0"/>
                </a:solidFill>
              </a:rPr>
              <a:t>File Navigator</a:t>
            </a:r>
            <a:endParaRPr lang="en-US" b="1" dirty="0">
              <a:solidFill>
                <a:srgbClr val="1F52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04353" y="3212353"/>
            <a:ext cx="18648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1F52A0"/>
                </a:solidFill>
              </a:rPr>
              <a:t>Program Editor</a:t>
            </a:r>
          </a:p>
          <a:p>
            <a:pPr algn="ctr"/>
            <a:r>
              <a:rPr lang="en-US" b="1" dirty="0" smtClean="0">
                <a:solidFill>
                  <a:srgbClr val="1F52A0"/>
                </a:solidFill>
              </a:rPr>
              <a:t>and</a:t>
            </a:r>
          </a:p>
          <a:p>
            <a:pPr algn="ctr"/>
            <a:r>
              <a:rPr lang="en-US" b="1" dirty="0" smtClean="0">
                <a:solidFill>
                  <a:srgbClr val="1F52A0"/>
                </a:solidFill>
              </a:rPr>
              <a:t>Results Viewer</a:t>
            </a:r>
            <a:endParaRPr lang="en-US" b="1" dirty="0">
              <a:solidFill>
                <a:srgbClr val="1F52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50353" y="5856941"/>
            <a:ext cx="2056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F52A0"/>
                </a:solidFill>
              </a:rPr>
              <a:t>Console and Log</a:t>
            </a:r>
            <a:endParaRPr lang="en-US" b="1" dirty="0">
              <a:solidFill>
                <a:srgbClr val="1F52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40824" y="2719294"/>
            <a:ext cx="22491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1F52A0"/>
                </a:solidFill>
              </a:rPr>
              <a:t>Contact Map</a:t>
            </a:r>
          </a:p>
          <a:p>
            <a:pPr algn="ctr"/>
            <a:r>
              <a:rPr lang="en-US" b="1" dirty="0" smtClean="0">
                <a:solidFill>
                  <a:srgbClr val="1F52A0"/>
                </a:solidFill>
              </a:rPr>
              <a:t>and </a:t>
            </a:r>
          </a:p>
          <a:p>
            <a:pPr algn="ctr"/>
            <a:r>
              <a:rPr lang="en-US" b="1" dirty="0" smtClean="0">
                <a:solidFill>
                  <a:srgbClr val="1F52A0"/>
                </a:solidFill>
              </a:rPr>
              <a:t>Simulation Control</a:t>
            </a:r>
            <a:endParaRPr lang="en-US" b="1" dirty="0">
              <a:solidFill>
                <a:srgbClr val="1F52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201706"/>
            <a:ext cx="7793038" cy="1143000"/>
          </a:xfrm>
        </p:spPr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File Navigator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82705" y="1600200"/>
            <a:ext cx="4968245" cy="4532313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programs: .</a:t>
            </a:r>
            <a:r>
              <a:rPr lang="en-US" dirty="0" err="1" smtClean="0"/>
              <a:t>bngl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Network: .net</a:t>
            </a:r>
          </a:p>
          <a:p>
            <a:endParaRPr lang="en-US" dirty="0" smtClean="0"/>
          </a:p>
          <a:p>
            <a:r>
              <a:rPr lang="en-US" dirty="0" smtClean="0"/>
              <a:t>Observables: .</a:t>
            </a:r>
            <a:r>
              <a:rPr lang="en-US" dirty="0" err="1" smtClean="0"/>
              <a:t>gdat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 species: .</a:t>
            </a:r>
            <a:r>
              <a:rPr lang="en-US" dirty="0" err="1" smtClean="0"/>
              <a:t>cdat</a:t>
            </a:r>
            <a:endParaRPr lang="en-US" dirty="0"/>
          </a:p>
        </p:txBody>
      </p:sp>
      <p:pic>
        <p:nvPicPr>
          <p:cNvPr id="9" name="Content Placeholder 8" descr="FileNavigato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39422" y="1600200"/>
            <a:ext cx="2221331" cy="4532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Program Editor and Results Viewer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409" y="1600200"/>
            <a:ext cx="3810000" cy="4532313"/>
          </a:xfrm>
        </p:spPr>
        <p:txBody>
          <a:bodyPr/>
          <a:lstStyle/>
          <a:p>
            <a:r>
              <a:rPr lang="en-US" dirty="0" smtClean="0"/>
              <a:t>WYSIWIG text editor</a:t>
            </a:r>
          </a:p>
          <a:p>
            <a:endParaRPr lang="en-US" dirty="0" smtClean="0"/>
          </a:p>
          <a:p>
            <a:r>
              <a:rPr lang="en-US" dirty="0" smtClean="0"/>
              <a:t>Colorizes</a:t>
            </a:r>
          </a:p>
          <a:p>
            <a:endParaRPr lang="en-US" dirty="0" smtClean="0"/>
          </a:p>
          <a:p>
            <a:r>
              <a:rPr lang="en-US" dirty="0" smtClean="0"/>
              <a:t>Marks syntax errors</a:t>
            </a:r>
            <a:endParaRPr lang="en-US" dirty="0"/>
          </a:p>
        </p:txBody>
      </p:sp>
      <p:pic>
        <p:nvPicPr>
          <p:cNvPr id="5" name="Content Placeholder 4" descr="ProgramEdito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12409" y="1600200"/>
            <a:ext cx="4531591" cy="4212737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Program Editor and Results Viewer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409" y="1600200"/>
            <a:ext cx="3810000" cy="4532313"/>
          </a:xfrm>
        </p:spPr>
        <p:txBody>
          <a:bodyPr/>
          <a:lstStyle/>
          <a:p>
            <a:r>
              <a:rPr lang="en-US" dirty="0" smtClean="0"/>
              <a:t>Graphs of output files</a:t>
            </a:r>
          </a:p>
          <a:p>
            <a:endParaRPr lang="en-US" dirty="0" smtClean="0"/>
          </a:p>
          <a:p>
            <a:r>
              <a:rPr lang="en-US" dirty="0" smtClean="0"/>
              <a:t>Selectable variables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7" name="Content Placeholder 6" descr="ResultsView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5088" y="1600201"/>
            <a:ext cx="3810000" cy="4063248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431" y="729373"/>
            <a:ext cx="7556313" cy="645459"/>
          </a:xfrm>
        </p:spPr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Contact Map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Graphical representation of potential bindings</a:t>
            </a:r>
          </a:p>
          <a:p>
            <a:endParaRPr lang="en-US" dirty="0" smtClean="0"/>
          </a:p>
          <a:p>
            <a:r>
              <a:rPr lang="en-US" dirty="0" smtClean="0"/>
              <a:t>Controllable size and position</a:t>
            </a:r>
          </a:p>
          <a:p>
            <a:endParaRPr lang="en-US" dirty="0" smtClean="0"/>
          </a:p>
          <a:p>
            <a:r>
              <a:rPr lang="en-US" dirty="0" smtClean="0"/>
              <a:t>Can show states, rules</a:t>
            </a:r>
          </a:p>
        </p:txBody>
      </p:sp>
      <p:pic>
        <p:nvPicPr>
          <p:cNvPr id="7" name="Content Placeholder 6" descr="ContactMap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5088" y="2104530"/>
            <a:ext cx="3810000" cy="3523653"/>
          </a:xfr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27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431" y="729373"/>
            <a:ext cx="7556313" cy="645459"/>
          </a:xfrm>
        </p:spPr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Simulation 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a file</a:t>
            </a:r>
          </a:p>
          <a:p>
            <a:endParaRPr lang="en-US" dirty="0" smtClean="0"/>
          </a:p>
          <a:p>
            <a:r>
              <a:rPr lang="en-US" dirty="0" smtClean="0"/>
              <a:t>Run instructions in actions section</a:t>
            </a:r>
          </a:p>
          <a:p>
            <a:endParaRPr lang="en-US" dirty="0" smtClean="0"/>
          </a:p>
          <a:p>
            <a:r>
              <a:rPr lang="en-US" dirty="0" smtClean="0"/>
              <a:t>Click run</a:t>
            </a:r>
          </a:p>
        </p:txBody>
      </p:sp>
      <p:pic>
        <p:nvPicPr>
          <p:cNvPr id="6" name="Content Placeholder 5" descr="SimulationRu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5088" y="2092873"/>
            <a:ext cx="3810000" cy="3546967"/>
          </a:xfr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27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431" y="729373"/>
            <a:ext cx="7556313" cy="645459"/>
          </a:xfrm>
        </p:spPr>
        <p:txBody>
          <a:bodyPr/>
          <a:lstStyle/>
          <a:p>
            <a:r>
              <a:rPr lang="en-US" dirty="0" err="1" smtClean="0"/>
              <a:t>RuleBender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Parameter Scan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Select a file</a:t>
            </a:r>
          </a:p>
          <a:p>
            <a:endParaRPr lang="en-US" dirty="0" smtClean="0"/>
          </a:p>
          <a:p>
            <a:r>
              <a:rPr lang="en-US" dirty="0" smtClean="0"/>
              <a:t>Give values of parameter</a:t>
            </a:r>
          </a:p>
          <a:p>
            <a:endParaRPr lang="en-US" dirty="0" smtClean="0"/>
          </a:p>
          <a:p>
            <a:r>
              <a:rPr lang="en-US" dirty="0" smtClean="0"/>
              <a:t>Other simulation values</a:t>
            </a:r>
          </a:p>
          <a:p>
            <a:endParaRPr lang="en-US" dirty="0" smtClean="0"/>
          </a:p>
          <a:p>
            <a:r>
              <a:rPr lang="en-US" dirty="0" smtClean="0"/>
              <a:t>Maps observables against the parameter values</a:t>
            </a:r>
          </a:p>
        </p:txBody>
      </p:sp>
      <p:pic>
        <p:nvPicPr>
          <p:cNvPr id="7" name="Content Placeholder 6" descr="ParameterSca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5088" y="2107895"/>
            <a:ext cx="3810000" cy="3516923"/>
          </a:xfr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27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775" y="134471"/>
            <a:ext cx="7556313" cy="995082"/>
          </a:xfrm>
        </p:spPr>
        <p:txBody>
          <a:bodyPr/>
          <a:lstStyle/>
          <a:p>
            <a:r>
              <a:rPr lang="en-US" dirty="0" smtClean="0"/>
              <a:t>A Simple Model: Toy-Jim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080" y="2090912"/>
            <a:ext cx="7772400" cy="505736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Molecules – Data Objects:</a:t>
            </a:r>
          </a:p>
          <a:p>
            <a:pPr lvl="1"/>
            <a:r>
              <a:rPr lang="en-US" dirty="0" smtClean="0"/>
              <a:t>Ligand </a:t>
            </a:r>
            <a:r>
              <a:rPr lang="en-US" b="1" i="1" dirty="0" smtClean="0"/>
              <a:t>L</a:t>
            </a:r>
          </a:p>
          <a:p>
            <a:pPr lvl="1"/>
            <a:r>
              <a:rPr lang="en-US" dirty="0" smtClean="0"/>
              <a:t>Receptor </a:t>
            </a:r>
            <a:r>
              <a:rPr lang="en-US" b="1" i="1" dirty="0" smtClean="0"/>
              <a:t>R</a:t>
            </a:r>
          </a:p>
          <a:p>
            <a:pPr lvl="1"/>
            <a:r>
              <a:rPr lang="en-US" dirty="0" smtClean="0"/>
              <a:t>Adaptor </a:t>
            </a:r>
            <a:r>
              <a:rPr lang="en-US" b="1" i="1" dirty="0" smtClean="0"/>
              <a:t>A</a:t>
            </a:r>
          </a:p>
          <a:p>
            <a:pPr lvl="1"/>
            <a:r>
              <a:rPr lang="en-US" dirty="0" smtClean="0"/>
              <a:t>Kinase </a:t>
            </a:r>
            <a:r>
              <a:rPr lang="en-US" b="1" i="1" dirty="0" smtClean="0"/>
              <a:t>K</a:t>
            </a:r>
          </a:p>
          <a:p>
            <a:r>
              <a:rPr lang="en-US" dirty="0" smtClean="0"/>
              <a:t>Molecular Interactions - Rules:</a:t>
            </a:r>
          </a:p>
          <a:p>
            <a:pPr lvl="1"/>
            <a:r>
              <a:rPr lang="en-US" b="1" i="1" dirty="0" smtClean="0"/>
              <a:t>L</a:t>
            </a:r>
            <a:r>
              <a:rPr lang="en-US" dirty="0" smtClean="0"/>
              <a:t> can bind to </a:t>
            </a:r>
            <a:r>
              <a:rPr lang="en-US" b="1" i="1" dirty="0" smtClean="0"/>
              <a:t>R</a:t>
            </a:r>
          </a:p>
          <a:p>
            <a:pPr lvl="1"/>
            <a:r>
              <a:rPr lang="en-US" dirty="0" smtClean="0"/>
              <a:t>Two</a:t>
            </a:r>
            <a:r>
              <a:rPr lang="en-US" b="1" i="1" dirty="0" smtClean="0"/>
              <a:t> R</a:t>
            </a:r>
            <a:r>
              <a:rPr lang="en-US" dirty="0" smtClean="0"/>
              <a:t> can dimerize if they are bound to </a:t>
            </a:r>
            <a:r>
              <a:rPr lang="en-US" b="1" i="1" dirty="0" smtClean="0"/>
              <a:t>L</a:t>
            </a:r>
          </a:p>
          <a:p>
            <a:pPr lvl="1"/>
            <a:r>
              <a:rPr lang="en-US" b="1" i="1" dirty="0" smtClean="0"/>
              <a:t>A </a:t>
            </a:r>
            <a:r>
              <a:rPr lang="en-US" dirty="0" smtClean="0"/>
              <a:t>can bind </a:t>
            </a:r>
            <a:r>
              <a:rPr lang="en-US" b="1" i="1" dirty="0" smtClean="0"/>
              <a:t>R</a:t>
            </a:r>
            <a:r>
              <a:rPr lang="en-US" dirty="0" smtClean="0"/>
              <a:t> , regardless of whether it is bonded to </a:t>
            </a:r>
            <a:r>
              <a:rPr lang="en-US" b="1" i="1" dirty="0" smtClean="0"/>
              <a:t>L</a:t>
            </a:r>
            <a:r>
              <a:rPr lang="en-US" dirty="0" smtClean="0"/>
              <a:t>/</a:t>
            </a:r>
            <a:r>
              <a:rPr lang="en-US" dirty="0" err="1" smtClean="0"/>
              <a:t>dimerized</a:t>
            </a:r>
            <a:r>
              <a:rPr lang="en-US" dirty="0" smtClean="0"/>
              <a:t> or not</a:t>
            </a:r>
          </a:p>
          <a:p>
            <a:pPr lvl="1"/>
            <a:r>
              <a:rPr lang="en-US" b="1" i="1" dirty="0"/>
              <a:t>A </a:t>
            </a:r>
            <a:r>
              <a:rPr lang="en-US" dirty="0"/>
              <a:t>can bind </a:t>
            </a:r>
            <a:r>
              <a:rPr lang="en-US" b="1" i="1" dirty="0" smtClean="0"/>
              <a:t>K</a:t>
            </a:r>
            <a:r>
              <a:rPr lang="en-US" dirty="0" smtClean="0"/>
              <a:t> </a:t>
            </a:r>
            <a:r>
              <a:rPr lang="en-US" dirty="0"/>
              <a:t>, regardless of </a:t>
            </a:r>
            <a:r>
              <a:rPr lang="en-US" dirty="0" smtClean="0"/>
              <a:t>its phosphorylation state</a:t>
            </a:r>
          </a:p>
          <a:p>
            <a:pPr lvl="1"/>
            <a:r>
              <a:rPr lang="en-US" b="1" i="1" dirty="0" smtClean="0"/>
              <a:t>K </a:t>
            </a:r>
            <a:r>
              <a:rPr lang="en-US" dirty="0" smtClean="0"/>
              <a:t>can be phosphorylated</a:t>
            </a:r>
          </a:p>
          <a:p>
            <a:pPr lvl="1"/>
            <a:r>
              <a:rPr lang="en-US" dirty="0" smtClean="0"/>
              <a:t>When bound to </a:t>
            </a:r>
            <a:r>
              <a:rPr lang="en-US" b="1" i="1" dirty="0" smtClean="0"/>
              <a:t>A</a:t>
            </a:r>
            <a:r>
              <a:rPr lang="en-US" dirty="0" smtClean="0"/>
              <a:t>, one </a:t>
            </a:r>
            <a:r>
              <a:rPr lang="en-US" b="1" i="1" dirty="0" smtClean="0"/>
              <a:t>K</a:t>
            </a:r>
            <a:r>
              <a:rPr lang="en-US" dirty="0" smtClean="0"/>
              <a:t> can </a:t>
            </a:r>
            <a:r>
              <a:rPr lang="en-US" dirty="0" err="1" smtClean="0"/>
              <a:t>transphosphorylate</a:t>
            </a:r>
            <a:r>
              <a:rPr lang="en-US" dirty="0" smtClean="0"/>
              <a:t> the other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0760" y="1516903"/>
            <a:ext cx="7558960" cy="7747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Simple Model: Toy-Jim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128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935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738" y="134471"/>
            <a:ext cx="7556313" cy="995082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A Simple Model:  Toy-Jim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10" name="Content Placeholder 9" descr="LRAK.jp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38011" y="1600200"/>
            <a:ext cx="6661754" cy="4532313"/>
          </a:xfrm>
        </p:spPr>
      </p:pic>
      <p:sp>
        <p:nvSpPr>
          <p:cNvPr id="8" name="TextBox 7"/>
          <p:cNvSpPr txBox="1"/>
          <p:nvPr/>
        </p:nvSpPr>
        <p:spPr>
          <a:xfrm>
            <a:off x="1234738" y="6381323"/>
            <a:ext cx="6339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www.biology.arizona.edu</a:t>
            </a:r>
            <a:r>
              <a:rPr lang="en-US" sz="1400" dirty="0"/>
              <a:t>/</a:t>
            </a:r>
            <a:r>
              <a:rPr lang="en-US" sz="1400" dirty="0" err="1"/>
              <a:t>cell_bio</a:t>
            </a:r>
            <a:r>
              <a:rPr lang="en-US" sz="1400" dirty="0"/>
              <a:t>/</a:t>
            </a:r>
            <a:r>
              <a:rPr lang="en-US" sz="1400" dirty="0" err="1"/>
              <a:t>problem_sets</a:t>
            </a:r>
            <a:r>
              <a:rPr lang="en-US" sz="1400" dirty="0"/>
              <a:t>/signaling/02t.html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60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134471"/>
            <a:ext cx="7556313" cy="995082"/>
          </a:xfrm>
        </p:spPr>
        <p:txBody>
          <a:bodyPr/>
          <a:lstStyle/>
          <a:p>
            <a:r>
              <a:rPr lang="en-US" dirty="0" smtClean="0"/>
              <a:t>A Simple Model: Toy-Jim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Rules:</a:t>
            </a:r>
          </a:p>
          <a:p>
            <a:pPr lvl="1"/>
            <a:r>
              <a:rPr lang="en-US" dirty="0" smtClean="0"/>
              <a:t>L + R &lt;-&gt; LR</a:t>
            </a:r>
          </a:p>
          <a:p>
            <a:pPr lvl="1"/>
            <a:r>
              <a:rPr lang="en-US" dirty="0" smtClean="0"/>
              <a:t>LR + LR &lt;-&gt; LRLR</a:t>
            </a:r>
          </a:p>
          <a:p>
            <a:pPr lvl="1"/>
            <a:r>
              <a:rPr lang="en-US" dirty="0" smtClean="0"/>
              <a:t>A + R &lt;-&gt; AR</a:t>
            </a:r>
          </a:p>
          <a:p>
            <a:pPr lvl="1"/>
            <a:r>
              <a:rPr lang="en-US" dirty="0" smtClean="0"/>
              <a:t>A + K &lt;-&gt; AK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How to express a bond?</a:t>
            </a:r>
          </a:p>
          <a:p>
            <a:pPr lvl="1"/>
            <a:r>
              <a:rPr lang="en-US" dirty="0" smtClean="0"/>
              <a:t>How to express a molecule’s binding state?</a:t>
            </a:r>
          </a:p>
          <a:p>
            <a:pPr lvl="1"/>
            <a:r>
              <a:rPr lang="en-US" dirty="0" smtClean="0"/>
              <a:t>How to express phosphorylation state?</a:t>
            </a:r>
          </a:p>
          <a:p>
            <a:pPr lvl="1"/>
            <a:r>
              <a:rPr lang="en-US" dirty="0" smtClean="0"/>
              <a:t>Easy to use?</a:t>
            </a:r>
          </a:p>
          <a:p>
            <a:pPr marL="2286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667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731" y="134471"/>
            <a:ext cx="7556313" cy="995082"/>
          </a:xfrm>
        </p:spPr>
        <p:txBody>
          <a:bodyPr/>
          <a:lstStyle/>
          <a:p>
            <a:r>
              <a:rPr lang="en-US" dirty="0" smtClean="0"/>
              <a:t>BioNetGen Language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7065354"/>
              </p:ext>
            </p:extLst>
          </p:nvPr>
        </p:nvGraphicFramePr>
        <p:xfrm>
          <a:off x="1182688" y="1600200"/>
          <a:ext cx="7772400" cy="453231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98518" y="1600200"/>
            <a:ext cx="7558960" cy="774700"/>
          </a:xfrm>
        </p:spPr>
        <p:txBody>
          <a:bodyPr/>
          <a:lstStyle/>
          <a:p>
            <a:r>
              <a:rPr lang="en-US" dirty="0" err="1" smtClean="0">
                <a:solidFill>
                  <a:srgbClr val="000090"/>
                </a:solidFill>
              </a:rPr>
              <a:t>BioNetGen</a:t>
            </a:r>
            <a:r>
              <a:rPr lang="en-US" dirty="0" smtClean="0">
                <a:solidFill>
                  <a:srgbClr val="000090"/>
                </a:solidFill>
              </a:rPr>
              <a:t> Software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307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134471"/>
            <a:ext cx="7556313" cy="995082"/>
          </a:xfrm>
        </p:spPr>
        <p:txBody>
          <a:bodyPr/>
          <a:lstStyle/>
          <a:p>
            <a:r>
              <a:rPr lang="en-US" dirty="0" smtClean="0"/>
              <a:t>BioNetGen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BNGL program consists of following blocks:</a:t>
            </a:r>
          </a:p>
          <a:p>
            <a:pPr lvl="1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Molecule Types</a:t>
            </a:r>
          </a:p>
          <a:p>
            <a:pPr lvl="1"/>
            <a:r>
              <a:rPr lang="en-US" dirty="0" smtClean="0"/>
              <a:t>Seed Species</a:t>
            </a:r>
          </a:p>
          <a:p>
            <a:pPr lvl="1"/>
            <a:r>
              <a:rPr lang="en-US" dirty="0" smtClean="0"/>
              <a:t>Reaction Rules</a:t>
            </a:r>
          </a:p>
          <a:p>
            <a:pPr lvl="1"/>
            <a:r>
              <a:rPr lang="en-US" dirty="0" smtClean="0"/>
              <a:t>Observables</a:t>
            </a:r>
          </a:p>
          <a:p>
            <a:pPr lvl="1"/>
            <a:r>
              <a:rPr lang="en-US" dirty="0" smtClean="0"/>
              <a:t>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40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931" y="642854"/>
            <a:ext cx="7556313" cy="645459"/>
          </a:xfrm>
        </p:spPr>
        <p:txBody>
          <a:bodyPr/>
          <a:lstStyle/>
          <a:p>
            <a:r>
              <a:rPr lang="en-US" dirty="0" err="1" smtClean="0"/>
              <a:t>BioNetGen</a:t>
            </a:r>
            <a:r>
              <a:rPr lang="en-US" dirty="0" smtClean="0"/>
              <a:t> Language</a:t>
            </a:r>
            <a:br>
              <a:rPr lang="en-US" dirty="0" smtClean="0"/>
            </a:br>
            <a:r>
              <a:rPr lang="en-US" sz="2800" dirty="0" smtClean="0"/>
              <a:t>Molecule Types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Surrounded by </a:t>
            </a:r>
          </a:p>
          <a:p>
            <a:pPr lvl="1"/>
            <a:r>
              <a:rPr lang="en-US" sz="1600" dirty="0">
                <a:latin typeface="Monaco"/>
                <a:cs typeface="Monaco"/>
              </a:rPr>
              <a:t>begin molecule types</a:t>
            </a:r>
          </a:p>
          <a:p>
            <a:pPr lvl="1"/>
            <a:r>
              <a:rPr lang="en-US" sz="1600" dirty="0" smtClean="0">
                <a:latin typeface="Monaco"/>
                <a:cs typeface="Monaco"/>
              </a:rPr>
              <a:t>end </a:t>
            </a:r>
            <a:r>
              <a:rPr lang="en-US" sz="1600" dirty="0">
                <a:latin typeface="Monaco"/>
                <a:cs typeface="Monaco"/>
              </a:rPr>
              <a:t>molecule </a:t>
            </a:r>
            <a:r>
              <a:rPr lang="en-US" sz="1600" dirty="0" smtClean="0">
                <a:latin typeface="Monaco"/>
                <a:cs typeface="Monaco"/>
              </a:rPr>
              <a:t>types</a:t>
            </a:r>
            <a:endParaRPr lang="en-US" dirty="0" smtClean="0"/>
          </a:p>
          <a:p>
            <a:r>
              <a:rPr lang="en-US" dirty="0" smtClean="0"/>
              <a:t>Declare a Molecule:</a:t>
            </a:r>
          </a:p>
          <a:p>
            <a:pPr lvl="1"/>
            <a:r>
              <a:rPr lang="en-US" sz="1800" dirty="0" smtClean="0">
                <a:cs typeface="Monaco"/>
              </a:rPr>
              <a:t>Molecule name</a:t>
            </a:r>
          </a:p>
          <a:p>
            <a:pPr lvl="1"/>
            <a:r>
              <a:rPr lang="en-US" sz="1800" dirty="0" smtClean="0">
                <a:cs typeface="Monaco"/>
              </a:rPr>
              <a:t>List of Components in Parentheses</a:t>
            </a:r>
          </a:p>
          <a:p>
            <a:pPr lvl="1"/>
            <a:r>
              <a:rPr lang="en-US" sz="1800" dirty="0" smtClean="0">
                <a:cs typeface="Monaco"/>
              </a:rPr>
              <a:t>Tilde character (‘~’) after the component to declare the state of the component</a:t>
            </a:r>
          </a:p>
          <a:p>
            <a:pPr lvl="1"/>
            <a:r>
              <a:rPr lang="en-US" sz="1800" dirty="0" smtClean="0">
                <a:cs typeface="Monaco"/>
              </a:rPr>
              <a:t>ALL possible components and states should be declared</a:t>
            </a:r>
            <a:endParaRPr lang="en-US" sz="1800" dirty="0">
              <a:cs typeface="Monaco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cs typeface="Monaco"/>
              </a:rPr>
              <a:t>In</a:t>
            </a:r>
            <a:r>
              <a:rPr lang="en-US" sz="1600" dirty="0" smtClean="0">
                <a:latin typeface="Monaco"/>
                <a:cs typeface="Monaco"/>
              </a:rPr>
              <a:t> </a:t>
            </a:r>
            <a:r>
              <a:rPr lang="en-US" sz="2400" dirty="0" smtClean="0">
                <a:latin typeface="Monaco"/>
                <a:cs typeface="Monaco"/>
              </a:rPr>
              <a:t>toy-</a:t>
            </a:r>
            <a:r>
              <a:rPr lang="en-US" sz="2400" dirty="0" err="1" smtClean="0">
                <a:latin typeface="Monaco"/>
                <a:cs typeface="Monaco"/>
              </a:rPr>
              <a:t>jim.bngl</a:t>
            </a:r>
            <a:r>
              <a:rPr lang="en-US" sz="1600" dirty="0" smtClean="0">
                <a:latin typeface="Monaco"/>
                <a:cs typeface="Monaco"/>
              </a:rPr>
              <a:t>:</a:t>
            </a:r>
          </a:p>
          <a:p>
            <a:pPr marL="0" indent="0">
              <a:buNone/>
            </a:pPr>
            <a:endParaRPr lang="en-US" sz="1600" dirty="0" smtClean="0">
              <a:latin typeface="Monaco"/>
              <a:cs typeface="Monaco"/>
            </a:endParaRP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begin molecule types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1 L(r)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2 R(l, r, a)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3 A(r, k)</a:t>
            </a:r>
          </a:p>
          <a:p>
            <a:pPr marL="0" indent="0">
              <a:buNone/>
            </a:pPr>
            <a:r>
              <a:rPr lang="en-US" sz="2000" dirty="0">
                <a:latin typeface="Monaco"/>
                <a:cs typeface="Monaco"/>
              </a:rPr>
              <a:t> </a:t>
            </a:r>
            <a:r>
              <a:rPr lang="en-US" sz="2000" dirty="0" smtClean="0">
                <a:latin typeface="Monaco"/>
                <a:cs typeface="Monaco"/>
              </a:rPr>
              <a:t> 4 K(a, Y~U~P)</a:t>
            </a:r>
          </a:p>
          <a:p>
            <a:pPr marL="0" indent="0">
              <a:buNone/>
            </a:pPr>
            <a:r>
              <a:rPr lang="en-US" sz="2000" dirty="0" smtClean="0">
                <a:latin typeface="Monaco"/>
                <a:cs typeface="Monaco"/>
              </a:rPr>
              <a:t>end molecule </a:t>
            </a:r>
            <a:r>
              <a:rPr lang="en-US" sz="2000" dirty="0">
                <a:latin typeface="Monaco"/>
                <a:cs typeface="Monaco"/>
              </a:rPr>
              <a:t>types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489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91101Workshops">
  <a:themeElements>
    <a:clrScheme name="20091101Workshop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0091101Workshop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20091101Workshop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1101Workshop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1101Workshop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1101Workshop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1101Workshop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1101Workshop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1101Workshop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2014Introduction.pptx</Template>
  <TotalTime>3444</TotalTime>
  <Words>2380</Words>
  <Application>Microsoft Macintosh PowerPoint</Application>
  <PresentationFormat>On-screen Show (4:3)</PresentationFormat>
  <Paragraphs>360</Paragraphs>
  <Slides>40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20091101Workshops</vt:lpstr>
      <vt:lpstr>BioNetGen and RuleBender</vt:lpstr>
      <vt:lpstr>Outline</vt:lpstr>
      <vt:lpstr>Rule-based Modeling</vt:lpstr>
      <vt:lpstr>A Simple Model: Toy-Jim</vt:lpstr>
      <vt:lpstr>A Simple Model:  Toy-Jim</vt:lpstr>
      <vt:lpstr>A Simple Model: Toy-Jim</vt:lpstr>
      <vt:lpstr>BioNetGen Language</vt:lpstr>
      <vt:lpstr>BioNetGen Language</vt:lpstr>
      <vt:lpstr>BioNetGen Language Molecule Types</vt:lpstr>
      <vt:lpstr>BioNetGen Language Defining complexes</vt:lpstr>
      <vt:lpstr>BioNetGen Language Defining complexes</vt:lpstr>
      <vt:lpstr>BioNetGen Language Seed Species</vt:lpstr>
      <vt:lpstr>BioNetGen Language Pattern Matching</vt:lpstr>
      <vt:lpstr>BioNetGen Language Pattern Matching</vt:lpstr>
      <vt:lpstr>BioNetGen Language Reaction Rules</vt:lpstr>
      <vt:lpstr>BioNetGen Language Reaction Rules</vt:lpstr>
      <vt:lpstr>BioNetGen Language Reaction Rules</vt:lpstr>
      <vt:lpstr>BioNetGen Language Reaction Rules: Ligand-Receptor Binding</vt:lpstr>
      <vt:lpstr>BioNetGen Language Reaction Rules</vt:lpstr>
      <vt:lpstr>BioNetGen Language Reaction Rules: Dimerization</vt:lpstr>
      <vt:lpstr>BioNetGen Language Reaction Rules</vt:lpstr>
      <vt:lpstr>BioNetGen Language Reaction Rules: Adaptor/Receptor Binding</vt:lpstr>
      <vt:lpstr>BioNetGen Language Reaction Rules</vt:lpstr>
      <vt:lpstr>BioNetGen Language Reaction Rules: Adaptor/kinase binding</vt:lpstr>
      <vt:lpstr>BioNetGen Language Reaction Rules</vt:lpstr>
      <vt:lpstr>BioNetGen Language Reaction Rules</vt:lpstr>
      <vt:lpstr>BioNetGen Language Reaction Rules</vt:lpstr>
      <vt:lpstr>BioNetGen Language Parameters</vt:lpstr>
      <vt:lpstr>BioNetGen Language Observables</vt:lpstr>
      <vt:lpstr>BioNetGen Language Actions</vt:lpstr>
      <vt:lpstr>RuleBender</vt:lpstr>
      <vt:lpstr>RuleBender Basic Operations</vt:lpstr>
      <vt:lpstr>RuleBender Interface</vt:lpstr>
      <vt:lpstr>RuleBender File Navigator</vt:lpstr>
      <vt:lpstr>RuleBender Program Editor and Results Viewer</vt:lpstr>
      <vt:lpstr>RuleBender Program Editor and Results Viewer</vt:lpstr>
      <vt:lpstr>RuleBender Contact Map</vt:lpstr>
      <vt:lpstr>RuleBender Simulation Control</vt:lpstr>
      <vt:lpstr>RuleBender Parameter Scan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RuleBender: A Tutorial</dc:title>
  <dc:creator>Kai Zhao</dc:creator>
  <cp:lastModifiedBy>Nancy Griffeth</cp:lastModifiedBy>
  <cp:revision>245</cp:revision>
  <dcterms:created xsi:type="dcterms:W3CDTF">2014-08-12T00:25:53Z</dcterms:created>
  <dcterms:modified xsi:type="dcterms:W3CDTF">2014-08-12T00:29:10Z</dcterms:modified>
</cp:coreProperties>
</file>