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14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r:id="rId1"/>
  </p:sldMasterIdLst>
  <p:sldIdLst>
    <p:sldId id="256" r:id="rId2"/>
    <p:sldId id="258" r:id="rId3"/>
    <p:sldId id="257" r:id="rId4"/>
    <p:sldId id="260" r:id="rId5"/>
    <p:sldId id="263" r:id="rId6"/>
    <p:sldId id="262" r:id="rId7"/>
    <p:sldId id="265" r:id="rId8"/>
    <p:sldId id="264" r:id="rId9"/>
    <p:sldId id="266" r:id="rId10"/>
    <p:sldId id="268" r:id="rId11"/>
    <p:sldId id="267" r:id="rId12"/>
    <p:sldId id="270" r:id="rId13"/>
    <p:sldId id="261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620"/>
    <p:restoredTop sz="94660"/>
  </p:normalViewPr>
  <p:slideViewPr>
    <p:cSldViewPr snapToObjects="1">
      <p:cViewPr varScale="1">
        <p:scale>
          <a:sx n="105" d="100"/>
          <a:sy n="105" d="100"/>
        </p:scale>
        <p:origin x="-98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6FDDC-AB67-A84A-9E1B-36BEAB83C90E}" type="datetimeFigureOut">
              <a:rPr lang="en-US" smtClean="0"/>
              <a:pPr/>
              <a:t>12/16/13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D2BD3-067C-2B4F-A0A6-79F9C42519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6FDDC-AB67-A84A-9E1B-36BEAB83C90E}" type="datetimeFigureOut">
              <a:rPr lang="en-US" smtClean="0"/>
              <a:pPr/>
              <a:t>12/16/13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D2BD3-067C-2B4F-A0A6-79F9C42519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6FDDC-AB67-A84A-9E1B-36BEAB83C90E}" type="datetimeFigureOut">
              <a:rPr lang="en-US" smtClean="0"/>
              <a:pPr/>
              <a:t>12/16/13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D2BD3-067C-2B4F-A0A6-79F9C42519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6FDDC-AB67-A84A-9E1B-36BEAB83C90E}" type="datetimeFigureOut">
              <a:rPr lang="en-US" smtClean="0"/>
              <a:pPr/>
              <a:t>12/16/13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D2BD3-067C-2B4F-A0A6-79F9C42519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6FDDC-AB67-A84A-9E1B-36BEAB83C90E}" type="datetimeFigureOut">
              <a:rPr lang="en-US" smtClean="0"/>
              <a:pPr/>
              <a:t>12/16/13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D2BD3-067C-2B4F-A0A6-79F9C42519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6FDDC-AB67-A84A-9E1B-36BEAB83C90E}" type="datetimeFigureOut">
              <a:rPr lang="en-US" smtClean="0"/>
              <a:pPr/>
              <a:t>12/16/13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D2BD3-067C-2B4F-A0A6-79F9C42519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6FDDC-AB67-A84A-9E1B-36BEAB83C90E}" type="datetimeFigureOut">
              <a:rPr lang="en-US" smtClean="0"/>
              <a:pPr/>
              <a:t>12/16/13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D2BD3-067C-2B4F-A0A6-79F9C42519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6FDDC-AB67-A84A-9E1B-36BEAB83C90E}" type="datetimeFigureOut">
              <a:rPr lang="en-US" smtClean="0"/>
              <a:pPr/>
              <a:t>12/16/13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D2BD3-067C-2B4F-A0A6-79F9C42519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6FDDC-AB67-A84A-9E1B-36BEAB83C90E}" type="datetimeFigureOut">
              <a:rPr lang="en-US" smtClean="0"/>
              <a:pPr/>
              <a:t>12/16/13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D2BD3-067C-2B4F-A0A6-79F9C42519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6FDDC-AB67-A84A-9E1B-36BEAB83C90E}" type="datetimeFigureOut">
              <a:rPr lang="en-US" smtClean="0"/>
              <a:pPr/>
              <a:t>12/16/13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D2BD3-067C-2B4F-A0A6-79F9C42519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6FDDC-AB67-A84A-9E1B-36BEAB83C90E}" type="datetimeFigureOut">
              <a:rPr lang="en-US" smtClean="0"/>
              <a:pPr/>
              <a:t>12/16/13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D2BD3-067C-2B4F-A0A6-79F9C42519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86FDDC-AB67-A84A-9E1B-36BEAB83C90E}" type="datetimeFigureOut">
              <a:rPr lang="en-US" smtClean="0"/>
              <a:pPr/>
              <a:t>12/16/13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0D2BD3-067C-2B4F-A0A6-79F9C425192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jpeg"/><Relationship Id="rId3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Unit conversions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Review: </a:t>
            </a:r>
            <a:r>
              <a:rPr lang="en-US" dirty="0" err="1" smtClean="0"/>
              <a:t>Michaelis</a:t>
            </a:r>
            <a:r>
              <a:rPr lang="en-US" dirty="0" smtClean="0"/>
              <a:t> </a:t>
            </a:r>
            <a:r>
              <a:rPr lang="en-US" dirty="0" err="1" smtClean="0"/>
              <a:t>Menten</a:t>
            </a:r>
            <a:endParaRPr lang="en-US" dirty="0"/>
          </a:p>
        </p:txBody>
      </p:sp>
      <p:pic>
        <p:nvPicPr>
          <p:cNvPr id="10" name="Content Placeholder 9" descr="5MichaelisMenten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76399" y="1963916"/>
            <a:ext cx="5718865" cy="3751084"/>
          </a:xfr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Special Feature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explicit enzyme::  </a:t>
            </a:r>
          </a:p>
          <a:p>
            <a:pPr>
              <a:buNone/>
            </a:pPr>
            <a:r>
              <a:rPr lang="en-US" dirty="0" smtClean="0"/>
              <a:t>			S + E -&gt; P + E  </a:t>
            </a:r>
            <a:r>
              <a:rPr lang="en-US" dirty="0" err="1" smtClean="0"/>
              <a:t>Sat(kcat,Km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r>
              <a:rPr lang="en-US" dirty="0" smtClean="0"/>
              <a:t>Implicit enzyme(!):  </a:t>
            </a:r>
          </a:p>
          <a:p>
            <a:pPr>
              <a:buNone/>
            </a:pPr>
            <a:r>
              <a:rPr lang="en-US" dirty="0" smtClean="0"/>
              <a:t>			S  -&gt; P   </a:t>
            </a:r>
            <a:r>
              <a:rPr lang="en-US" dirty="0" err="1" smtClean="0"/>
              <a:t>Sat(Vmax,Km</a:t>
            </a:r>
            <a:r>
              <a:rPr lang="en-US" dirty="0" smtClean="0"/>
              <a:t>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 the second method if…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a) the enzyme is unknown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err="1" smtClean="0"/>
              <a:t>b</a:t>
            </a:r>
            <a:r>
              <a:rPr lang="en-US" dirty="0" smtClean="0"/>
              <a:t>) the enzyme concentration is large and constant, and the user intends to run network-free simulations with </a:t>
            </a:r>
            <a:r>
              <a:rPr lang="en-US" dirty="0" err="1" smtClean="0"/>
              <a:t>NFsim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Enzymatic Conversions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r>
              <a:rPr lang="en-US" dirty="0" err="1" smtClean="0"/>
              <a:t>kcat</a:t>
            </a:r>
            <a:r>
              <a:rPr lang="en-US" dirty="0" smtClean="0"/>
              <a:t>' = </a:t>
            </a:r>
            <a:r>
              <a:rPr lang="en-US" dirty="0" err="1" smtClean="0"/>
              <a:t>kcat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Vmax</a:t>
            </a:r>
            <a:r>
              <a:rPr lang="en-US" dirty="0" smtClean="0"/>
              <a:t>' = </a:t>
            </a:r>
            <a:r>
              <a:rPr lang="en-US" dirty="0" err="1" smtClean="0"/>
              <a:t>Vmax</a:t>
            </a:r>
            <a:r>
              <a:rPr lang="en-US" dirty="0" smtClean="0"/>
              <a:t>*NA*V</a:t>
            </a:r>
          </a:p>
          <a:p>
            <a:endParaRPr lang="en-US" dirty="0" smtClean="0"/>
          </a:p>
          <a:p>
            <a:r>
              <a:rPr lang="en-US" dirty="0" smtClean="0"/>
              <a:t>Km'   = Km*NA*V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Also…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explicit enzyme: </a:t>
            </a:r>
            <a:br>
              <a:rPr lang="en-US" dirty="0" smtClean="0"/>
            </a:br>
            <a:r>
              <a:rPr lang="en-US" dirty="0" smtClean="0"/>
              <a:t>S + E -&gt; P + E  </a:t>
            </a:r>
            <a:r>
              <a:rPr lang="en-US" dirty="0" err="1" smtClean="0"/>
              <a:t>kcat</a:t>
            </a:r>
            <a:r>
              <a:rPr lang="en-US" dirty="0" smtClean="0"/>
              <a:t>/(Km + </a:t>
            </a:r>
            <a:r>
              <a:rPr lang="en-US" dirty="0" err="1" smtClean="0"/>
              <a:t>Stot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implicit enzyme:  </a:t>
            </a:r>
            <a:br>
              <a:rPr lang="en-US" dirty="0" smtClean="0"/>
            </a:br>
            <a:r>
              <a:rPr lang="en-US" dirty="0" smtClean="0"/>
              <a:t>S     -&gt; P          </a:t>
            </a:r>
            <a:r>
              <a:rPr lang="en-US" dirty="0" err="1" smtClean="0"/>
              <a:t>Vmax</a:t>
            </a:r>
            <a:r>
              <a:rPr lang="en-US" dirty="0" smtClean="0"/>
              <a:t>/(Km + </a:t>
            </a:r>
            <a:r>
              <a:rPr lang="en-US" dirty="0" err="1" smtClean="0"/>
              <a:t>Stot</a:t>
            </a:r>
            <a:r>
              <a:rPr lang="en-US" dirty="0" smtClean="0"/>
              <a:t>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sz="2800" dirty="0" err="1" smtClean="0"/>
              <a:t>Stot</a:t>
            </a:r>
            <a:r>
              <a:rPr lang="en-US" sz="2800" dirty="0" smtClean="0"/>
              <a:t> is an observable, giving the amount (concentration or #particles) of S</a:t>
            </a:r>
          </a:p>
          <a:p>
            <a:pPr>
              <a:buNone/>
            </a:pPr>
            <a:r>
              <a:rPr lang="en-US" sz="2800" dirty="0" smtClean="0"/>
              <a:t>Multiply reactant quantities times the formula</a:t>
            </a:r>
            <a:endParaRPr lang="en-US" sz="2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Stochastic versus ODE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ODE</a:t>
            </a:r>
            <a:endParaRPr lang="en-US" dirty="0"/>
          </a:p>
        </p:txBody>
      </p:sp>
      <p:pic>
        <p:nvPicPr>
          <p:cNvPr id="8" name="Content Placeholder 7" descr="5Concentrations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748605" y="2174875"/>
            <a:ext cx="3457377" cy="3951288"/>
          </a:xfrm>
        </p:spPr>
      </p:pic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Stochastic</a:t>
            </a:r>
            <a:endParaRPr lang="en-US" dirty="0"/>
          </a:p>
        </p:txBody>
      </p:sp>
      <p:pic>
        <p:nvPicPr>
          <p:cNvPr id="9" name="Content Placeholder 8" descr="5StochasticParticles.jpg"/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4805362" y="2514600"/>
            <a:ext cx="3721100" cy="2705100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With concentrations* (ODE simulations only):</a:t>
            </a:r>
          </a:p>
          <a:p>
            <a:pPr lvl="1"/>
            <a:r>
              <a:rPr lang="en-US" dirty="0" smtClean="0"/>
              <a:t>concentrations (</a:t>
            </a:r>
            <a:r>
              <a:rPr lang="en-US" dirty="0" err="1" smtClean="0"/>
              <a:t>eg</a:t>
            </a:r>
            <a:r>
              <a:rPr lang="en-US" dirty="0" smtClean="0"/>
              <a:t> moles/liter) for species</a:t>
            </a:r>
          </a:p>
          <a:p>
            <a:pPr lvl="1"/>
            <a:r>
              <a:rPr lang="en-US" dirty="0" smtClean="0"/>
              <a:t>Unit concentration / unit time for reactions</a:t>
            </a:r>
          </a:p>
          <a:p>
            <a:r>
              <a:rPr lang="en-US" dirty="0" smtClean="0"/>
              <a:t>With particles (ODE or stochastic):</a:t>
            </a:r>
          </a:p>
          <a:p>
            <a:pPr lvl="1"/>
            <a:r>
              <a:rPr lang="en-US" dirty="0" smtClean="0"/>
              <a:t>Number of molecules for species</a:t>
            </a:r>
          </a:p>
          <a:p>
            <a:pPr lvl="1"/>
            <a:r>
              <a:rPr lang="en-US" dirty="0" smtClean="0"/>
              <a:t>Reaction firings per unit time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6324600"/>
            <a:ext cx="64201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 Usual way that measurements are reported in the literature.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Concentrations</a:t>
            </a:r>
            <a:r>
              <a:rPr lang="en-US" dirty="0" smtClean="0">
                <a:latin typeface="Wingdings"/>
                <a:ea typeface="Wingdings"/>
                <a:cs typeface="Wingdings"/>
              </a:rPr>
              <a:t> </a:t>
            </a:r>
            <a:r>
              <a:rPr lang="en-US" dirty="0" smtClean="0">
                <a:latin typeface="Arial"/>
                <a:ea typeface="Wingdings"/>
                <a:cs typeface="Arial"/>
              </a:rPr>
              <a:t>&lt;-&gt;</a:t>
            </a:r>
            <a:r>
              <a:rPr lang="en-US" dirty="0" smtClean="0">
                <a:latin typeface="Wingdings"/>
                <a:ea typeface="Wingdings"/>
                <a:cs typeface="Wingdings"/>
              </a:rPr>
              <a:t> </a:t>
            </a:r>
            <a:r>
              <a:rPr lang="en-US" dirty="0" smtClean="0"/>
              <a:t>Particles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NA = Avogadro’s Number, V=volume</a:t>
            </a:r>
          </a:p>
          <a:p>
            <a:endParaRPr lang="en-US" dirty="0" smtClean="0"/>
          </a:p>
          <a:p>
            <a:r>
              <a:rPr lang="en-US" dirty="0" smtClean="0"/>
              <a:t>Concentration C -&gt; C*N</a:t>
            </a:r>
            <a:r>
              <a:rPr lang="en-US" baseline="-25000" dirty="0" smtClean="0"/>
              <a:t>A</a:t>
            </a:r>
            <a:r>
              <a:rPr lang="en-US" dirty="0" smtClean="0"/>
              <a:t>*V particles</a:t>
            </a:r>
          </a:p>
          <a:p>
            <a:endParaRPr lang="en-US" dirty="0" smtClean="0"/>
          </a:p>
          <a:p>
            <a:r>
              <a:rPr lang="en-US" dirty="0" smtClean="0"/>
              <a:t>Particles P -&gt; P/(N</a:t>
            </a:r>
            <a:r>
              <a:rPr lang="en-US" baseline="-25000" dirty="0" smtClean="0"/>
              <a:t>A</a:t>
            </a:r>
            <a:r>
              <a:rPr lang="en-US" dirty="0" smtClean="0"/>
              <a:t>*V) concentration (</a:t>
            </a:r>
            <a:r>
              <a:rPr lang="en-US" dirty="0" err="1" smtClean="0"/>
              <a:t>eg</a:t>
            </a:r>
            <a:r>
              <a:rPr lang="en-US" dirty="0" smtClean="0"/>
              <a:t> moles/liter)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Mass 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A-&gt;C, rate k1:</a:t>
            </a:r>
          </a:p>
          <a:p>
            <a:pPr lvl="1"/>
            <a:r>
              <a:rPr lang="en-US" dirty="0" smtClean="0"/>
              <a:t>[C] = k1[A]:  Units of k1 must be /time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A+B-&gt;C, rate k2:</a:t>
            </a:r>
          </a:p>
          <a:p>
            <a:pPr lvl="1"/>
            <a:r>
              <a:rPr lang="en-US" dirty="0" smtClean="0"/>
              <a:t>[C] = k2[A][B]:  Units of k2 must be /</a:t>
            </a:r>
            <a:r>
              <a:rPr lang="en-US" dirty="0" err="1" smtClean="0"/>
              <a:t>conc</a:t>
            </a:r>
            <a:r>
              <a:rPr lang="en-US" dirty="0" smtClean="0"/>
              <a:t>/time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  -&gt;C, rate k0:</a:t>
            </a:r>
          </a:p>
          <a:p>
            <a:pPr lvl="1"/>
            <a:r>
              <a:rPr lang="en-US" dirty="0" smtClean="0"/>
              <a:t>[C] = k0:  Units of k0 must be </a:t>
            </a:r>
            <a:r>
              <a:rPr lang="en-US" dirty="0" err="1" smtClean="0"/>
              <a:t>conc</a:t>
            </a:r>
            <a:r>
              <a:rPr lang="en-US" dirty="0" smtClean="0"/>
              <a:t>/time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Unimolecular</a:t>
            </a:r>
            <a:r>
              <a:rPr lang="en-US" dirty="0" smtClean="0"/>
              <a:t> reactions</a:t>
            </a:r>
            <a:br>
              <a:rPr lang="en-US" dirty="0" smtClean="0"/>
            </a:br>
            <a:r>
              <a:rPr lang="en-US" dirty="0" smtClean="0"/>
              <a:t>A -&gt; B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Concentrations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1939925"/>
          </a:xfrm>
        </p:spPr>
        <p:txBody>
          <a:bodyPr/>
          <a:lstStyle/>
          <a:p>
            <a:r>
              <a:rPr lang="en-US" dirty="0" smtClean="0"/>
              <a:t>A-&gt;B		k1</a:t>
            </a:r>
          </a:p>
          <a:p>
            <a:endParaRPr lang="en-US" dirty="0" smtClean="0"/>
          </a:p>
          <a:p>
            <a:r>
              <a:rPr lang="en-US" dirty="0" smtClean="0"/>
              <a:t>Units: /time 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Particles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1939925"/>
          </a:xfrm>
        </p:spPr>
        <p:txBody>
          <a:bodyPr/>
          <a:lstStyle/>
          <a:p>
            <a:r>
              <a:rPr lang="en-US" dirty="0" smtClean="0"/>
              <a:t>A-&gt;B		k1’</a:t>
            </a:r>
          </a:p>
          <a:p>
            <a:endParaRPr lang="en-US" dirty="0" smtClean="0"/>
          </a:p>
          <a:p>
            <a:r>
              <a:rPr lang="en-US" dirty="0" smtClean="0"/>
              <a:t>Units: /time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828800" y="4629834"/>
            <a:ext cx="449135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Conversion:  k1’ = k1 </a:t>
            </a:r>
            <a:endParaRPr lang="en-US" sz="36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Avogadro’s constant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Avogadro constant (N</a:t>
            </a:r>
            <a:r>
              <a:rPr lang="en-US" baseline="-25000" dirty="0" smtClean="0"/>
              <a:t>A</a:t>
            </a:r>
            <a:r>
              <a:rPr lang="en-US" dirty="0" smtClean="0"/>
              <a:t>) is defined as the ratio of the number of constituent particles N (usually atoms or molecules) in a sample to the amount of substance </a:t>
            </a:r>
            <a:r>
              <a:rPr lang="en-US" dirty="0" err="1" smtClean="0"/>
              <a:t>n</a:t>
            </a:r>
            <a:r>
              <a:rPr lang="en-US" dirty="0" smtClean="0"/>
              <a:t> (unit mole) through the relationship </a:t>
            </a:r>
          </a:p>
          <a:p>
            <a:pPr lvl="1"/>
            <a:r>
              <a:rPr lang="en-US" sz="3600" dirty="0" smtClean="0"/>
              <a:t>N</a:t>
            </a:r>
            <a:r>
              <a:rPr lang="en-US" sz="3600" baseline="-25000" dirty="0" smtClean="0"/>
              <a:t>A</a:t>
            </a:r>
            <a:r>
              <a:rPr lang="en-US" sz="3600" dirty="0" smtClean="0"/>
              <a:t> = N/</a:t>
            </a:r>
            <a:r>
              <a:rPr lang="en-US" sz="3600" dirty="0" err="1" smtClean="0"/>
              <a:t>n</a:t>
            </a:r>
            <a:r>
              <a:rPr lang="en-US" sz="3600" dirty="0" smtClean="0"/>
              <a:t> </a:t>
            </a:r>
          </a:p>
          <a:p>
            <a:r>
              <a:rPr lang="en-US" dirty="0" smtClean="0"/>
              <a:t>Wikipedia</a:t>
            </a:r>
          </a:p>
          <a:p>
            <a:r>
              <a:rPr lang="en-US" dirty="0" smtClean="0"/>
              <a:t>N</a:t>
            </a:r>
            <a:r>
              <a:rPr lang="en-US" baseline="-25000" dirty="0" smtClean="0"/>
              <a:t>A </a:t>
            </a:r>
            <a:r>
              <a:rPr lang="en-US" dirty="0" smtClean="0"/>
              <a:t>= 6.02214129×10</a:t>
            </a:r>
            <a:r>
              <a:rPr lang="en-US" baseline="30000" dirty="0" smtClean="0"/>
              <a:t>23</a:t>
            </a:r>
            <a:r>
              <a:rPr lang="en-US" dirty="0" smtClean="0"/>
              <a:t> mol−1  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Bimolecular reactions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Concentrations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2168525"/>
          </a:xfrm>
        </p:spPr>
        <p:txBody>
          <a:bodyPr/>
          <a:lstStyle/>
          <a:p>
            <a:r>
              <a:rPr lang="en-US" dirty="0" smtClean="0"/>
              <a:t>A+B -&gt; C	k2</a:t>
            </a:r>
          </a:p>
          <a:p>
            <a:endParaRPr lang="en-US" dirty="0" smtClean="0"/>
          </a:p>
          <a:p>
            <a:r>
              <a:rPr lang="en-US" dirty="0" smtClean="0"/>
              <a:t>Units: /</a:t>
            </a:r>
            <a:r>
              <a:rPr lang="en-US" dirty="0" err="1" smtClean="0"/>
              <a:t>conc</a:t>
            </a:r>
            <a:r>
              <a:rPr lang="en-US" dirty="0" smtClean="0"/>
              <a:t>/time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Particles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2168525"/>
          </a:xfrm>
        </p:spPr>
        <p:txBody>
          <a:bodyPr/>
          <a:lstStyle/>
          <a:p>
            <a:r>
              <a:rPr lang="en-US" dirty="0" smtClean="0"/>
              <a:t>A+B -&gt; C	k2’</a:t>
            </a:r>
          </a:p>
          <a:p>
            <a:endParaRPr lang="en-US" dirty="0" smtClean="0"/>
          </a:p>
          <a:p>
            <a:r>
              <a:rPr lang="en-US" dirty="0" smtClean="0"/>
              <a:t>Units: /time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543993" y="4629834"/>
            <a:ext cx="605601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Conversion:  k2’ = k2/(NA*V) </a:t>
            </a:r>
            <a:endParaRPr lang="en-US" sz="36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Constant Reaction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Concentrations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1863725"/>
          </a:xfrm>
        </p:spPr>
        <p:txBody>
          <a:bodyPr/>
          <a:lstStyle/>
          <a:p>
            <a:r>
              <a:rPr lang="en-US" dirty="0" smtClean="0"/>
              <a:t>   -&gt; C   k0</a:t>
            </a:r>
          </a:p>
          <a:p>
            <a:endParaRPr lang="en-US" dirty="0" smtClean="0"/>
          </a:p>
          <a:p>
            <a:r>
              <a:rPr lang="en-US" dirty="0" smtClean="0"/>
              <a:t>Units: </a:t>
            </a:r>
            <a:r>
              <a:rPr lang="en-US" dirty="0" err="1" smtClean="0"/>
              <a:t>conc</a:t>
            </a:r>
            <a:r>
              <a:rPr lang="en-US" dirty="0" smtClean="0"/>
              <a:t>/time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Particles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2092325"/>
          </a:xfrm>
        </p:spPr>
        <p:txBody>
          <a:bodyPr/>
          <a:lstStyle/>
          <a:p>
            <a:r>
              <a:rPr lang="en-US" dirty="0" smtClean="0"/>
              <a:t>   -&gt; C   k0’</a:t>
            </a:r>
          </a:p>
          <a:p>
            <a:endParaRPr lang="en-US" dirty="0" smtClean="0"/>
          </a:p>
          <a:p>
            <a:r>
              <a:rPr lang="en-US" dirty="0" smtClean="0"/>
              <a:t>Units:   /time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543993" y="4629834"/>
            <a:ext cx="605601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Conversion:  k0’ = k0*(NA*V) </a:t>
            </a:r>
            <a:endParaRPr lang="en-US" sz="36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188</TotalTime>
  <Words>516</Words>
  <Application>Microsoft Macintosh PowerPoint</Application>
  <PresentationFormat>On-screen Show (4:3)</PresentationFormat>
  <Paragraphs>88</Paragraphs>
  <Slides>14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Unit conversions</vt:lpstr>
      <vt:lpstr>Stochastic versus ODE</vt:lpstr>
      <vt:lpstr>Units</vt:lpstr>
      <vt:lpstr>Concentrations &lt;-&gt; Particles</vt:lpstr>
      <vt:lpstr>Mass Action</vt:lpstr>
      <vt:lpstr>Unimolecular reactions A -&gt; B</vt:lpstr>
      <vt:lpstr>Avogadro’s constant</vt:lpstr>
      <vt:lpstr>Bimolecular reactions</vt:lpstr>
      <vt:lpstr>Constant Reaction</vt:lpstr>
      <vt:lpstr>Review: Michaelis Menten</vt:lpstr>
      <vt:lpstr>Special Feature</vt:lpstr>
      <vt:lpstr>Use the second method if…</vt:lpstr>
      <vt:lpstr>Enzymatic Conversions</vt:lpstr>
      <vt:lpstr>Also…</vt:lpstr>
    </vt:vector>
  </TitlesOfParts>
  <Company>Lehman College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conversions</dc:title>
  <dc:creator>Nancy Griffeth</dc:creator>
  <cp:lastModifiedBy>Nancy Griffeth</cp:lastModifiedBy>
  <cp:revision>19</cp:revision>
  <dcterms:created xsi:type="dcterms:W3CDTF">2013-12-16T20:51:47Z</dcterms:created>
  <dcterms:modified xsi:type="dcterms:W3CDTF">2013-12-16T20:52:37Z</dcterms:modified>
</cp:coreProperties>
</file>