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6" r:id="rId4"/>
    <p:sldId id="291" r:id="rId5"/>
    <p:sldId id="284" r:id="rId6"/>
    <p:sldId id="269" r:id="rId7"/>
    <p:sldId id="257" r:id="rId8"/>
    <p:sldId id="258" r:id="rId9"/>
    <p:sldId id="270" r:id="rId10"/>
    <p:sldId id="282" r:id="rId11"/>
    <p:sldId id="259" r:id="rId12"/>
    <p:sldId id="283" r:id="rId13"/>
    <p:sldId id="287" r:id="rId14"/>
    <p:sldId id="288" r:id="rId15"/>
    <p:sldId id="260" r:id="rId16"/>
    <p:sldId id="277" r:id="rId17"/>
    <p:sldId id="272" r:id="rId18"/>
    <p:sldId id="261" r:id="rId19"/>
    <p:sldId id="273" r:id="rId20"/>
    <p:sldId id="274" r:id="rId21"/>
    <p:sldId id="275" r:id="rId22"/>
    <p:sldId id="276" r:id="rId23"/>
    <p:sldId id="262" r:id="rId24"/>
    <p:sldId id="263" r:id="rId25"/>
    <p:sldId id="290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30" autoAdjust="0"/>
    <p:restoredTop sz="94660"/>
  </p:normalViewPr>
  <p:slideViewPr>
    <p:cSldViewPr>
      <p:cViewPr>
        <p:scale>
          <a:sx n="77" d="100"/>
          <a:sy n="77" d="100"/>
        </p:scale>
        <p:origin x="-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EEB7-89A6-4F88-9888-940842ABD1E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B14C-A130-4F22-B36E-D8A836A06F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6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8B14C-A130-4F22-B36E-D8A836A06F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46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9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19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6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3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19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3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5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4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21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4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2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CDEB-59D2-4346-AC66-F069CFD3050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0B7A-AD49-4384-ABA6-C18D0D9DD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5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vogadro_constant" TargetMode="External"/><Relationship Id="rId3" Type="http://schemas.openxmlformats.org/officeDocument/2006/relationships/hyperlink" Target="http://en.wikipedia.org/wiki/Physical_constant" TargetMode="External"/><Relationship Id="rId7" Type="http://schemas.openxmlformats.org/officeDocument/2006/relationships/hyperlink" Target="http://en.wikipedia.org/wiki/Gas_consta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emperature" TargetMode="External"/><Relationship Id="rId5" Type="http://schemas.openxmlformats.org/officeDocument/2006/relationships/hyperlink" Target="http://en.wikipedia.org/wiki/Particle" TargetMode="External"/><Relationship Id="rId4" Type="http://schemas.openxmlformats.org/officeDocument/2006/relationships/hyperlink" Target="http://en.wikipedia.org/wiki/En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araday_constant" TargetMode="External"/><Relationship Id="rId3" Type="http://schemas.openxmlformats.org/officeDocument/2006/relationships/hyperlink" Target="http://en.wikipedia.org/wiki/Chemistry" TargetMode="External"/><Relationship Id="rId7" Type="http://schemas.openxmlformats.org/officeDocument/2006/relationships/hyperlink" Target="http://en.wikipedia.org/wiki/Electron" TargetMode="External"/><Relationship Id="rId2" Type="http://schemas.openxmlformats.org/officeDocument/2006/relationships/hyperlink" Target="http://en.wikipedia.org/wiki/Phy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le_(unit)" TargetMode="External"/><Relationship Id="rId11" Type="http://schemas.openxmlformats.org/officeDocument/2006/relationships/hyperlink" Target="http://en.wikipedia.org/wiki/Elementary_charge" TargetMode="External"/><Relationship Id="rId5" Type="http://schemas.openxmlformats.org/officeDocument/2006/relationships/hyperlink" Target="http://en.wikipedia.org/wiki/Electric_charge" TargetMode="External"/><Relationship Id="rId10" Type="http://schemas.openxmlformats.org/officeDocument/2006/relationships/hyperlink" Target="http://en.wikipedia.org/wiki/Avogadro_constant" TargetMode="External"/><Relationship Id="rId4" Type="http://schemas.openxmlformats.org/officeDocument/2006/relationships/hyperlink" Target="http://en.wikipedia.org/wiki/Michael_Faraday" TargetMode="External"/><Relationship Id="rId9" Type="http://schemas.openxmlformats.org/officeDocument/2006/relationships/hyperlink" Target="http://en.wikipedia.org/wiki/Valu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668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Derivation of the Nernst Equation: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600" y="2743200"/>
                <a:ext cx="6400800" cy="1752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6000" b="1" i="1" dirty="0">
                        <a:latin typeface="Cambria Math"/>
                      </a:rPr>
                      <m:t>𝒍𝒏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b="1" i="1" dirty="0">
                                <a:latin typeface="Cambria Math"/>
                              </a:rPr>
                              <m:t>[</m:t>
                            </m:r>
                            <m:r>
                              <a:rPr lang="en-US" sz="6000" b="1" i="1" dirty="0">
                                <a:latin typeface="Cambria Math"/>
                              </a:rPr>
                              <m:t>𝑪</m:t>
                            </m:r>
                            <m:r>
                              <a:rPr lang="en-US" sz="6000" b="1" i="1" dirty="0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sz="6000" b="1" i="1" dirty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b="1" i="1" dirty="0">
                                <a:latin typeface="Cambria Math"/>
                              </a:rPr>
                              <m:t>[</m:t>
                            </m:r>
                            <m:r>
                              <a:rPr lang="en-US" sz="6000" b="1" i="1" dirty="0">
                                <a:latin typeface="Cambria Math"/>
                              </a:rPr>
                              <m:t>𝑪</m:t>
                            </m:r>
                            <m:r>
                              <a:rPr lang="en-US" sz="6000" b="1" i="1" dirty="0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sz="6000" b="1" i="1" dirty="0">
                                <a:latin typeface="Cambria Math"/>
                              </a:rPr>
                              <m:t>𝒍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000" b="1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6000" b="1" i="1" dirty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b>
                        <m:r>
                          <a:rPr lang="en-US" sz="6000" b="1" i="1" dirty="0"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  <m:sSub>
                      <m:sSubPr>
                        <m:ctrlPr>
                          <a:rPr lang="en-US" sz="60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60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6000" b="1" i="1" dirty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b>
                        <m:r>
                          <a:rPr lang="en-US" sz="6000" b="1" i="1" dirty="0">
                            <a:latin typeface="Cambria Math"/>
                            <a:ea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6000" b="1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600" y="2743200"/>
                <a:ext cx="6400800" cy="17526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7896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562600"/>
            <a:ext cx="6858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93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on the Boltzmann constant from Wikipedia: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Boltzmann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a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 tooltip="Physical constant"/>
              </a:rPr>
              <a:t>physical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relating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 tooltip="Energy"/>
              </a:rPr>
              <a:t>energy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the individual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 tooltip="Particle"/>
              </a:rPr>
              <a:t>particle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 with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6" tooltip="Temperature"/>
              </a:rPr>
              <a:t>temperature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is the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 tooltip="Gas constant"/>
              </a:rPr>
              <a:t>gas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divided by the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8" tooltip="Avogadro constant"/>
              </a:rPr>
              <a:t>Avogadro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/>
              <a:t>N</a:t>
            </a:r>
            <a:r>
              <a:rPr lang="en-US" baseline="-25000" dirty="0"/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k=R/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indent="0">
              <a:buNone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thermally agitated molecule)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Looking more like it:  </a:t>
                </a:r>
                <a:r>
                  <a:rPr lang="en-US" sz="3100" dirty="0" smtClean="0">
                    <a:latin typeface="Times New Roman" pitchFamily="18" charset="0"/>
                    <a:cs typeface="Times New Roman" pitchFamily="18" charset="0"/>
                  </a:rPr>
                  <a:t>Replace </a:t>
                </a:r>
                <a:r>
                  <a:rPr lang="en-US" sz="31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3100" i="1" dirty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sz="3100" i="1" dirty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100" dirty="0"/>
                  <a:t> </a:t>
                </a:r>
                <a:br>
                  <a:rPr lang="en-US" sz="3100" dirty="0"/>
                </a:br>
                <a:endParaRPr lang="en-US" sz="31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1704" t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𝑇𝑜𝑡𝑎𝑙</m:t>
                        </m:r>
                        <m:r>
                          <a:rPr lang="en-US" sz="3600" i="1">
                            <a:latin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sz="3600" i="1" dirty="0">
                        <a:latin typeface="Cambria Math"/>
                        <a:ea typeface="Cambria Math"/>
                      </a:rPr>
                      <m:t>𝜇</m:t>
                    </m:r>
                    <m:f>
                      <m:fPr>
                        <m:ctrlPr>
                          <a:rPr lang="en-US" sz="3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</a:rPr>
                          <m:t>𝜕</m:t>
                        </m:r>
                        <m:r>
                          <a:rPr lang="en-US" sz="3600" i="1" dirty="0">
                            <a:latin typeface="Cambria Math"/>
                          </a:rPr>
                          <m:t>[</m:t>
                        </m:r>
                        <m:r>
                          <a:rPr lang="en-US" sz="3600" i="1" dirty="0">
                            <a:latin typeface="Cambria Math"/>
                          </a:rPr>
                          <m:t>𝐶</m:t>
                        </m:r>
                        <m:r>
                          <a:rPr lang="en-US" sz="3600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3600" i="1" dirty="0">
                            <a:latin typeface="Cambria Math"/>
                          </a:rPr>
                          <m:t>𝜕</m:t>
                        </m:r>
                        <m:r>
                          <a:rPr lang="en-US" sz="3600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 -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sz="36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3600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sz="3600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3600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is the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ideal gas constant </a:t>
                </a:r>
                <a:r>
                  <a:rPr 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is the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Faraday </a:t>
                </a:r>
                <a:r>
                  <a:rPr 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constant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62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on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Faraday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constant from Wikipedia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(one mole of electrons)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 tooltip="Physics"/>
              </a:rPr>
              <a:t>physics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 tooltip="Chemistry"/>
              </a:rPr>
              <a:t>chemistry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Faraday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(named after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 tooltip="Michael Faraday"/>
              </a:rPr>
              <a:t>Michael Faraday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the magnitude of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 tooltip="Electric charge"/>
              </a:rPr>
              <a:t>electric charge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6" tooltip="Mole (unit)"/>
              </a:rPr>
              <a:t>mole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 tooltip="Electron"/>
              </a:rPr>
              <a:t>electrons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hlinkClick r:id="rId8"/>
              </a:rPr>
              <a:t>[1]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It has the currently accepted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 tooltip="Value"/>
              </a:rPr>
              <a:t>value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= 96,485.3365(21) C/mol.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hlinkClick r:id="rId8"/>
              </a:rPr>
              <a:t>[2]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constant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relation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two other physical constants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where: F=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≈ 1.6021766×10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−-19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C;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hlinkClick r:id="rId8"/>
              </a:rPr>
              <a:t>[3]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≈ 6.022141×10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mol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hlinkClick r:id="rId8"/>
              </a:rPr>
              <a:t>[4]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0" tooltip="Avogadro constant"/>
              </a:rPr>
              <a:t>Avogadro constant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(the ratio of the number of particles 'N' to the amount of substance 'n' - a unit mole),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 tooltip="Elementary charge"/>
              </a:rPr>
              <a:t>elementary charge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the magnitude of the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 tooltip="Electric charge"/>
              </a:rPr>
              <a:t>charge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 tooltip="Electron"/>
              </a:rPr>
              <a:t>electron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48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Mole of Particles: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687" y="1600200"/>
            <a:ext cx="5206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64526" cy="32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 both sides by F and z: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F*z*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)=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F*z* </a:t>
                </a:r>
                <a:r>
                  <a:rPr lang="en-US" dirty="0" smtClean="0"/>
                  <a:t>(-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den>
                    </m:f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-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00200"/>
                <a:ext cx="8229600" cy="4525963"/>
              </a:xfrm>
              <a:blipFill rotWithShape="1">
                <a:blip r:embed="rId2" cstate="print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913242" cy="86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933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Cross out F in the diffusive flux; add the factor z in the drift expression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524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Current Flux: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𝑐𝑢𝑟𝑟𝑒𝑛𝑡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dirty="0"/>
                  <a:t>=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𝑅𝑇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𝜇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𝐹𝑧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62000" y="2505489"/>
                <a:ext cx="171989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𝑜𝑢𝑙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.∗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𝑣𝑎𝑙𝑒𝑛𝑐𝑒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05489"/>
                <a:ext cx="1719894" cy="6182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71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 equation=0 to get Nernst equation  (no current)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 = </a:t>
                </a:r>
                <a:r>
                  <a:rPr lang="en-US" dirty="0" smtClean="0"/>
                  <a:t>-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𝑧𝑅𝑇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-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𝐹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[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94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Factor out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/>
                  <a:t>-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4000" i="1" dirty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0=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𝑅𝑇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𝐹𝑧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(We see that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is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solution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so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we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can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get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rid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of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</a:rPr>
                      <m:t>it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6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925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3886200" cy="23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8686800" cy="3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133600"/>
            <a:ext cx="793227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we have the variables we want: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600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𝑅𝑇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 +</a:t>
                </a:r>
                <a:r>
                  <a:rPr lang="en-US" sz="3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</a:rPr>
                      <m:t>𝐹𝑧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09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Move the diffusive flux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term over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the LHS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𝑅𝑇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𝐹𝑧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955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Divide by -RT/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=−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𝐹𝑧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𝑅𝑇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87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Separation of Variables: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−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𝐹𝑧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𝑅𝑇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Becomes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−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𝐹𝑧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𝑅𝑇</m:t>
                        </m:r>
                      </m:den>
                    </m:f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 dirty="0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4000" b="0" i="1" dirty="0" smtClean="0">
                                  <a:latin typeface="Cambria Math"/>
                                </a:rPr>
                                <m:t>] </m:t>
                              </m:r>
                            </m:den>
                          </m:f>
                        </m:e>
                      </m:nary>
                      <m:r>
                        <m:rPr>
                          <m:nor/>
                        </m:rPr>
                        <a:rPr lang="en-US" sz="4000" dirty="0" smtClean="0"/>
                        <m:t>=</m:t>
                      </m:r>
                      <m:r>
                        <m:rPr>
                          <m:nor/>
                        </m:rPr>
                        <a:rPr lang="en-US" sz="4000" b="0" i="0" dirty="0" smtClean="0"/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/>
                              <a:ea typeface="Cambria Math"/>
                            </a:rPr>
                            <m:t>𝐹𝑧</m:t>
                          </m:r>
                        </m:num>
                        <m:den>
                          <m:r>
                            <a:rPr lang="en-US" sz="4000" i="1" dirty="0">
                              <a:latin typeface="Cambria Math"/>
                              <a:ea typeface="Cambria Math"/>
                            </a:rPr>
                            <m:t>𝑅𝑇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dirty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4000" b="0" i="1" dirty="0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8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Integration: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576888" cy="535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84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Goldman-Hodgkin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048000"/>
            <a:ext cx="8685608" cy="11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http://www.nernstgoldman.physiology.arizona.edu/#download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else do we care?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6" y="1524000"/>
            <a:ext cx="8848614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0196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health conditions besides </a:t>
            </a:r>
            <a:r>
              <a:rPr lang="en-US" dirty="0" err="1" smtClean="0"/>
              <a:t>atrial</a:t>
            </a:r>
            <a:r>
              <a:rPr lang="en-US" dirty="0" smtClean="0"/>
              <a:t> fibrillation may result from problems with membrane potential: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1)Cystic fibrosis—poor chloride movement across the membranes</a:t>
            </a:r>
          </a:p>
          <a:p>
            <a:pPr>
              <a:buNone/>
            </a:pPr>
            <a:r>
              <a:rPr lang="en-US" dirty="0" smtClean="0"/>
              <a:t>2)Epilepsy may be due to poorly working voltage gated channels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picture for Flux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125" y="1600200"/>
            <a:ext cx="3099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295400"/>
            <a:ext cx="914400" cy="75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start with diffusive flux: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770" y="1447800"/>
            <a:ext cx="811823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75688" y="3581400"/>
            <a:ext cx="436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Concentration per volume=mol/cm^3* 1/cm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3771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200400"/>
            <a:ext cx="324742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69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Putting them together: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087234"/>
                <a:ext cx="9319260" cy="1332366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      </a:t>
                </a: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𝑉𝑠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𝑐𝑚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087234"/>
                <a:ext cx="9319260" cy="1332366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" y="1844040"/>
            <a:ext cx="4038600" cy="177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559643" y="1752600"/>
                <a:ext cx="4400550" cy="79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lectric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Drift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𝑟𝑖𝑓𝑡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m:t>−</m:t>
                      </m:r>
                      <m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43" y="1752600"/>
                <a:ext cx="4400550" cy="7946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47241"/>
            <a:ext cx="1276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955" y="2547241"/>
            <a:ext cx="3714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59" y="3109216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22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Combining the Drift and the Diffusion: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𝐷𝑟𝑖𝑓𝑡</m:t>
                        </m:r>
                        <m:r>
                          <a:rPr lang="en-US" b="0" i="1" smtClean="0">
                            <a:latin typeface="Cambria Math"/>
                          </a:rPr>
                          <m:t> +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𝐷𝑖𝑓𝑓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US" dirty="0" smtClean="0"/>
                  <a:t>-D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𝜕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-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1600200" cy="13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962400"/>
            <a:ext cx="1676400" cy="85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86200"/>
            <a:ext cx="1600200" cy="15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038600"/>
            <a:ext cx="6564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114800"/>
            <a:ext cx="5764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8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Getting everything in terms of mobility: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Replace D with the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Boltzmann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constant  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𝑇𝑜𝑡𝑎𝑙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215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254</Words>
  <Application>Microsoft Office PowerPoint</Application>
  <PresentationFormat>On-screen Show (4:3)</PresentationFormat>
  <Paragraphs>55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Derivation of the Nernst Equation:</vt:lpstr>
      <vt:lpstr>Slide 2</vt:lpstr>
      <vt:lpstr>Why else do we care?</vt:lpstr>
      <vt:lpstr>What else?</vt:lpstr>
      <vt:lpstr>Intuitive picture for Flux </vt:lpstr>
      <vt:lpstr>We start with diffusive flux:</vt:lpstr>
      <vt:lpstr>Putting them together:</vt:lpstr>
      <vt:lpstr>Combining the Drift and the Diffusion: </vt:lpstr>
      <vt:lpstr>Getting everything in terms of mobility:</vt:lpstr>
      <vt:lpstr>More on the Boltzmann constant from Wikipedia:</vt:lpstr>
      <vt:lpstr> </vt:lpstr>
      <vt:lpstr>More on the Faraday constant from Wikipedia: (one mole of electrons)</vt:lpstr>
      <vt:lpstr>One Mole of Particles:</vt:lpstr>
      <vt:lpstr>Slide 14</vt:lpstr>
      <vt:lpstr>Multiply both sides by F and z:</vt:lpstr>
      <vt:lpstr>Cross out F in the diffusive flux; add the factor z in the drift expression</vt:lpstr>
      <vt:lpstr>Current Flux:</vt:lpstr>
      <vt:lpstr>Set equation=0 to get Nernst equation  (no current)</vt:lpstr>
      <vt:lpstr> </vt:lpstr>
      <vt:lpstr>Now we have the variables we want:</vt:lpstr>
      <vt:lpstr>Move the diffusive flux term over to the LHS</vt:lpstr>
      <vt:lpstr>Divide by -RT/Fz:</vt:lpstr>
      <vt:lpstr>Separation of Variables:</vt:lpstr>
      <vt:lpstr>Integration:</vt:lpstr>
      <vt:lpstr>Goldman-Hodgkin</vt:lpstr>
      <vt:lpstr>A little applet</vt:lpstr>
    </vt:vector>
  </TitlesOfParts>
  <Company>Lehman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Derivation of the Nernst Equation:</dc:title>
  <dc:creator>pc</dc:creator>
  <cp:lastModifiedBy>User</cp:lastModifiedBy>
  <cp:revision>75</cp:revision>
  <dcterms:created xsi:type="dcterms:W3CDTF">2012-12-09T22:18:27Z</dcterms:created>
  <dcterms:modified xsi:type="dcterms:W3CDTF">2013-01-09T16:48:47Z</dcterms:modified>
</cp:coreProperties>
</file>