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2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AD1944-4664-48B7-A40B-AD883A162DE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41BA83-D6E9-4DEE-A8BD-DA69386B3E9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4CFFEB-BAF1-4418-87F2-FF8A070FC4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BD1E02D-7F51-4267-847E-A3A1E18907C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A0AFD4-12E6-444B-B1DD-58C5827BD4C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8FDCF4-070E-4E9F-976C-242BB34596E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609579-A5E3-4C3B-8C9A-0FE3C4F37DB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3A62A60-353D-4C60-878D-945AF3B6AF5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7EA403E-52CB-4914-AAD7-21ED5B71FB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4C8F37D-24F6-407C-BAF2-5E815DC184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268F6A-8D57-4ACB-849F-4A14F87D504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214276-9022-4343-890A-1B54374EAF3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66000"/>
            <a:lum/>
          </a:blip>
          <a:srcRect/>
          <a:stretch>
            <a:fillRect t="-25000" b="-25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EA0BDA-9CE3-4575-9ACE-AA61DB7C6AA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Group 5- Penta </a:t>
            </a:r>
          </a:p>
        </p:txBody>
      </p:sp>
      <p:sp>
        <p:nvSpPr>
          <p:cNvPr id="2051" name="Rectangle 3"/>
          <p:cNvSpPr>
            <a:spLocks noGrp="1" noChangeArrowheads="1"/>
          </p:cNvSpPr>
          <p:nvPr>
            <p:ph type="subTitle" idx="1"/>
          </p:nvPr>
        </p:nvSpPr>
        <p:spPr/>
        <p:txBody>
          <a:bodyPr/>
          <a:lstStyle/>
          <a:p>
            <a:r>
              <a:rPr lang="en-US"/>
              <a:t>Maruf, Nanda, Ruth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group5_spirals"/>
          <p:cNvPicPr>
            <a:picLocks noChangeAspect="1" noChangeArrowheads="1"/>
          </p:cNvPicPr>
          <p:nvPr>
            <p:ph idx="1"/>
          </p:nvPr>
        </p:nvPicPr>
        <p:blipFill>
          <a:blip r:embed="rId2" cstate="print"/>
          <a:srcRect/>
          <a:stretch>
            <a:fillRect/>
          </a:stretch>
        </p:blipFill>
        <p:spPr>
          <a:xfrm>
            <a:off x="1066800" y="609600"/>
            <a:ext cx="6096000" cy="5516563"/>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04800" y="1676400"/>
            <a:ext cx="8382000" cy="3657600"/>
          </a:xfrm>
        </p:spPr>
        <p:txBody>
          <a:bodyPr/>
          <a:lstStyle/>
          <a:p>
            <a:r>
              <a:rPr lang="en-US">
                <a:latin typeface="Times New Roman" pitchFamily="18" charset="0"/>
              </a:rPr>
              <a:t>When looking on the wave’s graph the main differences that stand out are that when the G</a:t>
            </a:r>
            <a:r>
              <a:rPr lang="en-US" baseline="-25000">
                <a:latin typeface="Times New Roman" pitchFamily="18" charset="0"/>
              </a:rPr>
              <a:t>Na</a:t>
            </a:r>
            <a:r>
              <a:rPr lang="en-US">
                <a:latin typeface="Times New Roman" pitchFamily="18" charset="0"/>
              </a:rPr>
              <a:t> is at 25%  the wave  is smaller and there is clear distinctions between the different colors present. Whereas the upper bound of  G</a:t>
            </a:r>
            <a:r>
              <a:rPr lang="en-US" baseline="-25000">
                <a:latin typeface="Times New Roman" pitchFamily="18" charset="0"/>
              </a:rPr>
              <a:t>Na</a:t>
            </a:r>
            <a:r>
              <a:rPr lang="en-US">
                <a:latin typeface="Times New Roman" pitchFamily="18" charset="0"/>
              </a:rPr>
              <a:t> looks larger, and the colors are not that pronounced </a:t>
            </a:r>
          </a:p>
          <a:p>
            <a:endParaRPr lang="en-US">
              <a:latin typeface="Times New Roman" pitchFamily="18" charset="0"/>
            </a:endParaRPr>
          </a:p>
          <a:p>
            <a:endParaRPr lang="en-US"/>
          </a:p>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title"/>
          </p:nvPr>
        </p:nvSpPr>
        <p:spPr/>
        <p:txBody>
          <a:bodyPr/>
          <a:lstStyle/>
          <a:p>
            <a:r>
              <a:rPr lang="en-US" sz="4000"/>
              <a:t>Graph of two different paths:</a:t>
            </a:r>
            <a:br>
              <a:rPr lang="en-US" sz="4000"/>
            </a:br>
            <a:r>
              <a:rPr lang="en-US" sz="2000">
                <a:latin typeface="Times New Roman" pitchFamily="18" charset="0"/>
              </a:rPr>
              <a:t>The two graphs don’t look identical at all. </a:t>
            </a:r>
            <a:br>
              <a:rPr lang="en-US" sz="2000">
                <a:latin typeface="Times New Roman" pitchFamily="18" charset="0"/>
              </a:rPr>
            </a:br>
            <a:endParaRPr lang="en-US" sz="2000">
              <a:latin typeface="Times New Roman" pitchFamily="18" charset="0"/>
            </a:endParaRPr>
          </a:p>
        </p:txBody>
      </p:sp>
      <p:pic>
        <p:nvPicPr>
          <p:cNvPr id="16388" name="Picture 4" descr="group5_paths"/>
          <p:cNvPicPr>
            <a:picLocks noChangeAspect="1" noChangeArrowheads="1"/>
          </p:cNvPicPr>
          <p:nvPr>
            <p:ph sz="half" idx="1"/>
          </p:nvPr>
        </p:nvPicPr>
        <p:blipFill>
          <a:blip r:embed="rId2" cstate="print"/>
          <a:srcRect/>
          <a:stretch>
            <a:fillRect/>
          </a:stretch>
        </p:blipFill>
        <p:spPr>
          <a:xfrm>
            <a:off x="457200" y="1843088"/>
            <a:ext cx="4038600" cy="4038600"/>
          </a:xfrm>
          <a:noFill/>
          <a:ln/>
        </p:spPr>
      </p:pic>
      <p:pic>
        <p:nvPicPr>
          <p:cNvPr id="16390" name="Picture 6" descr="group5_paths-1"/>
          <p:cNvPicPr>
            <a:picLocks noChangeAspect="1" noChangeArrowheads="1"/>
          </p:cNvPicPr>
          <p:nvPr>
            <p:ph sz="half" idx="2"/>
          </p:nvPr>
        </p:nvPicPr>
        <p:blipFill>
          <a:blip r:embed="rId3" cstate="print"/>
          <a:srcRect/>
          <a:stretch>
            <a:fillRect/>
          </a:stretch>
        </p:blipFill>
        <p:spPr>
          <a:xfrm>
            <a:off x="4648200" y="1843088"/>
            <a:ext cx="4038600" cy="4038600"/>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Grp="1" noChangeArrowheads="1"/>
          </p:cNvSpPr>
          <p:nvPr>
            <p:ph type="title"/>
          </p:nvPr>
        </p:nvSpPr>
        <p:spPr/>
        <p:txBody>
          <a:bodyPr/>
          <a:lstStyle/>
          <a:p>
            <a:r>
              <a:rPr lang="en-US" sz="2400">
                <a:latin typeface="Times New Roman" pitchFamily="18" charset="0"/>
              </a:rPr>
              <a:t>The wave stooped existing in some points, but in the same exact points  on the other graph the wave still exist.</a:t>
            </a:r>
            <a:r>
              <a:rPr lang="en-US" sz="4000">
                <a:latin typeface="Times New Roman" pitchFamily="18" charset="0"/>
              </a:rPr>
              <a:t> </a:t>
            </a:r>
            <a:br>
              <a:rPr lang="en-US" sz="4000">
                <a:latin typeface="Times New Roman" pitchFamily="18" charset="0"/>
              </a:rPr>
            </a:br>
            <a:endParaRPr lang="en-US" sz="4000">
              <a:latin typeface="Times New Roman" pitchFamily="18" charset="0"/>
            </a:endParaRPr>
          </a:p>
        </p:txBody>
      </p:sp>
      <p:pic>
        <p:nvPicPr>
          <p:cNvPr id="19460" name="Picture 4" descr="group5_spirals"/>
          <p:cNvPicPr>
            <a:picLocks noChangeAspect="1" noChangeArrowheads="1"/>
          </p:cNvPicPr>
          <p:nvPr>
            <p:ph sz="half" idx="1"/>
          </p:nvPr>
        </p:nvPicPr>
        <p:blipFill>
          <a:blip r:embed="rId2" cstate="print"/>
          <a:srcRect/>
          <a:stretch>
            <a:fillRect/>
          </a:stretch>
        </p:blipFill>
        <p:spPr>
          <a:xfrm>
            <a:off x="457200" y="1843088"/>
            <a:ext cx="4038600" cy="4038600"/>
          </a:xfrm>
          <a:noFill/>
          <a:ln/>
        </p:spPr>
      </p:pic>
      <p:pic>
        <p:nvPicPr>
          <p:cNvPr id="19462" name="Picture 6" descr="group5_spirals-1"/>
          <p:cNvPicPr>
            <a:picLocks noChangeAspect="1" noChangeArrowheads="1"/>
          </p:cNvPicPr>
          <p:nvPr>
            <p:ph sz="half" idx="2"/>
          </p:nvPr>
        </p:nvPicPr>
        <p:blipFill>
          <a:blip r:embed="rId3" cstate="print"/>
          <a:srcRect/>
          <a:stretch>
            <a:fillRect/>
          </a:stretch>
        </p:blipFill>
        <p:spPr>
          <a:xfrm>
            <a:off x="4648200" y="1843088"/>
            <a:ext cx="4038600" cy="4038600"/>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000"/>
              <a:t>Trying to make sense of the observation:</a:t>
            </a:r>
          </a:p>
        </p:txBody>
      </p:sp>
      <p:sp>
        <p:nvSpPr>
          <p:cNvPr id="22531" name="Rectangle 3"/>
          <p:cNvSpPr>
            <a:spLocks noGrp="1" noChangeArrowheads="1"/>
          </p:cNvSpPr>
          <p:nvPr>
            <p:ph type="body" idx="1"/>
          </p:nvPr>
        </p:nvSpPr>
        <p:spPr/>
        <p:txBody>
          <a:bodyPr/>
          <a:lstStyle/>
          <a:p>
            <a:r>
              <a:rPr lang="en-US" sz="2800" dirty="0">
                <a:latin typeface="Times New Roman" pitchFamily="18" charset="0"/>
              </a:rPr>
              <a:t>As we learned the increase of  Na ions cause the inside of the cell to become depolarized ( more positive). When the action potential reaches its peak the potassium flow into the cell and lower the voltage back to its resting potential.</a:t>
            </a:r>
          </a:p>
          <a:p>
            <a:r>
              <a:rPr lang="en-US" sz="2800" dirty="0">
                <a:latin typeface="Times New Roman" pitchFamily="18" charset="0"/>
              </a:rPr>
              <a:t> It is important to </a:t>
            </a:r>
            <a:r>
              <a:rPr lang="en-US" sz="2800" dirty="0" smtClean="0">
                <a:latin typeface="Times New Roman" pitchFamily="18" charset="0"/>
              </a:rPr>
              <a:t>notice </a:t>
            </a:r>
            <a:r>
              <a:rPr lang="en-US" sz="2800" dirty="0">
                <a:latin typeface="Times New Roman" pitchFamily="18" charset="0"/>
              </a:rPr>
              <a:t>that </a:t>
            </a:r>
            <a:r>
              <a:rPr lang="en-US" sz="2800" dirty="0" err="1">
                <a:latin typeface="Times New Roman" pitchFamily="18" charset="0"/>
              </a:rPr>
              <a:t>I</a:t>
            </a:r>
            <a:r>
              <a:rPr lang="en-US" sz="2800" baseline="-25000" dirty="0" err="1">
                <a:latin typeface="Times New Roman" pitchFamily="18" charset="0"/>
              </a:rPr>
              <a:t>ks</a:t>
            </a:r>
            <a:r>
              <a:rPr lang="en-US" sz="2800" dirty="0">
                <a:latin typeface="Times New Roman" pitchFamily="18" charset="0"/>
              </a:rPr>
              <a:t> is not the only potassium current available, and even when adjusting the percentage to  25% there are other currents that  help facilitate returning to the resting potential state.</a:t>
            </a:r>
          </a:p>
          <a:p>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304800"/>
            <a:ext cx="8229600" cy="5821363"/>
          </a:xfrm>
        </p:spPr>
        <p:txBody>
          <a:bodyPr/>
          <a:lstStyle/>
          <a:p>
            <a:pPr>
              <a:lnSpc>
                <a:spcPct val="90000"/>
              </a:lnSpc>
            </a:pPr>
            <a:r>
              <a:rPr lang="en-US" dirty="0">
                <a:latin typeface="Times New Roman" pitchFamily="18" charset="0"/>
              </a:rPr>
              <a:t>Longer path- the increase of sodium </a:t>
            </a:r>
            <a:r>
              <a:rPr lang="en-US" dirty="0" smtClean="0">
                <a:latin typeface="Times New Roman" pitchFamily="18" charset="0"/>
              </a:rPr>
              <a:t>causes </a:t>
            </a:r>
            <a:r>
              <a:rPr lang="en-US" dirty="0">
                <a:latin typeface="Times New Roman" pitchFamily="18" charset="0"/>
              </a:rPr>
              <a:t>the action potential to happen rapidly, thus a large area is excited at the same time this allows for the action potential propagation to last longer.</a:t>
            </a:r>
          </a:p>
          <a:p>
            <a:pPr>
              <a:lnSpc>
                <a:spcPct val="90000"/>
              </a:lnSpc>
            </a:pPr>
            <a:r>
              <a:rPr lang="en-US" dirty="0">
                <a:latin typeface="Times New Roman" pitchFamily="18" charset="0"/>
              </a:rPr>
              <a:t> Since less potassium flow in when reducing the percentage, the period of the action potential will be longer and it will take more time to get to a resting state.</a:t>
            </a:r>
          </a:p>
          <a:p>
            <a:pPr>
              <a:lnSpc>
                <a:spcPct val="90000"/>
              </a:lnSpc>
            </a:pPr>
            <a:r>
              <a:rPr lang="en-US" dirty="0">
                <a:latin typeface="Times New Roman" pitchFamily="18" charset="0"/>
              </a:rPr>
              <a:t> Cells that are still excited cannot be excited again, and since the propagation is farther and the duration is longer the tip will need to take a longer path before rotating back.</a:t>
            </a:r>
          </a:p>
          <a:p>
            <a:pPr>
              <a:lnSpc>
                <a:spcPct val="90000"/>
              </a:lnSpc>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body" idx="1"/>
          </p:nvPr>
        </p:nvSpPr>
        <p:spPr>
          <a:xfrm>
            <a:off x="457200" y="228600"/>
            <a:ext cx="8229600" cy="5897563"/>
          </a:xfrm>
          <a:noFill/>
          <a:ln/>
        </p:spPr>
        <p:txBody>
          <a:bodyPr/>
          <a:lstStyle/>
          <a:p>
            <a:pPr>
              <a:lnSpc>
                <a:spcPct val="90000"/>
              </a:lnSpc>
            </a:pPr>
            <a:r>
              <a:rPr lang="en-US" sz="2400">
                <a:latin typeface="Times New Roman" pitchFamily="18" charset="0"/>
              </a:rPr>
              <a:t>Shorter path- more potassium the faster the resting potential is resorted. Thus the tip does not need to travel as much, since the cell can be excited again.  </a:t>
            </a:r>
          </a:p>
          <a:p>
            <a:pPr>
              <a:lnSpc>
                <a:spcPct val="90000"/>
              </a:lnSpc>
            </a:pPr>
            <a:endParaRPr lang="en-US" sz="2400">
              <a:latin typeface="Times New Roman" pitchFamily="18" charset="0"/>
            </a:endParaRPr>
          </a:p>
          <a:p>
            <a:pPr>
              <a:lnSpc>
                <a:spcPct val="90000"/>
              </a:lnSpc>
            </a:pPr>
            <a:r>
              <a:rPr lang="en-US" sz="2400">
                <a:latin typeface="Times New Roman" pitchFamily="18" charset="0"/>
              </a:rPr>
              <a:t>Wave wider or narrower- do to the propagation of the action potential. When all parts of the membrane excite at the same time it creates a stronger pulse. Like when you throw a pebble to the ocean as compared to a big stone.</a:t>
            </a:r>
          </a:p>
          <a:p>
            <a:pPr>
              <a:lnSpc>
                <a:spcPct val="90000"/>
              </a:lnSpc>
            </a:pPr>
            <a:endParaRPr lang="en-US" sz="2400">
              <a:latin typeface="Times New Roman" pitchFamily="18" charset="0"/>
            </a:endParaRPr>
          </a:p>
          <a:p>
            <a:pPr>
              <a:lnSpc>
                <a:spcPct val="90000"/>
              </a:lnSpc>
            </a:pPr>
            <a:r>
              <a:rPr lang="en-US" sz="2400">
                <a:latin typeface="Times New Roman" pitchFamily="18" charset="0"/>
              </a:rPr>
              <a:t>Graph are not identical, and different points makes the wave disappear- when presenting this question to Bard Ermentrout he suggested that it might be that there are different solutions. What we understood from this comment was that according to the current condition of the wave it might be that its stable point is closer to another solution when taking different paths. </a:t>
            </a:r>
          </a:p>
          <a:p>
            <a:pPr>
              <a:lnSpc>
                <a:spcPct val="90000"/>
              </a:lnSpc>
            </a:pPr>
            <a:endParaRPr 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Conclusion:</a:t>
            </a:r>
          </a:p>
        </p:txBody>
      </p:sp>
      <p:sp>
        <p:nvSpPr>
          <p:cNvPr id="25603" name="Rectangle 3"/>
          <p:cNvSpPr>
            <a:spLocks noGrp="1" noChangeArrowheads="1"/>
          </p:cNvSpPr>
          <p:nvPr>
            <p:ph type="body" idx="1"/>
          </p:nvPr>
        </p:nvSpPr>
        <p:spPr/>
        <p:txBody>
          <a:bodyPr/>
          <a:lstStyle/>
          <a:p>
            <a:pPr>
              <a:lnSpc>
                <a:spcPct val="80000"/>
              </a:lnSpc>
            </a:pPr>
            <a:r>
              <a:rPr lang="en-US" sz="2800" dirty="0">
                <a:latin typeface="Times New Roman" pitchFamily="18" charset="0"/>
              </a:rPr>
              <a:t>Changing the parameters did affect the shape of the tip trajectory as well as the shape of the wave. Some of the results that we recorded were not reproduced, and further repetitions will need to be taken. </a:t>
            </a:r>
          </a:p>
          <a:p>
            <a:pPr>
              <a:lnSpc>
                <a:spcPct val="80000"/>
              </a:lnSpc>
            </a:pPr>
            <a:r>
              <a:rPr lang="en-US" sz="2800" dirty="0">
                <a:latin typeface="Times New Roman" pitchFamily="18" charset="0"/>
              </a:rPr>
              <a:t>It seems that lower </a:t>
            </a:r>
            <a:r>
              <a:rPr lang="en-US" sz="2800" dirty="0" err="1">
                <a:latin typeface="Times New Roman" pitchFamily="18" charset="0"/>
              </a:rPr>
              <a:t>G</a:t>
            </a:r>
            <a:r>
              <a:rPr lang="en-US" sz="2800" baseline="-25000" dirty="0" err="1">
                <a:latin typeface="Times New Roman" pitchFamily="18" charset="0"/>
              </a:rPr>
              <a:t>ks</a:t>
            </a:r>
            <a:r>
              <a:rPr lang="en-US" sz="2800" baseline="-25000" dirty="0">
                <a:latin typeface="Times New Roman" pitchFamily="18" charset="0"/>
              </a:rPr>
              <a:t> </a:t>
            </a:r>
            <a:r>
              <a:rPr lang="en-US" sz="2800" dirty="0">
                <a:latin typeface="Times New Roman" pitchFamily="18" charset="0"/>
              </a:rPr>
              <a:t> has more effect than increasing it, but we will need to have more information on how does the slow delayed rectifier current behave, and interact with the other potassium currents.</a:t>
            </a:r>
          </a:p>
          <a:p>
            <a:pPr>
              <a:lnSpc>
                <a:spcPct val="80000"/>
              </a:lnSpc>
            </a:pPr>
            <a:r>
              <a:rPr lang="en-US" sz="2800" dirty="0">
                <a:latin typeface="Times New Roman" pitchFamily="18" charset="0"/>
              </a:rPr>
              <a:t> With </a:t>
            </a:r>
            <a:r>
              <a:rPr lang="en-US" sz="2800" dirty="0" err="1">
                <a:latin typeface="Times New Roman" pitchFamily="18" charset="0"/>
              </a:rPr>
              <a:t>G</a:t>
            </a:r>
            <a:r>
              <a:rPr lang="en-US" sz="2800" baseline="-25000" dirty="0" err="1">
                <a:latin typeface="Times New Roman" pitchFamily="18" charset="0"/>
              </a:rPr>
              <a:t>Na</a:t>
            </a:r>
            <a:r>
              <a:rPr lang="en-US" sz="2800" dirty="0">
                <a:latin typeface="Times New Roman" pitchFamily="18" charset="0"/>
              </a:rPr>
              <a:t> values it looks like both extreme points had </a:t>
            </a:r>
            <a:r>
              <a:rPr lang="en-US" sz="2800" dirty="0" smtClean="0">
                <a:latin typeface="Times New Roman" pitchFamily="18" charset="0"/>
              </a:rPr>
              <a:t>an </a:t>
            </a:r>
            <a:r>
              <a:rPr lang="en-US" sz="2800" dirty="0">
                <a:latin typeface="Times New Roman" pitchFamily="18" charset="0"/>
              </a:rPr>
              <a:t>effect on the tip trajectory as well as the shape of the wave.    </a:t>
            </a:r>
          </a:p>
          <a:p>
            <a:pPr>
              <a:lnSpc>
                <a:spcPct val="80000"/>
              </a:lnSpc>
            </a:pP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r>
              <a:rPr lang="en-US"/>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Primary Focus of Group 5: </a:t>
            </a:r>
          </a:p>
        </p:txBody>
      </p:sp>
      <p:sp>
        <p:nvSpPr>
          <p:cNvPr id="3075" name="Rectangle 3"/>
          <p:cNvSpPr>
            <a:spLocks noGrp="1" noChangeArrowheads="1"/>
          </p:cNvSpPr>
          <p:nvPr>
            <p:ph type="body" idx="1"/>
          </p:nvPr>
        </p:nvSpPr>
        <p:spPr>
          <a:xfrm>
            <a:off x="381000" y="2514600"/>
            <a:ext cx="8305800" cy="3611563"/>
          </a:xfrm>
        </p:spPr>
        <p:txBody>
          <a:bodyPr/>
          <a:lstStyle/>
          <a:p>
            <a:r>
              <a:rPr lang="en-US" dirty="0">
                <a:latin typeface="Times New Roman" pitchFamily="18" charset="0"/>
              </a:rPr>
              <a:t>The primary focus of group 5 was to record and observe the affect on the spiral </a:t>
            </a:r>
            <a:r>
              <a:rPr lang="en-US" dirty="0" smtClean="0">
                <a:latin typeface="Times New Roman" pitchFamily="18" charset="0"/>
              </a:rPr>
              <a:t>waves </a:t>
            </a:r>
            <a:r>
              <a:rPr lang="en-US" dirty="0">
                <a:latin typeface="Times New Roman" pitchFamily="18" charset="0"/>
              </a:rPr>
              <a:t>as a result of changing the </a:t>
            </a:r>
            <a:r>
              <a:rPr lang="en-US" dirty="0" err="1">
                <a:latin typeface="Times New Roman" pitchFamily="18" charset="0"/>
              </a:rPr>
              <a:t>G</a:t>
            </a:r>
            <a:r>
              <a:rPr lang="en-US" baseline="-25000" dirty="0" err="1">
                <a:latin typeface="Times New Roman" pitchFamily="18" charset="0"/>
              </a:rPr>
              <a:t>ks</a:t>
            </a:r>
            <a:r>
              <a:rPr lang="en-US" dirty="0">
                <a:latin typeface="Times New Roman" pitchFamily="18" charset="0"/>
              </a:rPr>
              <a:t> and </a:t>
            </a:r>
            <a:r>
              <a:rPr lang="en-US" dirty="0" err="1">
                <a:latin typeface="Times New Roman" pitchFamily="18" charset="0"/>
              </a:rPr>
              <a:t>G</a:t>
            </a:r>
            <a:r>
              <a:rPr lang="en-US" baseline="-25000" dirty="0" err="1">
                <a:latin typeface="Times New Roman" pitchFamily="18" charset="0"/>
              </a:rPr>
              <a:t>Na</a:t>
            </a:r>
            <a:r>
              <a:rPr lang="en-US" dirty="0">
                <a:latin typeface="Times New Roman" pitchFamily="18" charset="0"/>
              </a:rPr>
              <a:t>  percent values.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atin typeface="Times New Roman" pitchFamily="18" charset="0"/>
              </a:rPr>
              <a:t>G</a:t>
            </a:r>
            <a:r>
              <a:rPr lang="en-US" baseline="-25000">
                <a:latin typeface="Times New Roman" pitchFamily="18" charset="0"/>
              </a:rPr>
              <a:t>Na</a:t>
            </a:r>
          </a:p>
        </p:txBody>
      </p:sp>
      <p:sp>
        <p:nvSpPr>
          <p:cNvPr id="4099" name="Rectangle 3"/>
          <p:cNvSpPr>
            <a:spLocks noGrp="1" noChangeArrowheads="1"/>
          </p:cNvSpPr>
          <p:nvPr>
            <p:ph type="body" idx="1"/>
          </p:nvPr>
        </p:nvSpPr>
        <p:spPr/>
        <p:txBody>
          <a:bodyPr/>
          <a:lstStyle/>
          <a:p>
            <a:pPr>
              <a:lnSpc>
                <a:spcPct val="90000"/>
              </a:lnSpc>
            </a:pPr>
            <a:r>
              <a:rPr lang="en-US" sz="2800">
                <a:latin typeface="Times New Roman" pitchFamily="18" charset="0"/>
              </a:rPr>
              <a:t>The G</a:t>
            </a:r>
            <a:r>
              <a:rPr lang="en-US" sz="2800" baseline="-25000">
                <a:latin typeface="Times New Roman" pitchFamily="18" charset="0"/>
              </a:rPr>
              <a:t>Na </a:t>
            </a:r>
            <a:r>
              <a:rPr lang="en-US" sz="2800">
                <a:latin typeface="Times New Roman" pitchFamily="18" charset="0"/>
              </a:rPr>
              <a:t>represents the maximal conductance of the sodium ions. Increasing or decreasing the percentage of the G</a:t>
            </a:r>
            <a:r>
              <a:rPr lang="en-US" sz="2800" baseline="-25000">
                <a:latin typeface="Times New Roman" pitchFamily="18" charset="0"/>
              </a:rPr>
              <a:t>Na</a:t>
            </a:r>
            <a:r>
              <a:rPr lang="en-US" sz="2800">
                <a:latin typeface="Times New Roman" pitchFamily="18" charset="0"/>
              </a:rPr>
              <a:t> has a direct effect on the fast Na</a:t>
            </a:r>
            <a:r>
              <a:rPr lang="en-US" sz="2800" baseline="30000">
                <a:latin typeface="Times New Roman" pitchFamily="18" charset="0"/>
              </a:rPr>
              <a:t>+</a:t>
            </a:r>
            <a:r>
              <a:rPr lang="en-US" sz="2800">
                <a:latin typeface="Times New Roman" pitchFamily="18" charset="0"/>
              </a:rPr>
              <a:t> current.</a:t>
            </a:r>
          </a:p>
          <a:p>
            <a:pPr>
              <a:lnSpc>
                <a:spcPct val="90000"/>
              </a:lnSpc>
            </a:pPr>
            <a:endParaRPr lang="en-US" sz="2800">
              <a:latin typeface="Times New Roman" pitchFamily="18" charset="0"/>
            </a:endParaRPr>
          </a:p>
          <a:p>
            <a:pPr>
              <a:lnSpc>
                <a:spcPct val="90000"/>
              </a:lnSpc>
            </a:pPr>
            <a:r>
              <a:rPr lang="en-US" sz="2800">
                <a:latin typeface="Times New Roman" pitchFamily="18" charset="0"/>
              </a:rPr>
              <a:t>I</a:t>
            </a:r>
            <a:r>
              <a:rPr lang="en-US" sz="2800" baseline="-25000">
                <a:latin typeface="Times New Roman" pitchFamily="18" charset="0"/>
              </a:rPr>
              <a:t>Na</a:t>
            </a:r>
            <a:r>
              <a:rPr lang="en-US" sz="2800">
                <a:latin typeface="Times New Roman" pitchFamily="18" charset="0"/>
              </a:rPr>
              <a:t>= G</a:t>
            </a:r>
            <a:r>
              <a:rPr lang="en-US" sz="2800" baseline="-25000">
                <a:latin typeface="Times New Roman" pitchFamily="18" charset="0"/>
              </a:rPr>
              <a:t>Na</a:t>
            </a:r>
            <a:r>
              <a:rPr lang="en-US" sz="2800">
                <a:latin typeface="Times New Roman" pitchFamily="18" charset="0"/>
              </a:rPr>
              <a:t>m</a:t>
            </a:r>
            <a:r>
              <a:rPr lang="en-US" sz="2800" baseline="30000">
                <a:latin typeface="Times New Roman" pitchFamily="18" charset="0"/>
              </a:rPr>
              <a:t>3</a:t>
            </a:r>
            <a:r>
              <a:rPr lang="en-US" sz="2800">
                <a:latin typeface="Times New Roman" pitchFamily="18" charset="0"/>
              </a:rPr>
              <a:t>hj(V-E</a:t>
            </a:r>
            <a:r>
              <a:rPr lang="en-US" sz="2800" baseline="-25000">
                <a:latin typeface="Times New Roman" pitchFamily="18" charset="0"/>
              </a:rPr>
              <a:t>Na</a:t>
            </a:r>
            <a:r>
              <a:rPr lang="en-US" sz="2800">
                <a:latin typeface="Times New Roman" pitchFamily="18" charset="0"/>
              </a:rPr>
              <a:t>)</a:t>
            </a:r>
          </a:p>
          <a:p>
            <a:pPr>
              <a:lnSpc>
                <a:spcPct val="90000"/>
              </a:lnSpc>
            </a:pPr>
            <a:endParaRPr lang="en-US" sz="2800">
              <a:latin typeface="Times New Roman" pitchFamily="18" charset="0"/>
            </a:endParaRPr>
          </a:p>
          <a:p>
            <a:pPr>
              <a:lnSpc>
                <a:spcPct val="90000"/>
              </a:lnSpc>
            </a:pPr>
            <a:r>
              <a:rPr lang="en-US" sz="2800">
                <a:latin typeface="Times New Roman" pitchFamily="18" charset="0"/>
              </a:rPr>
              <a:t>When increasing the maximal conductance of sodium the overall current of sodium entering the cell increases, and when decreasing the maximal conductance the current decrease. </a:t>
            </a:r>
          </a:p>
          <a:p>
            <a:pPr>
              <a:lnSpc>
                <a:spcPct val="90000"/>
              </a:lnSpc>
            </a:pPr>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atin typeface="Times New Roman" pitchFamily="18" charset="0"/>
              </a:rPr>
              <a:t> G</a:t>
            </a:r>
            <a:r>
              <a:rPr lang="en-US" baseline="-25000">
                <a:latin typeface="Times New Roman" pitchFamily="18" charset="0"/>
              </a:rPr>
              <a:t>ks </a:t>
            </a:r>
          </a:p>
        </p:txBody>
      </p:sp>
      <p:sp>
        <p:nvSpPr>
          <p:cNvPr id="5123" name="Rectangle 3"/>
          <p:cNvSpPr>
            <a:spLocks noGrp="1" noChangeArrowheads="1"/>
          </p:cNvSpPr>
          <p:nvPr>
            <p:ph type="body" idx="1"/>
          </p:nvPr>
        </p:nvSpPr>
        <p:spPr/>
        <p:txBody>
          <a:bodyPr/>
          <a:lstStyle/>
          <a:p>
            <a:r>
              <a:rPr lang="en-US" dirty="0">
                <a:latin typeface="Times New Roman" pitchFamily="18" charset="0"/>
              </a:rPr>
              <a:t>The </a:t>
            </a:r>
            <a:r>
              <a:rPr lang="en-US" dirty="0" err="1">
                <a:latin typeface="Times New Roman" pitchFamily="18" charset="0"/>
              </a:rPr>
              <a:t>G</a:t>
            </a:r>
            <a:r>
              <a:rPr lang="en-US" baseline="-25000" dirty="0" err="1">
                <a:latin typeface="Times New Roman" pitchFamily="18" charset="0"/>
              </a:rPr>
              <a:t>ks</a:t>
            </a:r>
            <a:r>
              <a:rPr lang="en-US" baseline="-25000" dirty="0">
                <a:latin typeface="Times New Roman" pitchFamily="18" charset="0"/>
              </a:rPr>
              <a:t> </a:t>
            </a:r>
            <a:r>
              <a:rPr lang="en-US" dirty="0">
                <a:latin typeface="Times New Roman" pitchFamily="18" charset="0"/>
              </a:rPr>
              <a:t>represents the maximal conductance of the potassium ions. As mentioned above the increase or decrease in percentage of the maximal conductance, effects the increase or decrease of the overall current- slow delayed rectifier current.</a:t>
            </a:r>
          </a:p>
          <a:p>
            <a:r>
              <a:rPr lang="en-US" dirty="0" err="1">
                <a:latin typeface="Times New Roman" pitchFamily="18" charset="0"/>
              </a:rPr>
              <a:t>I</a:t>
            </a:r>
            <a:r>
              <a:rPr lang="en-US" baseline="-25000" dirty="0" err="1">
                <a:latin typeface="Times New Roman" pitchFamily="18" charset="0"/>
              </a:rPr>
              <a:t>ks</a:t>
            </a:r>
            <a:r>
              <a:rPr lang="en-US" dirty="0">
                <a:latin typeface="Times New Roman" pitchFamily="18" charset="0"/>
              </a:rPr>
              <a:t>=G</a:t>
            </a:r>
            <a:r>
              <a:rPr lang="en-US" baseline="-25000" dirty="0">
                <a:latin typeface="Times New Roman" pitchFamily="18" charset="0"/>
              </a:rPr>
              <a:t>ks</a:t>
            </a:r>
            <a:r>
              <a:rPr lang="en-US" dirty="0">
                <a:latin typeface="Times New Roman" pitchFamily="18" charset="0"/>
              </a:rPr>
              <a:t>x</a:t>
            </a:r>
            <a:r>
              <a:rPr lang="en-US" baseline="-25000" dirty="0">
                <a:latin typeface="Times New Roman" pitchFamily="18" charset="0"/>
              </a:rPr>
              <a:t>s</a:t>
            </a:r>
            <a:r>
              <a:rPr lang="en-US" baseline="30000" dirty="0">
                <a:latin typeface="Times New Roman" pitchFamily="18" charset="0"/>
              </a:rPr>
              <a:t>2</a:t>
            </a:r>
            <a:r>
              <a:rPr lang="en-US" dirty="0">
                <a:latin typeface="Times New Roman" pitchFamily="18" charset="0"/>
              </a:rPr>
              <a:t> (V-</a:t>
            </a:r>
            <a:r>
              <a:rPr lang="en-US" dirty="0" err="1">
                <a:latin typeface="Times New Roman" pitchFamily="18" charset="0"/>
              </a:rPr>
              <a:t>E</a:t>
            </a:r>
            <a:r>
              <a:rPr lang="en-US" baseline="-25000" dirty="0" err="1">
                <a:latin typeface="Times New Roman" pitchFamily="18" charset="0"/>
              </a:rPr>
              <a:t>ks</a:t>
            </a:r>
            <a:r>
              <a:rPr lang="en-US" dirty="0">
                <a:latin typeface="Times New Roman" pitchFamily="18" charset="0"/>
              </a:rPr>
              <a:t> )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Methods :</a:t>
            </a:r>
          </a:p>
        </p:txBody>
      </p:sp>
      <p:sp>
        <p:nvSpPr>
          <p:cNvPr id="6147" name="Rectangle 3"/>
          <p:cNvSpPr>
            <a:spLocks noGrp="1" noChangeArrowheads="1"/>
          </p:cNvSpPr>
          <p:nvPr>
            <p:ph type="body" idx="1"/>
          </p:nvPr>
        </p:nvSpPr>
        <p:spPr/>
        <p:txBody>
          <a:bodyPr/>
          <a:lstStyle/>
          <a:p>
            <a:r>
              <a:rPr lang="en-US">
                <a:latin typeface="Times New Roman" pitchFamily="18" charset="0"/>
              </a:rPr>
              <a:t>The G</a:t>
            </a:r>
            <a:r>
              <a:rPr lang="en-US" baseline="-25000">
                <a:latin typeface="Times New Roman" pitchFamily="18" charset="0"/>
              </a:rPr>
              <a:t>ks</a:t>
            </a:r>
            <a:r>
              <a:rPr lang="en-US">
                <a:latin typeface="Times New Roman" pitchFamily="18" charset="0"/>
              </a:rPr>
              <a:t> and G</a:t>
            </a:r>
            <a:r>
              <a:rPr lang="en-US" baseline="-25000">
                <a:latin typeface="Times New Roman" pitchFamily="18" charset="0"/>
              </a:rPr>
              <a:t>Na</a:t>
            </a:r>
            <a:r>
              <a:rPr lang="en-US">
                <a:latin typeface="Times New Roman" pitchFamily="18" charset="0"/>
              </a:rPr>
              <a:t> were changed each one at a time, where at least 5 rotations were separating between each change of the parameter value.</a:t>
            </a:r>
          </a:p>
          <a:p>
            <a:r>
              <a:rPr lang="en-US">
                <a:latin typeface="Times New Roman" pitchFamily="18" charset="0"/>
              </a:rPr>
              <a:t> When the values were changed they were changed in increments of 20% at a time.</a:t>
            </a:r>
          </a:p>
          <a:p>
            <a:r>
              <a:rPr lang="en-US">
                <a:latin typeface="Times New Roman" pitchFamily="18" charset="0"/>
              </a:rPr>
              <a:t> The group collected two sets of data were in each case a different path, or different order of plugging the data was followed. </a:t>
            </a:r>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group5_paths (1)"/>
          <p:cNvPicPr>
            <a:picLocks noChangeAspect="1" noChangeArrowheads="1"/>
          </p:cNvPicPr>
          <p:nvPr>
            <p:ph/>
          </p:nvPr>
        </p:nvPicPr>
        <p:blipFill>
          <a:blip r:embed="rId2" cstate="print"/>
          <a:srcRect/>
          <a:stretch>
            <a:fillRect/>
          </a:stretch>
        </p:blipFill>
        <p:spPr>
          <a:xfrm>
            <a:off x="1143000" y="350838"/>
            <a:ext cx="6858000" cy="6126162"/>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Observations:</a:t>
            </a:r>
          </a:p>
        </p:txBody>
      </p:sp>
      <p:sp>
        <p:nvSpPr>
          <p:cNvPr id="10243" name="Rectangle 3"/>
          <p:cNvSpPr>
            <a:spLocks noGrp="1" noChangeArrowheads="1"/>
          </p:cNvSpPr>
          <p:nvPr>
            <p:ph type="body" idx="1"/>
          </p:nvPr>
        </p:nvSpPr>
        <p:spPr/>
        <p:txBody>
          <a:bodyPr/>
          <a:lstStyle/>
          <a:p>
            <a:r>
              <a:rPr lang="en-US">
                <a:latin typeface="Times New Roman" pitchFamily="18" charset="0"/>
              </a:rPr>
              <a:t>When increasing the maximal conductance of sodium, and decreasing the G</a:t>
            </a:r>
            <a:r>
              <a:rPr lang="en-US" baseline="-25000">
                <a:latin typeface="Times New Roman" pitchFamily="18" charset="0"/>
              </a:rPr>
              <a:t>ks</a:t>
            </a:r>
            <a:r>
              <a:rPr lang="en-US">
                <a:latin typeface="Times New Roman" pitchFamily="18" charset="0"/>
              </a:rPr>
              <a:t>  the tip trajectory needed to travel a longer distance, before returning in the other direction. It could be observed that the figure of the path becomes larger with increasing G</a:t>
            </a:r>
            <a:r>
              <a:rPr lang="en-US" baseline="-25000">
                <a:latin typeface="Times New Roman" pitchFamily="18" charset="0"/>
              </a:rPr>
              <a:t>Na</a:t>
            </a:r>
            <a:r>
              <a:rPr lang="en-US">
                <a:latin typeface="Times New Roman" pitchFamily="18" charset="0"/>
              </a:rPr>
              <a:t> and keeping G</a:t>
            </a:r>
            <a:r>
              <a:rPr lang="en-US" baseline="-25000">
                <a:latin typeface="Times New Roman" pitchFamily="18" charset="0"/>
              </a:rPr>
              <a:t>ks</a:t>
            </a:r>
            <a:r>
              <a:rPr lang="en-US">
                <a:latin typeface="Times New Roman" pitchFamily="18" charset="0"/>
              </a:rPr>
              <a:t> constant at 25%</a:t>
            </a:r>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body" idx="1"/>
          </p:nvPr>
        </p:nvSpPr>
        <p:spPr>
          <a:noFill/>
          <a:ln/>
        </p:spPr>
        <p:txBody>
          <a:bodyPr/>
          <a:lstStyle/>
          <a:p>
            <a:r>
              <a:rPr lang="en-US">
                <a:latin typeface="Times New Roman" pitchFamily="18" charset="0"/>
              </a:rPr>
              <a:t>When increasing the G</a:t>
            </a:r>
            <a:r>
              <a:rPr lang="en-US" baseline="-25000">
                <a:latin typeface="Times New Roman" pitchFamily="18" charset="0"/>
              </a:rPr>
              <a:t>ks</a:t>
            </a:r>
            <a:r>
              <a:rPr lang="en-US">
                <a:latin typeface="Times New Roman" pitchFamily="18" charset="0"/>
              </a:rPr>
              <a:t>  and keeping the G</a:t>
            </a:r>
            <a:r>
              <a:rPr lang="en-US" baseline="-25000">
                <a:latin typeface="Times New Roman" pitchFamily="18" charset="0"/>
              </a:rPr>
              <a:t>Na</a:t>
            </a:r>
            <a:r>
              <a:rPr lang="en-US">
                <a:latin typeface="Times New Roman" pitchFamily="18" charset="0"/>
              </a:rPr>
              <a:t>  at 25%  the tip trajectory travel a shorter distance. It could be observed that the figure of the path covers a smaller area with increasing G</a:t>
            </a:r>
            <a:r>
              <a:rPr lang="en-US" baseline="-25000">
                <a:latin typeface="Times New Roman" pitchFamily="18" charset="0"/>
              </a:rPr>
              <a:t>ks</a:t>
            </a:r>
            <a:r>
              <a:rPr lang="en-US">
                <a:latin typeface="Times New Roman" pitchFamily="18" charset="0"/>
              </a:rPr>
              <a:t> and keeping G</a:t>
            </a:r>
            <a:r>
              <a:rPr lang="en-US" baseline="-25000">
                <a:latin typeface="Times New Roman" pitchFamily="18" charset="0"/>
              </a:rPr>
              <a:t>Na</a:t>
            </a:r>
            <a:r>
              <a:rPr lang="en-US">
                <a:latin typeface="Times New Roman" pitchFamily="18" charset="0"/>
              </a:rPr>
              <a:t> constant at 25%</a:t>
            </a: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body" idx="1"/>
          </p:nvPr>
        </p:nvSpPr>
        <p:spPr>
          <a:xfrm>
            <a:off x="304800" y="381000"/>
            <a:ext cx="8229600" cy="6248400"/>
          </a:xfrm>
          <a:noFill/>
          <a:ln/>
        </p:spPr>
        <p:txBody>
          <a:bodyPr/>
          <a:lstStyle/>
          <a:p>
            <a:r>
              <a:rPr lang="en-US">
                <a:latin typeface="Times New Roman" pitchFamily="18" charset="0"/>
              </a:rPr>
              <a:t>When keeping the ratio constant it seems that the figure assumed a stable rotating wave.</a:t>
            </a:r>
          </a:p>
          <a:p>
            <a:r>
              <a:rPr lang="en-US">
                <a:latin typeface="Times New Roman" pitchFamily="18" charset="0"/>
              </a:rPr>
              <a:t> Most of the images produced a flower like rotation. Thus the non flower looking capture our attention. </a:t>
            </a:r>
          </a:p>
          <a:p>
            <a:r>
              <a:rPr lang="en-US">
                <a:latin typeface="Times New Roman" pitchFamily="18" charset="0"/>
              </a:rPr>
              <a:t>We can notice that in the extreme values of G</a:t>
            </a:r>
            <a:r>
              <a:rPr lang="en-US" baseline="-25000">
                <a:latin typeface="Times New Roman" pitchFamily="18" charset="0"/>
              </a:rPr>
              <a:t>Na</a:t>
            </a:r>
            <a:r>
              <a:rPr lang="en-US">
                <a:latin typeface="Times New Roman" pitchFamily="18" charset="0"/>
              </a:rPr>
              <a:t> the path looks different from the rest of the graph. </a:t>
            </a:r>
          </a:p>
          <a:p>
            <a:r>
              <a:rPr lang="en-US">
                <a:latin typeface="Times New Roman" pitchFamily="18" charset="0"/>
              </a:rPr>
              <a:t>In the case of G</a:t>
            </a:r>
            <a:r>
              <a:rPr lang="en-US" baseline="-25000">
                <a:latin typeface="Times New Roman" pitchFamily="18" charset="0"/>
              </a:rPr>
              <a:t>ks </a:t>
            </a:r>
            <a:r>
              <a:rPr lang="en-US">
                <a:latin typeface="Times New Roman" pitchFamily="18" charset="0"/>
              </a:rPr>
              <a:t>it seems that only the minimum bound had a significant effect on the way the image looked like.</a:t>
            </a:r>
          </a:p>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750</TotalTime>
  <Words>925</Words>
  <Application>Microsoft Office PowerPoint</Application>
  <PresentationFormat>On-screen Show (4:3)</PresentationFormat>
  <Paragraphs>44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Default Design</vt:lpstr>
      <vt:lpstr>Group 5- Penta </vt:lpstr>
      <vt:lpstr>Primary Focus of Group 5: </vt:lpstr>
      <vt:lpstr>GNa</vt:lpstr>
      <vt:lpstr> Gks </vt:lpstr>
      <vt:lpstr>Methods :</vt:lpstr>
      <vt:lpstr>Slide 6</vt:lpstr>
      <vt:lpstr>Observations:</vt:lpstr>
      <vt:lpstr>Slide 8</vt:lpstr>
      <vt:lpstr>Slide 9</vt:lpstr>
      <vt:lpstr>Slide 10</vt:lpstr>
      <vt:lpstr>Slide 11</vt:lpstr>
      <vt:lpstr>Graph of two different paths: The two graphs don’t look identical at all.  </vt:lpstr>
      <vt:lpstr>The wave stooped existing in some points, but in the same exact points  on the other graph the wave still exist.  </vt:lpstr>
      <vt:lpstr>Trying to make sense of the observation:</vt:lpstr>
      <vt:lpstr>Slide 15</vt:lpstr>
      <vt:lpstr>Slide 16</vt:lpstr>
      <vt:lpstr>Conclusion:</vt:lpstr>
      <vt:lpstr>Slide 18</vt:lpstr>
    </vt:vector>
  </TitlesOfParts>
  <Company>S&amp;F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5- Penta </dc:title>
  <dc:creator>S</dc:creator>
  <cp:lastModifiedBy>carolyn hernandez</cp:lastModifiedBy>
  <cp:revision>13</cp:revision>
  <dcterms:created xsi:type="dcterms:W3CDTF">2013-01-25T04:34:22Z</dcterms:created>
  <dcterms:modified xsi:type="dcterms:W3CDTF">2013-01-25T17:30:41Z</dcterms:modified>
</cp:coreProperties>
</file>