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3"/>
  </p:notesMasterIdLst>
  <p:sldIdLst>
    <p:sldId id="260" r:id="rId2"/>
    <p:sldId id="264" r:id="rId3"/>
    <p:sldId id="267" r:id="rId4"/>
    <p:sldId id="268" r:id="rId5"/>
    <p:sldId id="269" r:id="rId6"/>
    <p:sldId id="265" r:id="rId7"/>
    <p:sldId id="257" r:id="rId8"/>
    <p:sldId id="263" r:id="rId9"/>
    <p:sldId id="270" r:id="rId10"/>
    <p:sldId id="271" r:id="rId11"/>
    <p:sldId id="258" r:id="rId12"/>
    <p:sldId id="272" r:id="rId13"/>
    <p:sldId id="273" r:id="rId14"/>
    <p:sldId id="275" r:id="rId15"/>
    <p:sldId id="274" r:id="rId16"/>
    <p:sldId id="276" r:id="rId17"/>
    <p:sldId id="277" r:id="rId18"/>
    <p:sldId id="278" r:id="rId19"/>
    <p:sldId id="279" r:id="rId20"/>
    <p:sldId id="259" r:id="rId21"/>
    <p:sldId id="25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43A1CC"/>
    <a:srgbClr val="227CA7"/>
    <a:srgbClr val="005E8F"/>
    <a:srgbClr val="00008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F1395-88FA-8F46-B4EA-9F2CC64E08BE}" type="datetimeFigureOut">
              <a:rPr lang="en-US" smtClean="0"/>
              <a:pPr/>
              <a:t>8/11/14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4B3A0-B3DF-D246-B180-87F329012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variant,</a:t>
            </a:r>
            <a:r>
              <a:rPr lang="en-US" baseline="0" dirty="0" smtClean="0"/>
              <a:t> multiple edges between states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B3A0-B3DF-D246-B180-87F32901218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variant,</a:t>
            </a:r>
            <a:r>
              <a:rPr lang="en-US" baseline="0" dirty="0" smtClean="0"/>
              <a:t>  nondeterministic transitions (get dressed can end in either of two places)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B3A0-B3DF-D246-B180-87F32901218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Often, states are</a:t>
            </a:r>
            <a:r>
              <a:rPr lang="en-US" baseline="0" dirty="0" smtClean="0"/>
              <a:t> represented as combinations of the values of variables.  This doesn’t really relate to the rest of the talk.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B3A0-B3DF-D246-B180-87F32901218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Ideally</a:t>
            </a:r>
            <a:r>
              <a:rPr lang="en-US" baseline="0" dirty="0" smtClean="0"/>
              <a:t> after application of </a:t>
            </a:r>
            <a:r>
              <a:rPr lang="en-US" baseline="0" dirty="0" err="1" smtClean="0"/>
              <a:t>Avastin</a:t>
            </a:r>
            <a:r>
              <a:rPr lang="en-US" baseline="0" dirty="0" smtClean="0"/>
              <a:t> it would go back to the normal state; however, oxygen-starved tumor cells can become more invasive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B3A0-B3DF-D246-B180-87F32901218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explanation: </a:t>
            </a:r>
          </a:p>
          <a:p>
            <a:r>
              <a:rPr lang="en-US" dirty="0" smtClean="0"/>
              <a:t>	If</a:t>
            </a:r>
            <a:r>
              <a:rPr lang="en-US" baseline="0" dirty="0" smtClean="0"/>
              <a:t> we are looking at cost on one dimension and benefit on another, Pareto-optimality means we can’t reduce the cost without reducing the benefit, and </a:t>
            </a:r>
          </a:p>
          <a:p>
            <a:r>
              <a:rPr lang="en-US" baseline="0" dirty="0" smtClean="0"/>
              <a:t>Can’t increase the cost without increasing the benefit</a:t>
            </a:r>
          </a:p>
          <a:p>
            <a:endParaRPr lang="en-US" baseline="0" dirty="0" smtClean="0"/>
          </a:p>
          <a:p>
            <a:r>
              <a:rPr lang="en-US" baseline="0" dirty="0" smtClean="0"/>
              <a:t>Arbitrary logical properties of the state machine (e.g., never reach metastasis):</a:t>
            </a:r>
          </a:p>
          <a:p>
            <a:r>
              <a:rPr lang="en-US" baseline="0" dirty="0" smtClean="0"/>
              <a:t>	Model-checking – a </a:t>
            </a:r>
            <a:r>
              <a:rPr lang="en-US" baseline="0" dirty="0" err="1" smtClean="0"/>
              <a:t>usuallly</a:t>
            </a:r>
            <a:r>
              <a:rPr lang="en-US" baseline="0" dirty="0" smtClean="0"/>
              <a:t> (in practice) efficient technique of solving an NP-complete problem, of testing the </a:t>
            </a:r>
            <a:r>
              <a:rPr lang="en-US" baseline="0" dirty="0" err="1" smtClean="0"/>
              <a:t>satisfiability</a:t>
            </a:r>
            <a:r>
              <a:rPr lang="en-US" baseline="0" dirty="0" smtClean="0"/>
              <a:t> of a property</a:t>
            </a:r>
          </a:p>
          <a:p>
            <a:r>
              <a:rPr lang="en-US" baseline="0" dirty="0" smtClean="0"/>
              <a:t>	Bud </a:t>
            </a:r>
            <a:r>
              <a:rPr lang="en-US" baseline="0" dirty="0" err="1" smtClean="0"/>
              <a:t>Mishra</a:t>
            </a:r>
            <a:r>
              <a:rPr lang="en-US" baseline="0" dirty="0" smtClean="0"/>
              <a:t>, who will speak later in the workshop, wrote the first paper on model-checking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B3A0-B3DF-D246-B180-87F32901218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Think of clocks</a:t>
            </a:r>
            <a:r>
              <a:rPr lang="en-US" baseline="0" dirty="0" smtClean="0"/>
              <a:t> not as absolute time on the wall, but as measuring various things – like a clock based on someone’s heart </a:t>
            </a:r>
            <a:r>
              <a:rPr lang="en-US" baseline="0" dirty="0" err="1" smtClean="0"/>
              <a:t>ratetbeats</a:t>
            </a:r>
            <a:r>
              <a:rPr lang="en-US" baseline="0" dirty="0" smtClean="0"/>
              <a:t>; based on lungs, so many breaths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B3A0-B3DF-D246-B180-87F32901218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 not have an invariant or constraint on every clock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B3A0-B3DF-D246-B180-87F32901218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each state is really the union of all the states s</a:t>
            </a:r>
            <a:r>
              <a:rPr lang="en-US" baseline="0" dirty="0" smtClean="0"/>
              <a:t>o far</a:t>
            </a:r>
          </a:p>
          <a:p>
            <a:r>
              <a:rPr lang="en-US" baseline="0" dirty="0" smtClean="0"/>
              <a:t>Can have </a:t>
            </a:r>
            <a:r>
              <a:rPr lang="en-US" baseline="0" dirty="0" err="1" smtClean="0"/>
              <a:t>mulltiple</a:t>
            </a:r>
            <a:r>
              <a:rPr lang="en-US" baseline="0" dirty="0" smtClean="0"/>
              <a:t> edges between states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B3A0-B3DF-D246-B180-87F32901218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144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895600"/>
            <a:ext cx="6400800" cy="1752600"/>
          </a:xfrm>
        </p:spPr>
        <p:txBody>
          <a:bodyPr/>
          <a:lstStyle>
            <a:lvl1pPr marL="0" indent="0" algn="ctr">
              <a:buFont typeface="Wingdings" pitchFamily="-65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172" name="Rectangle 1028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E284245-25EB-474B-AF7C-5CC193364DBB}" type="datetimeFigureOut">
              <a:rPr lang="en-US" smtClean="0"/>
              <a:pPr/>
              <a:t>8/11/14</a:t>
            </a:fld>
            <a:endParaRPr lang="en-US"/>
          </a:p>
        </p:txBody>
      </p:sp>
      <p:sp>
        <p:nvSpPr>
          <p:cNvPr id="7173" name="Rectangle 1029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7174" name="Rectangle 103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A98217B-D79A-354B-8210-940DDFB592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75" name="Rectangle 1031"/>
          <p:cNvSpPr>
            <a:spLocks noChangeArrowheads="1"/>
          </p:cNvSpPr>
          <p:nvPr/>
        </p:nvSpPr>
        <p:spPr bwMode="gray">
          <a:xfrm flipV="1">
            <a:off x="315913" y="2925763"/>
            <a:ext cx="8683625" cy="46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 eaLnBrk="1" hangingPunct="1"/>
            <a:endParaRPr kumimoji="1" lang="en-US">
              <a:latin typeface="Arial" pitchFamily="-65" charset="0"/>
            </a:endParaRPr>
          </a:p>
        </p:txBody>
      </p:sp>
      <p:sp>
        <p:nvSpPr>
          <p:cNvPr id="7176" name="Rectangle 1032"/>
          <p:cNvSpPr>
            <a:spLocks noChangeArrowheads="1"/>
          </p:cNvSpPr>
          <p:nvPr/>
        </p:nvSpPr>
        <p:spPr bwMode="gray">
          <a:xfrm flipV="1">
            <a:off x="315913" y="5364163"/>
            <a:ext cx="8683625" cy="4603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 eaLnBrk="1" hangingPunct="1"/>
            <a:endParaRPr kumimoji="1" lang="en-US">
              <a:latin typeface="Arial" pitchFamily="-65" charset="0"/>
            </a:endParaRPr>
          </a:p>
        </p:txBody>
      </p:sp>
      <p:pic>
        <p:nvPicPr>
          <p:cNvPr id="7177" name="Picture 1033" descr=" cmacs.jpg                                                      01E7AB03Macintosh HD                   C36C4D7D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553450" cy="10033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E284245-25EB-474B-AF7C-5CC193364DBB}" type="datetimeFigureOut">
              <a:rPr lang="en-US" smtClean="0"/>
              <a:pPr/>
              <a:t>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A98217B-D79A-354B-8210-940DDFB59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0"/>
            <a:ext cx="1952625" cy="6132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0"/>
            <a:ext cx="5707063" cy="6132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E284245-25EB-474B-AF7C-5CC193364DBB}" type="datetimeFigureOut">
              <a:rPr lang="en-US" smtClean="0"/>
              <a:pPr/>
              <a:t>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A98217B-D79A-354B-8210-940DDFB59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E284245-25EB-474B-AF7C-5CC193364DBB}" type="datetimeFigureOut">
              <a:rPr lang="en-US" smtClean="0"/>
              <a:pPr/>
              <a:t>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A98217B-D79A-354B-8210-940DDFB59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E284245-25EB-474B-AF7C-5CC193364DBB}" type="datetimeFigureOut">
              <a:rPr lang="en-US" smtClean="0"/>
              <a:pPr/>
              <a:t>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A98217B-D79A-354B-8210-940DDFB59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600200"/>
            <a:ext cx="38100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600200"/>
            <a:ext cx="38100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E284245-25EB-474B-AF7C-5CC193364DBB}" type="datetimeFigureOut">
              <a:rPr lang="en-US" smtClean="0"/>
              <a:pPr/>
              <a:t>8/11/14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A98217B-D79A-354B-8210-940DDFB59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E284245-25EB-474B-AF7C-5CC193364DBB}" type="datetimeFigureOut">
              <a:rPr lang="en-US" smtClean="0"/>
              <a:pPr/>
              <a:t>8/11/14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A98217B-D79A-354B-8210-940DDFB59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E284245-25EB-474B-AF7C-5CC193364DBB}" type="datetimeFigureOut">
              <a:rPr lang="en-US" smtClean="0"/>
              <a:pPr/>
              <a:t>8/11/14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A98217B-D79A-354B-8210-940DDFB59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E284245-25EB-474B-AF7C-5CC193364DBB}" type="datetimeFigureOut">
              <a:rPr lang="en-US" smtClean="0"/>
              <a:pPr/>
              <a:t>8/11/14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A98217B-D79A-354B-8210-940DDFB59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E284245-25EB-474B-AF7C-5CC193364DBB}" type="datetimeFigureOut">
              <a:rPr lang="en-US" smtClean="0"/>
              <a:pPr/>
              <a:t>8/11/14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A98217B-D79A-354B-8210-940DDFB59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E284245-25EB-474B-AF7C-5CC193364DBB}" type="datetimeFigureOut">
              <a:rPr lang="en-US" smtClean="0"/>
              <a:pPr/>
              <a:t>8/11/14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A98217B-D79A-354B-8210-940DDFB59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ChangeArrowheads="1"/>
          </p:cNvSpPr>
          <p:nvPr/>
        </p:nvSpPr>
        <p:spPr bwMode="gray">
          <a:xfrm>
            <a:off x="1111250" y="5334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kumimoji="1" lang="en-US">
              <a:latin typeface="Arial" pitchFamily="-65" charset="0"/>
            </a:endParaRPr>
          </a:p>
        </p:txBody>
      </p:sp>
      <p:sp>
        <p:nvSpPr>
          <p:cNvPr id="6147" name="Rectangle 1027"/>
          <p:cNvSpPr>
            <a:spLocks noChangeArrowheads="1"/>
          </p:cNvSpPr>
          <p:nvPr/>
        </p:nvSpPr>
        <p:spPr bwMode="gray">
          <a:xfrm flipV="1">
            <a:off x="460375" y="1371600"/>
            <a:ext cx="8683625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 eaLnBrk="1" hangingPunct="1"/>
            <a:endParaRPr kumimoji="1" lang="en-US">
              <a:latin typeface="Arial" pitchFamily="-65" charset="0"/>
            </a:endParaRP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93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1600200"/>
            <a:ext cx="7772400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fld id="{9E284245-25EB-474B-AF7C-5CC193364DBB}" type="datetimeFigureOut">
              <a:rPr lang="en-US" smtClean="0"/>
              <a:pPr/>
              <a:t>8/11/14</a:t>
            </a:fld>
            <a:endParaRPr lang="en-US"/>
          </a:p>
        </p:txBody>
      </p:sp>
      <p:sp>
        <p:nvSpPr>
          <p:cNvPr id="6151" name="Rectangle 10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152" name="Rectangle 10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CA98217B-D79A-354B-8210-940DDFB592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153" name="Picture 1033" descr=" cmacs.jpg                                                      01E68E43Macintosh HD                   C36C4D7D: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2400" y="457200"/>
            <a:ext cx="914400" cy="6858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27CA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-65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-65" charset="2"/>
        <a:buChar char="n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-65" charset="2"/>
        <a:buChar char="n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A6395"/>
        </a:buClr>
        <a:buSzPct val="55000"/>
        <a:buFont typeface="Wingdings" pitchFamily="-65" charset="2"/>
        <a:buChar char="n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65" charset="2"/>
        <a:buChar char="n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65" charset="2"/>
        <a:buChar char="n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65" charset="2"/>
        <a:buChar char="n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65" charset="2"/>
        <a:buChar char="n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65" charset="2"/>
        <a:buChar char="n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tiff"/><Relationship Id="rId5" Type="http://schemas.openxmlformats.org/officeDocument/2006/relationships/image" Target="../media/image13.tiff"/><Relationship Id="rId6" Type="http://schemas.openxmlformats.org/officeDocument/2006/relationships/image" Target="../media/image14.tiff"/><Relationship Id="rId7" Type="http://schemas.openxmlformats.org/officeDocument/2006/relationships/image" Target="../media/image15.tiff"/><Relationship Id="rId8" Type="http://schemas.openxmlformats.org/officeDocument/2006/relationships/image" Target="../media/image16.tiff"/><Relationship Id="rId9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9.png"/><Relationship Id="rId5" Type="http://schemas.openxmlformats.org/officeDocument/2006/relationships/image" Target="../media/image20.pdf"/><Relationship Id="rId6" Type="http://schemas.openxmlformats.org/officeDocument/2006/relationships/image" Target="../media/image21.png"/><Relationship Id="rId7" Type="http://schemas.openxmlformats.org/officeDocument/2006/relationships/image" Target="../media/image22.jpeg"/><Relationship Id="rId1" Type="http://schemas.openxmlformats.org/officeDocument/2006/relationships/video" Target="pheart.avi" TargetMode="Externa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11.tiff"/><Relationship Id="rId5" Type="http://schemas.openxmlformats.org/officeDocument/2006/relationships/image" Target="../media/image12.tiff"/><Relationship Id="rId6" Type="http://schemas.openxmlformats.org/officeDocument/2006/relationships/image" Target="../media/image13.tiff"/><Relationship Id="rId7" Type="http://schemas.openxmlformats.org/officeDocument/2006/relationships/image" Target="../media/image14.tiff"/><Relationship Id="rId8" Type="http://schemas.openxmlformats.org/officeDocument/2006/relationships/image" Target="../media/image15.tiff"/><Relationship Id="rId9" Type="http://schemas.openxmlformats.org/officeDocument/2006/relationships/image" Target="../media/image16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tiff"/><Relationship Id="rId5" Type="http://schemas.openxmlformats.org/officeDocument/2006/relationships/image" Target="../media/image14.tiff"/><Relationship Id="rId6" Type="http://schemas.openxmlformats.org/officeDocument/2006/relationships/image" Target="../media/image15.tiff"/><Relationship Id="rId7" Type="http://schemas.openxmlformats.org/officeDocument/2006/relationships/image" Target="../media/image16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99627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5E8F"/>
                </a:solidFill>
              </a:rPr>
              <a:t>Automata</a:t>
            </a:r>
            <a:endParaRPr lang="en-US" dirty="0">
              <a:solidFill>
                <a:srgbClr val="005E8F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485900" y="41910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-65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Nancy Griffeth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-65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January 7, 2014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640080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 smtClean="0"/>
              <a:t>Funding for this</a:t>
            </a:r>
            <a:r>
              <a:rPr lang="en-US" baseline="30000" dirty="0" smtClean="0"/>
              <a:t> workshop was </a:t>
            </a:r>
            <a:r>
              <a:rPr lang="en-US" baseline="30000" dirty="0" smtClean="0"/>
              <a:t>provided by the program “Computational Modeling and Analysis of Complex Systems,” an NSF Expedition in Computing (Award Number 0926200).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Avastin</a:t>
            </a:r>
            <a:endParaRPr lang="en-US" dirty="0"/>
          </a:p>
        </p:txBody>
      </p:sp>
      <p:pic>
        <p:nvPicPr>
          <p:cNvPr id="4" name="Picture 3" descr="SSG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468" y="2991540"/>
            <a:ext cx="628650" cy="419100"/>
          </a:xfrm>
          <a:prstGeom prst="rect">
            <a:avLst/>
          </a:prstGeom>
        </p:spPr>
      </p:pic>
      <p:pic>
        <p:nvPicPr>
          <p:cNvPr id="5" name="Picture 4" descr="SSG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918" y="4210740"/>
            <a:ext cx="628650" cy="419100"/>
          </a:xfrm>
          <a:prstGeom prst="rect">
            <a:avLst/>
          </a:prstGeom>
        </p:spPr>
      </p:pic>
      <p:pic>
        <p:nvPicPr>
          <p:cNvPr id="6" name="Picture 5" descr="IAG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918" y="2991540"/>
            <a:ext cx="589170" cy="419100"/>
          </a:xfrm>
          <a:prstGeom prst="rect">
            <a:avLst/>
          </a:prstGeom>
        </p:spPr>
      </p:pic>
      <p:pic>
        <p:nvPicPr>
          <p:cNvPr id="7" name="Picture 6" descr="IAG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468" y="4210740"/>
            <a:ext cx="589170" cy="419100"/>
          </a:xfrm>
          <a:prstGeom prst="rect">
            <a:avLst/>
          </a:prstGeom>
        </p:spPr>
      </p:pic>
      <p:pic>
        <p:nvPicPr>
          <p:cNvPr id="8" name="Picture 7" descr="Ang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7687" y="3553800"/>
            <a:ext cx="691515" cy="419100"/>
          </a:xfrm>
          <a:prstGeom prst="rect">
            <a:avLst/>
          </a:prstGeom>
        </p:spPr>
      </p:pic>
      <p:pic>
        <p:nvPicPr>
          <p:cNvPr id="9" name="Picture 8" descr="LRP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0118" y="2962680"/>
            <a:ext cx="633087" cy="417707"/>
          </a:xfrm>
          <a:prstGeom prst="rect">
            <a:avLst/>
          </a:prstGeom>
        </p:spPr>
      </p:pic>
      <p:pic>
        <p:nvPicPr>
          <p:cNvPr id="10" name="Picture 9" descr="LRP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2461" y="4210740"/>
            <a:ext cx="633087" cy="417707"/>
          </a:xfrm>
          <a:prstGeom prst="rect">
            <a:avLst/>
          </a:prstGeom>
        </p:spPr>
      </p:pic>
      <p:pic>
        <p:nvPicPr>
          <p:cNvPr id="11" name="Picture 10" descr="EvAp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2036" y="2925591"/>
            <a:ext cx="703512" cy="454796"/>
          </a:xfrm>
          <a:prstGeom prst="rect">
            <a:avLst/>
          </a:prstGeom>
        </p:spPr>
      </p:pic>
      <p:pic>
        <p:nvPicPr>
          <p:cNvPr id="12" name="Picture 11" descr="EvAp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8980" y="4210740"/>
            <a:ext cx="703512" cy="454796"/>
          </a:xfrm>
          <a:prstGeom prst="rect">
            <a:avLst/>
          </a:prstGeom>
        </p:spPr>
      </p:pic>
      <p:pic>
        <p:nvPicPr>
          <p:cNvPr id="13" name="Picture 12" descr="M.tif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3010" y="3598754"/>
            <a:ext cx="617943" cy="4030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3837" y="3598754"/>
            <a:ext cx="92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3"/>
            <a:endCxn id="4" idx="1"/>
          </p:cNvCxnSpPr>
          <p:nvPr/>
        </p:nvCxnSpPr>
        <p:spPr>
          <a:xfrm flipV="1">
            <a:off x="1592397" y="3201090"/>
            <a:ext cx="738071" cy="5823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3"/>
            <a:endCxn id="7" idx="1"/>
          </p:cNvCxnSpPr>
          <p:nvPr/>
        </p:nvCxnSpPr>
        <p:spPr>
          <a:xfrm>
            <a:off x="1592397" y="3783420"/>
            <a:ext cx="738071" cy="6368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3"/>
          </p:cNvCxnSpPr>
          <p:nvPr/>
        </p:nvCxnSpPr>
        <p:spPr>
          <a:xfrm>
            <a:off x="2959118" y="320109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3"/>
            <a:endCxn id="5" idx="1"/>
          </p:cNvCxnSpPr>
          <p:nvPr/>
        </p:nvCxnSpPr>
        <p:spPr>
          <a:xfrm>
            <a:off x="2919638" y="4420290"/>
            <a:ext cx="3442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3"/>
            <a:endCxn id="8" idx="0"/>
          </p:cNvCxnSpPr>
          <p:nvPr/>
        </p:nvCxnSpPr>
        <p:spPr>
          <a:xfrm>
            <a:off x="3853088" y="3201090"/>
            <a:ext cx="580357" cy="3527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3"/>
            <a:endCxn id="8" idx="2"/>
          </p:cNvCxnSpPr>
          <p:nvPr/>
        </p:nvCxnSpPr>
        <p:spPr>
          <a:xfrm flipV="1">
            <a:off x="3892568" y="3972900"/>
            <a:ext cx="540877" cy="4473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0"/>
            <a:endCxn id="9" idx="1"/>
          </p:cNvCxnSpPr>
          <p:nvPr/>
        </p:nvCxnSpPr>
        <p:spPr>
          <a:xfrm rot="5400000" flipH="1" flipV="1">
            <a:off x="4510648" y="3094331"/>
            <a:ext cx="382266" cy="5366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2"/>
            <a:endCxn id="12" idx="1"/>
          </p:cNvCxnSpPr>
          <p:nvPr/>
        </p:nvCxnSpPr>
        <p:spPr>
          <a:xfrm rot="16200000" flipH="1">
            <a:off x="4483593" y="3922751"/>
            <a:ext cx="465238" cy="5655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3"/>
            <a:endCxn id="11" idx="1"/>
          </p:cNvCxnSpPr>
          <p:nvPr/>
        </p:nvCxnSpPr>
        <p:spPr>
          <a:xfrm flipV="1">
            <a:off x="5603205" y="3152989"/>
            <a:ext cx="378831" cy="18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3"/>
            <a:endCxn id="10" idx="1"/>
          </p:cNvCxnSpPr>
          <p:nvPr/>
        </p:nvCxnSpPr>
        <p:spPr>
          <a:xfrm flipV="1">
            <a:off x="5702492" y="4419594"/>
            <a:ext cx="349969" cy="185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1" idx="3"/>
            <a:endCxn id="13" idx="1"/>
          </p:cNvCxnSpPr>
          <p:nvPr/>
        </p:nvCxnSpPr>
        <p:spPr>
          <a:xfrm>
            <a:off x="6685548" y="3152989"/>
            <a:ext cx="567462" cy="6472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0" idx="3"/>
            <a:endCxn id="13" idx="1"/>
          </p:cNvCxnSpPr>
          <p:nvPr/>
        </p:nvCxnSpPr>
        <p:spPr>
          <a:xfrm flipV="1">
            <a:off x="6685548" y="3800257"/>
            <a:ext cx="567462" cy="619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454295" y="2092393"/>
            <a:ext cx="9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Avastin</a:t>
            </a:r>
            <a:endParaRPr lang="en-US" dirty="0"/>
          </a:p>
        </p:txBody>
      </p:sp>
      <p:cxnSp>
        <p:nvCxnSpPr>
          <p:cNvPr id="45" name="Straight Arrow Connector 44"/>
          <p:cNvCxnSpPr>
            <a:stCxn id="43" idx="2"/>
          </p:cNvCxnSpPr>
          <p:nvPr/>
        </p:nvCxnSpPr>
        <p:spPr>
          <a:xfrm rot="16200000" flipH="1">
            <a:off x="3534800" y="2856364"/>
            <a:ext cx="918666" cy="129388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3" idx="2"/>
          </p:cNvCxnSpPr>
          <p:nvPr/>
        </p:nvCxnSpPr>
        <p:spPr>
          <a:xfrm rot="5400000">
            <a:off x="2949711" y="3440661"/>
            <a:ext cx="1958664" cy="793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250343" y="2092393"/>
            <a:ext cx="2532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inhibits VEGF pathway</a:t>
            </a:r>
            <a:endParaRPr lang="en-US" dirty="0"/>
          </a:p>
        </p:txBody>
      </p:sp>
      <p:cxnSp>
        <p:nvCxnSpPr>
          <p:cNvPr id="55" name="Shape 54"/>
          <p:cNvCxnSpPr>
            <a:stCxn id="6" idx="0"/>
            <a:endCxn id="14" idx="0"/>
          </p:cNvCxnSpPr>
          <p:nvPr/>
        </p:nvCxnSpPr>
        <p:spPr>
          <a:xfrm rot="16200000" flipH="1" flipV="1">
            <a:off x="2039703" y="2079954"/>
            <a:ext cx="607214" cy="2430386"/>
          </a:xfrm>
          <a:prstGeom prst="curvedConnector3">
            <a:avLst>
              <a:gd name="adj1" fmla="val -37647"/>
            </a:avLst>
          </a:prstGeom>
          <a:ln w="25400" cap="flat" cmpd="sng" algn="ctr">
            <a:solidFill>
              <a:srgbClr val="008000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hape 54"/>
          <p:cNvCxnSpPr>
            <a:stCxn id="5" idx="2"/>
            <a:endCxn id="14" idx="2"/>
          </p:cNvCxnSpPr>
          <p:nvPr/>
        </p:nvCxnSpPr>
        <p:spPr>
          <a:xfrm rot="5400000" flipH="1">
            <a:off x="2022303" y="3073900"/>
            <a:ext cx="661754" cy="2450126"/>
          </a:xfrm>
          <a:prstGeom prst="curvedConnector3">
            <a:avLst>
              <a:gd name="adj1" fmla="val -34545"/>
            </a:avLst>
          </a:prstGeom>
          <a:ln w="25400" cap="flat" cmpd="sng" algn="ctr">
            <a:solidFill>
              <a:srgbClr val="008000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2" name="Picture 61" descr="Skull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6824" y="1392305"/>
            <a:ext cx="557447" cy="700088"/>
          </a:xfrm>
          <a:prstGeom prst="rect">
            <a:avLst/>
          </a:prstGeom>
        </p:spPr>
      </p:pic>
      <p:cxnSp>
        <p:nvCxnSpPr>
          <p:cNvPr id="65" name="Shape 64"/>
          <p:cNvCxnSpPr>
            <a:stCxn id="6" idx="0"/>
            <a:endCxn id="62" idx="1"/>
          </p:cNvCxnSpPr>
          <p:nvPr/>
        </p:nvCxnSpPr>
        <p:spPr>
          <a:xfrm rot="5400000" flipH="1" flipV="1">
            <a:off x="4358068" y="942785"/>
            <a:ext cx="1249191" cy="2848321"/>
          </a:xfrm>
          <a:prstGeom prst="curvedConnector2">
            <a:avLst/>
          </a:prstGeom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hape 66"/>
          <p:cNvCxnSpPr>
            <a:stCxn id="5" idx="2"/>
            <a:endCxn id="62" idx="3"/>
          </p:cNvCxnSpPr>
          <p:nvPr/>
        </p:nvCxnSpPr>
        <p:spPr>
          <a:xfrm rot="5400000" flipH="1" flipV="1">
            <a:off x="3827511" y="1493081"/>
            <a:ext cx="2887491" cy="3386028"/>
          </a:xfrm>
          <a:prstGeom prst="curvedConnector4">
            <a:avLst>
              <a:gd name="adj1" fmla="val -7917"/>
              <a:gd name="adj2" fmla="val 139995"/>
            </a:avLst>
          </a:prstGeom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2021" y="0"/>
            <a:ext cx="9594621" cy="6862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therapies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Cost?</a:t>
            </a:r>
          </a:p>
          <a:p>
            <a:pPr lvl="1"/>
            <a:r>
              <a:rPr lang="en-US" dirty="0" smtClean="0"/>
              <a:t>Pareto optimality</a:t>
            </a:r>
          </a:p>
          <a:p>
            <a:endParaRPr lang="en-US" dirty="0" smtClean="0"/>
          </a:p>
          <a:p>
            <a:r>
              <a:rPr lang="en-US" dirty="0" smtClean="0"/>
              <a:t>Other properties?</a:t>
            </a:r>
          </a:p>
          <a:p>
            <a:pPr lvl="1"/>
            <a:r>
              <a:rPr lang="en-US" dirty="0" smtClean="0"/>
              <a:t>Model-checking:</a:t>
            </a:r>
          </a:p>
          <a:p>
            <a:pPr lvl="2"/>
            <a:r>
              <a:rPr lang="en-US" dirty="0" smtClean="0"/>
              <a:t>Metastasis is never reached</a:t>
            </a:r>
          </a:p>
          <a:p>
            <a:pPr lvl="2"/>
            <a:r>
              <a:rPr lang="en-US" dirty="0" smtClean="0"/>
              <a:t>Following angiogenesis, evading apoptosis is never acquired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shortcomings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Ignores time</a:t>
            </a:r>
          </a:p>
          <a:p>
            <a:pPr lvl="1"/>
            <a:r>
              <a:rPr lang="en-US" dirty="0" smtClean="0"/>
              <a:t>In pancreatic cancer, about a year for K-</a:t>
            </a:r>
            <a:r>
              <a:rPr lang="en-US" dirty="0" err="1" smtClean="0"/>
              <a:t>ras</a:t>
            </a:r>
            <a:r>
              <a:rPr lang="en-US" dirty="0" smtClean="0"/>
              <a:t> mutations to lead to abnormal growth of tissue</a:t>
            </a:r>
          </a:p>
          <a:p>
            <a:pPr lvl="1"/>
            <a:r>
              <a:rPr lang="en-US" dirty="0" smtClean="0"/>
              <a:t>Seventeen years for a large benign tumor to evolve into an advanced cancer</a:t>
            </a:r>
          </a:p>
          <a:p>
            <a:pPr lvl="1"/>
            <a:r>
              <a:rPr lang="en-US" dirty="0" smtClean="0"/>
              <a:t>Two years within the advanced cancer for cells to metastasize	</a:t>
            </a:r>
          </a:p>
          <a:p>
            <a:r>
              <a:rPr lang="en-US" dirty="0" smtClean="0"/>
              <a:t>Drugs completely switch off transitions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a collection of clocks.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Clock rates may be different and can change independently!!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96561" y="2237599"/>
            <a:ext cx="1960824" cy="2076494"/>
            <a:chOff x="896561" y="2237599"/>
            <a:chExt cx="1960824" cy="2076494"/>
          </a:xfrm>
        </p:grpSpPr>
        <p:sp>
          <p:nvSpPr>
            <p:cNvPr id="5" name="TextBox 4"/>
            <p:cNvSpPr txBox="1"/>
            <p:nvPr/>
          </p:nvSpPr>
          <p:spPr>
            <a:xfrm>
              <a:off x="896561" y="3667762"/>
              <a:ext cx="19608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Time measured by heartbeats</a:t>
              </a:r>
              <a:endParaRPr lang="en-US" dirty="0"/>
            </a:p>
          </p:txBody>
        </p:sp>
        <p:pic>
          <p:nvPicPr>
            <p:cNvPr id="6" name="pheart.avi">
              <a:hlinkClick r:id="" action="ppaction://media"/>
            </p:cNvPr>
            <p:cNvPicPr/>
            <p:nvPr>
              <a:videoFile r:link="rId1"/>
            </p:nvPr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01195" y="2237599"/>
              <a:ext cx="1351557" cy="1430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3409961" y="2453667"/>
            <a:ext cx="1803762" cy="1860426"/>
            <a:chOff x="3564663" y="2453667"/>
            <a:chExt cx="1803762" cy="186042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3745054" y="2453667"/>
              <a:ext cx="1442981" cy="121409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564663" y="3667762"/>
              <a:ext cx="18037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Time measured by bars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66300" y="2237599"/>
            <a:ext cx="1803762" cy="2177884"/>
            <a:chOff x="5766300" y="2237599"/>
            <a:chExt cx="1803762" cy="217788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79810" y="2237599"/>
              <a:ext cx="1176743" cy="153155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766300" y="3769152"/>
              <a:ext cx="18037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Time measured by turns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Time is measured by a collection of clocks</a:t>
            </a:r>
          </a:p>
          <a:p>
            <a:endParaRPr lang="en-US" dirty="0" smtClean="0"/>
          </a:p>
          <a:p>
            <a:r>
              <a:rPr lang="en-US" dirty="0" smtClean="0"/>
              <a:t>State invariants: Maximum time on each clock in a given state</a:t>
            </a:r>
          </a:p>
          <a:p>
            <a:r>
              <a:rPr lang="en-US" dirty="0" smtClean="0"/>
              <a:t>Transition constraints: Time on each clock in origin state before transition can happen</a:t>
            </a:r>
          </a:p>
          <a:p>
            <a:endParaRPr lang="en-US" dirty="0" smtClean="0"/>
          </a:p>
          <a:p>
            <a:r>
              <a:rPr lang="en-US" dirty="0" smtClean="0"/>
              <a:t>Drug effects: How the drug affects clocks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Timed Automata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invariants for transitions</a:t>
            </a:r>
            <a:endParaRPr lang="en-US" dirty="0"/>
          </a:p>
        </p:txBody>
      </p:sp>
      <p:pic>
        <p:nvPicPr>
          <p:cNvPr id="6" name="Picture 5" descr="Sebastia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407" y="2405895"/>
            <a:ext cx="1486218" cy="1003197"/>
          </a:xfrm>
          <a:prstGeom prst="rect">
            <a:avLst/>
          </a:prstGeom>
        </p:spPr>
      </p:pic>
      <p:pic>
        <p:nvPicPr>
          <p:cNvPr id="8" name="Picture 7" descr="Sebastian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337" y="4855505"/>
            <a:ext cx="1688356" cy="1139640"/>
          </a:xfrm>
          <a:prstGeom prst="rect">
            <a:avLst/>
          </a:prstGeom>
        </p:spPr>
      </p:pic>
      <p:pic>
        <p:nvPicPr>
          <p:cNvPr id="9" name="Picture 8" descr="Sebastian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799" y="1626289"/>
            <a:ext cx="1673925" cy="1129899"/>
          </a:xfrm>
          <a:prstGeom prst="rect">
            <a:avLst/>
          </a:prstGeom>
        </p:spPr>
      </p:pic>
      <p:pic>
        <p:nvPicPr>
          <p:cNvPr id="10" name="Picture 9" descr="Sebastian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1371" y="4303624"/>
            <a:ext cx="1258856" cy="1864972"/>
          </a:xfrm>
          <a:prstGeom prst="rect">
            <a:avLst/>
          </a:prstGeom>
        </p:spPr>
      </p:pic>
      <p:cxnSp>
        <p:nvCxnSpPr>
          <p:cNvPr id="12" name="Curved Connector 11"/>
          <p:cNvCxnSpPr>
            <a:stCxn id="6" idx="3"/>
            <a:endCxn id="9" idx="1"/>
          </p:cNvCxnSpPr>
          <p:nvPr/>
        </p:nvCxnSpPr>
        <p:spPr>
          <a:xfrm flipV="1">
            <a:off x="2597625" y="2191239"/>
            <a:ext cx="1443174" cy="716255"/>
          </a:xfrm>
          <a:prstGeom prst="curvedConnector3">
            <a:avLst>
              <a:gd name="adj1" fmla="val 50000"/>
            </a:avLst>
          </a:prstGeom>
          <a:ln w="50800" cap="flat" cmpd="sng" algn="ctr">
            <a:solidFill>
              <a:srgbClr val="43A1C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hape 13"/>
          <p:cNvCxnSpPr>
            <a:stCxn id="6" idx="2"/>
            <a:endCxn id="10" idx="1"/>
          </p:cNvCxnSpPr>
          <p:nvPr/>
        </p:nvCxnSpPr>
        <p:spPr>
          <a:xfrm rot="16200000" flipH="1">
            <a:off x="1719434" y="3544173"/>
            <a:ext cx="1827018" cy="1556855"/>
          </a:xfrm>
          <a:prstGeom prst="curvedConnector2">
            <a:avLst/>
          </a:prstGeom>
          <a:ln w="50800" cap="flat" cmpd="sng" algn="ctr">
            <a:solidFill>
              <a:srgbClr val="43A1C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9" idx="2"/>
            <a:endCxn id="10" idx="0"/>
          </p:cNvCxnSpPr>
          <p:nvPr/>
        </p:nvCxnSpPr>
        <p:spPr>
          <a:xfrm rot="5400000">
            <a:off x="3685563" y="3111425"/>
            <a:ext cx="1547436" cy="836963"/>
          </a:xfrm>
          <a:prstGeom prst="curvedConnector3">
            <a:avLst>
              <a:gd name="adj1" fmla="val 50000"/>
            </a:avLst>
          </a:prstGeom>
          <a:ln w="50800" cap="flat" cmpd="sng" algn="ctr">
            <a:solidFill>
              <a:srgbClr val="43A1C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10" idx="3"/>
            <a:endCxn id="8" idx="1"/>
          </p:cNvCxnSpPr>
          <p:nvPr/>
        </p:nvCxnSpPr>
        <p:spPr>
          <a:xfrm>
            <a:off x="4670227" y="5236110"/>
            <a:ext cx="1766110" cy="189215"/>
          </a:xfrm>
          <a:prstGeom prst="curvedConnector3">
            <a:avLst>
              <a:gd name="adj1" fmla="val 50000"/>
            </a:avLst>
          </a:prstGeom>
          <a:ln w="50800" cap="flat" cmpd="sng" algn="ctr">
            <a:solidFill>
              <a:srgbClr val="43A1C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hape 24"/>
          <p:cNvCxnSpPr>
            <a:stCxn id="9" idx="3"/>
            <a:endCxn id="6" idx="1"/>
          </p:cNvCxnSpPr>
          <p:nvPr/>
        </p:nvCxnSpPr>
        <p:spPr>
          <a:xfrm flipH="1">
            <a:off x="1111407" y="2191239"/>
            <a:ext cx="4603317" cy="716255"/>
          </a:xfrm>
          <a:prstGeom prst="curvedConnector5">
            <a:avLst>
              <a:gd name="adj1" fmla="val -4966"/>
              <a:gd name="adj2" fmla="val -144579"/>
              <a:gd name="adj3" fmla="val 104966"/>
            </a:avLst>
          </a:prstGeom>
          <a:ln w="50800" cap="flat" cmpd="sng" algn="ctr">
            <a:solidFill>
              <a:srgbClr val="43A1C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93748" y="2261163"/>
            <a:ext cx="1235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Trans: </a:t>
            </a:r>
          </a:p>
          <a:p>
            <a:r>
              <a:rPr lang="en-US" dirty="0" smtClean="0"/>
              <a:t>Scrub ≥15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426511" y="4209174"/>
            <a:ext cx="1171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Trans:</a:t>
            </a:r>
          </a:p>
          <a:p>
            <a:r>
              <a:rPr lang="en-US" dirty="0" smtClean="0"/>
              <a:t>Scrub≥10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781343" y="3331365"/>
            <a:ext cx="1777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Trans: Head turns ≥60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10700" y="5236110"/>
            <a:ext cx="830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Trans:</a:t>
            </a:r>
          </a:p>
          <a:p>
            <a:r>
              <a:rPr lang="en-US" dirty="0" smtClean="0"/>
              <a:t>t≥30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323431" y="1204112"/>
            <a:ext cx="830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Trans:</a:t>
            </a:r>
          </a:p>
          <a:p>
            <a:r>
              <a:rPr lang="en-US" dirty="0" smtClean="0"/>
              <a:t> t≥120</a:t>
            </a:r>
            <a:endParaRPr lang="en-US" dirty="0"/>
          </a:p>
        </p:txBody>
      </p:sp>
      <p:cxnSp>
        <p:nvCxnSpPr>
          <p:cNvPr id="45" name="Shape 44"/>
          <p:cNvCxnSpPr/>
          <p:nvPr/>
        </p:nvCxnSpPr>
        <p:spPr>
          <a:xfrm flipH="1">
            <a:off x="4040799" y="5376945"/>
            <a:ext cx="4083894" cy="743271"/>
          </a:xfrm>
          <a:prstGeom prst="curvedConnector4">
            <a:avLst>
              <a:gd name="adj1" fmla="val -5598"/>
              <a:gd name="adj2" fmla="val 157936"/>
            </a:avLst>
          </a:prstGeom>
          <a:ln w="50800" cap="flat" cmpd="sng" algn="ctr">
            <a:solidFill>
              <a:srgbClr val="43A1C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815957" y="6168596"/>
            <a:ext cx="1620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Trans: </a:t>
            </a:r>
          </a:p>
          <a:p>
            <a:r>
              <a:rPr lang="en-US" dirty="0" smtClean="0"/>
              <a:t>Breaths≥1000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constraints for states</a:t>
            </a:r>
            <a:endParaRPr lang="en-US" dirty="0"/>
          </a:p>
        </p:txBody>
      </p:sp>
      <p:pic>
        <p:nvPicPr>
          <p:cNvPr id="6" name="Picture 5" descr="Sebastia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407" y="2434755"/>
            <a:ext cx="1486218" cy="1003197"/>
          </a:xfrm>
          <a:prstGeom prst="rect">
            <a:avLst/>
          </a:prstGeom>
        </p:spPr>
      </p:pic>
      <p:pic>
        <p:nvPicPr>
          <p:cNvPr id="8" name="Picture 7" descr="Sebastian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337" y="4884365"/>
            <a:ext cx="1688356" cy="1139640"/>
          </a:xfrm>
          <a:prstGeom prst="rect">
            <a:avLst/>
          </a:prstGeom>
        </p:spPr>
      </p:pic>
      <p:pic>
        <p:nvPicPr>
          <p:cNvPr id="9" name="Picture 8" descr="Sebastian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799" y="1655149"/>
            <a:ext cx="1673925" cy="1129899"/>
          </a:xfrm>
          <a:prstGeom prst="rect">
            <a:avLst/>
          </a:prstGeom>
        </p:spPr>
      </p:pic>
      <p:pic>
        <p:nvPicPr>
          <p:cNvPr id="10" name="Picture 9" descr="Sebastian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1371" y="4332484"/>
            <a:ext cx="1258856" cy="1864972"/>
          </a:xfrm>
          <a:prstGeom prst="rect">
            <a:avLst/>
          </a:prstGeom>
        </p:spPr>
      </p:pic>
      <p:cxnSp>
        <p:nvCxnSpPr>
          <p:cNvPr id="12" name="Curved Connector 11"/>
          <p:cNvCxnSpPr>
            <a:stCxn id="6" idx="3"/>
            <a:endCxn id="9" idx="1"/>
          </p:cNvCxnSpPr>
          <p:nvPr/>
        </p:nvCxnSpPr>
        <p:spPr>
          <a:xfrm flipV="1">
            <a:off x="2597625" y="2220099"/>
            <a:ext cx="1443174" cy="716255"/>
          </a:xfrm>
          <a:prstGeom prst="curvedConnector3">
            <a:avLst>
              <a:gd name="adj1" fmla="val 50000"/>
            </a:avLst>
          </a:prstGeom>
          <a:ln>
            <a:solidFill>
              <a:srgbClr val="43A1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hape 13"/>
          <p:cNvCxnSpPr>
            <a:stCxn id="6" idx="2"/>
            <a:endCxn id="10" idx="1"/>
          </p:cNvCxnSpPr>
          <p:nvPr/>
        </p:nvCxnSpPr>
        <p:spPr>
          <a:xfrm rot="16200000" flipH="1">
            <a:off x="1719434" y="3573033"/>
            <a:ext cx="1827018" cy="1556855"/>
          </a:xfrm>
          <a:prstGeom prst="curvedConnector2">
            <a:avLst/>
          </a:prstGeom>
          <a:ln>
            <a:solidFill>
              <a:srgbClr val="43A1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5400000">
            <a:off x="3685563" y="3164475"/>
            <a:ext cx="1547436" cy="836963"/>
          </a:xfrm>
          <a:prstGeom prst="curvedConnector3">
            <a:avLst>
              <a:gd name="adj1" fmla="val 50000"/>
            </a:avLst>
          </a:prstGeom>
          <a:ln>
            <a:solidFill>
              <a:srgbClr val="43A1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10" idx="3"/>
            <a:endCxn id="8" idx="1"/>
          </p:cNvCxnSpPr>
          <p:nvPr/>
        </p:nvCxnSpPr>
        <p:spPr>
          <a:xfrm>
            <a:off x="4670227" y="5264970"/>
            <a:ext cx="1766110" cy="189215"/>
          </a:xfrm>
          <a:prstGeom prst="curvedConnector3">
            <a:avLst>
              <a:gd name="adj1" fmla="val 50000"/>
            </a:avLst>
          </a:prstGeom>
          <a:ln>
            <a:solidFill>
              <a:srgbClr val="43A1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hape 24"/>
          <p:cNvCxnSpPr>
            <a:stCxn id="9" idx="3"/>
            <a:endCxn id="6" idx="1"/>
          </p:cNvCxnSpPr>
          <p:nvPr/>
        </p:nvCxnSpPr>
        <p:spPr>
          <a:xfrm flipH="1">
            <a:off x="1111407" y="2220099"/>
            <a:ext cx="4603317" cy="716255"/>
          </a:xfrm>
          <a:prstGeom prst="curvedConnector5">
            <a:avLst>
              <a:gd name="adj1" fmla="val -4966"/>
              <a:gd name="adj2" fmla="val -144579"/>
              <a:gd name="adj3" fmla="val 104966"/>
            </a:avLst>
          </a:prstGeom>
          <a:ln>
            <a:solidFill>
              <a:srgbClr val="43A1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0056" y="2717084"/>
            <a:ext cx="1456744" cy="966307"/>
          </a:xfrm>
          <a:prstGeom prst="rect">
            <a:avLst/>
          </a:prstGeom>
        </p:spPr>
      </p:pic>
      <p:cxnSp>
        <p:nvCxnSpPr>
          <p:cNvPr id="32" name="Shape 31"/>
          <p:cNvCxnSpPr>
            <a:stCxn id="9" idx="3"/>
            <a:endCxn id="30" idx="0"/>
          </p:cNvCxnSpPr>
          <p:nvPr/>
        </p:nvCxnSpPr>
        <p:spPr>
          <a:xfrm>
            <a:off x="5714724" y="2220099"/>
            <a:ext cx="2243704" cy="496985"/>
          </a:xfrm>
          <a:prstGeom prst="curvedConnector2">
            <a:avLst/>
          </a:prstGeom>
          <a:ln w="25400" cap="flat" cmpd="sng" algn="ctr">
            <a:solidFill>
              <a:srgbClr val="43A1CC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hape 32"/>
          <p:cNvCxnSpPr>
            <a:stCxn id="6" idx="3"/>
            <a:endCxn id="30" idx="1"/>
          </p:cNvCxnSpPr>
          <p:nvPr/>
        </p:nvCxnSpPr>
        <p:spPr>
          <a:xfrm>
            <a:off x="2597625" y="2936354"/>
            <a:ext cx="4632431" cy="263884"/>
          </a:xfrm>
          <a:prstGeom prst="curvedConnector3">
            <a:avLst>
              <a:gd name="adj1" fmla="val 50000"/>
            </a:avLst>
          </a:prstGeom>
          <a:ln w="25400" cap="flat" cmpd="sng" algn="ctr">
            <a:solidFill>
              <a:srgbClr val="43A1CC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hape 35"/>
          <p:cNvCxnSpPr>
            <a:stCxn id="10" idx="3"/>
            <a:endCxn id="30" idx="1"/>
          </p:cNvCxnSpPr>
          <p:nvPr/>
        </p:nvCxnSpPr>
        <p:spPr>
          <a:xfrm flipV="1">
            <a:off x="4670227" y="3200238"/>
            <a:ext cx="2559829" cy="2064732"/>
          </a:xfrm>
          <a:prstGeom prst="curvedConnector3">
            <a:avLst>
              <a:gd name="adj1" fmla="val 50000"/>
            </a:avLst>
          </a:prstGeom>
          <a:ln w="25400" cap="flat" cmpd="sng" algn="ctr">
            <a:solidFill>
              <a:srgbClr val="43A1CC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hape 32"/>
          <p:cNvCxnSpPr>
            <a:stCxn id="8" idx="0"/>
            <a:endCxn id="30" idx="2"/>
          </p:cNvCxnSpPr>
          <p:nvPr/>
        </p:nvCxnSpPr>
        <p:spPr>
          <a:xfrm rot="5400000" flipH="1" flipV="1">
            <a:off x="7018984" y="3944922"/>
            <a:ext cx="1200974" cy="677913"/>
          </a:xfrm>
          <a:prstGeom prst="curvedConnector3">
            <a:avLst>
              <a:gd name="adj1" fmla="val 50000"/>
            </a:avLst>
          </a:prstGeom>
          <a:ln w="25400" cap="flat" cmpd="sng" algn="ctr">
            <a:solidFill>
              <a:srgbClr val="43A1CC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hape 44"/>
          <p:cNvCxnSpPr>
            <a:stCxn id="8" idx="3"/>
            <a:endCxn id="10" idx="2"/>
          </p:cNvCxnSpPr>
          <p:nvPr/>
        </p:nvCxnSpPr>
        <p:spPr>
          <a:xfrm flipH="1">
            <a:off x="4040799" y="5454185"/>
            <a:ext cx="4083894" cy="743271"/>
          </a:xfrm>
          <a:prstGeom prst="curvedConnector4">
            <a:avLst>
              <a:gd name="adj1" fmla="val -5598"/>
              <a:gd name="adj2" fmla="val 157936"/>
            </a:avLst>
          </a:prstGeom>
          <a:ln>
            <a:solidFill>
              <a:srgbClr val="43A1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90677" y="2035433"/>
            <a:ext cx="132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Scrub≥30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889246" y="1285817"/>
            <a:ext cx="197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Head turns≥100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660489" y="3963153"/>
            <a:ext cx="760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t≥120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470324" y="4515034"/>
            <a:ext cx="1620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Breaths≥2000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Drug effects</a:t>
            </a:r>
            <a:endParaRPr lang="en-US" dirty="0"/>
          </a:p>
        </p:txBody>
      </p:sp>
      <p:pic>
        <p:nvPicPr>
          <p:cNvPr id="6" name="Picture 5" descr="Sebastia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39" y="2434755"/>
            <a:ext cx="1486218" cy="1003197"/>
          </a:xfrm>
          <a:prstGeom prst="rect">
            <a:avLst/>
          </a:prstGeom>
        </p:spPr>
      </p:pic>
      <p:pic>
        <p:nvPicPr>
          <p:cNvPr id="8" name="Picture 7" descr="Sebastian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269" y="4884365"/>
            <a:ext cx="1688356" cy="1139640"/>
          </a:xfrm>
          <a:prstGeom prst="rect">
            <a:avLst/>
          </a:prstGeom>
        </p:spPr>
      </p:pic>
      <p:pic>
        <p:nvPicPr>
          <p:cNvPr id="9" name="Picture 8" descr="Sebastian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731" y="1655149"/>
            <a:ext cx="1673925" cy="1129899"/>
          </a:xfrm>
          <a:prstGeom prst="rect">
            <a:avLst/>
          </a:prstGeom>
        </p:spPr>
      </p:pic>
      <p:pic>
        <p:nvPicPr>
          <p:cNvPr id="10" name="Picture 9" descr="Sebastian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7303" y="4332484"/>
            <a:ext cx="1258856" cy="1864972"/>
          </a:xfrm>
          <a:prstGeom prst="rect">
            <a:avLst/>
          </a:prstGeom>
        </p:spPr>
      </p:pic>
      <p:cxnSp>
        <p:nvCxnSpPr>
          <p:cNvPr id="12" name="Curved Connector 11"/>
          <p:cNvCxnSpPr>
            <a:stCxn id="6" idx="3"/>
            <a:endCxn id="9" idx="1"/>
          </p:cNvCxnSpPr>
          <p:nvPr/>
        </p:nvCxnSpPr>
        <p:spPr>
          <a:xfrm flipV="1">
            <a:off x="2193557" y="2220099"/>
            <a:ext cx="1443174" cy="716255"/>
          </a:xfrm>
          <a:prstGeom prst="curvedConnector3">
            <a:avLst>
              <a:gd name="adj1" fmla="val 50000"/>
            </a:avLst>
          </a:prstGeom>
          <a:ln>
            <a:solidFill>
              <a:srgbClr val="43A1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hape 13"/>
          <p:cNvCxnSpPr>
            <a:stCxn id="6" idx="2"/>
            <a:endCxn id="10" idx="1"/>
          </p:cNvCxnSpPr>
          <p:nvPr/>
        </p:nvCxnSpPr>
        <p:spPr>
          <a:xfrm rot="16200000" flipH="1">
            <a:off x="1315366" y="3573033"/>
            <a:ext cx="1827018" cy="1556855"/>
          </a:xfrm>
          <a:prstGeom prst="curvedConnector2">
            <a:avLst/>
          </a:prstGeom>
          <a:ln>
            <a:solidFill>
              <a:srgbClr val="43A1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9" idx="2"/>
            <a:endCxn id="10" idx="0"/>
          </p:cNvCxnSpPr>
          <p:nvPr/>
        </p:nvCxnSpPr>
        <p:spPr>
          <a:xfrm rot="5400000">
            <a:off x="3281495" y="3140285"/>
            <a:ext cx="1547436" cy="836963"/>
          </a:xfrm>
          <a:prstGeom prst="curvedConnector3">
            <a:avLst>
              <a:gd name="adj1" fmla="val 50000"/>
            </a:avLst>
          </a:prstGeom>
          <a:ln>
            <a:solidFill>
              <a:srgbClr val="43A1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10" idx="3"/>
            <a:endCxn id="8" idx="1"/>
          </p:cNvCxnSpPr>
          <p:nvPr/>
        </p:nvCxnSpPr>
        <p:spPr>
          <a:xfrm>
            <a:off x="4266159" y="5264970"/>
            <a:ext cx="1766110" cy="189215"/>
          </a:xfrm>
          <a:prstGeom prst="curvedConnector3">
            <a:avLst>
              <a:gd name="adj1" fmla="val 50000"/>
            </a:avLst>
          </a:prstGeom>
          <a:ln>
            <a:solidFill>
              <a:srgbClr val="43A1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hape 24"/>
          <p:cNvCxnSpPr>
            <a:stCxn id="9" idx="3"/>
            <a:endCxn id="6" idx="1"/>
          </p:cNvCxnSpPr>
          <p:nvPr/>
        </p:nvCxnSpPr>
        <p:spPr>
          <a:xfrm flipH="1">
            <a:off x="707339" y="2220099"/>
            <a:ext cx="4603317" cy="716255"/>
          </a:xfrm>
          <a:prstGeom prst="curvedConnector5">
            <a:avLst>
              <a:gd name="adj1" fmla="val -4966"/>
              <a:gd name="adj2" fmla="val -144579"/>
              <a:gd name="adj3" fmla="val 104966"/>
            </a:avLst>
          </a:prstGeom>
          <a:ln>
            <a:solidFill>
              <a:srgbClr val="43A1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5988" y="2717084"/>
            <a:ext cx="1456744" cy="966307"/>
          </a:xfrm>
          <a:prstGeom prst="rect">
            <a:avLst/>
          </a:prstGeom>
        </p:spPr>
      </p:pic>
      <p:cxnSp>
        <p:nvCxnSpPr>
          <p:cNvPr id="32" name="Shape 31"/>
          <p:cNvCxnSpPr>
            <a:stCxn id="9" idx="3"/>
            <a:endCxn id="30" idx="0"/>
          </p:cNvCxnSpPr>
          <p:nvPr/>
        </p:nvCxnSpPr>
        <p:spPr>
          <a:xfrm>
            <a:off x="5310656" y="2220099"/>
            <a:ext cx="2243704" cy="496985"/>
          </a:xfrm>
          <a:prstGeom prst="curvedConnector2">
            <a:avLst/>
          </a:prstGeom>
          <a:ln w="25400" cap="flat" cmpd="sng" algn="ctr">
            <a:solidFill>
              <a:srgbClr val="43A1CC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hape 32"/>
          <p:cNvCxnSpPr>
            <a:stCxn id="6" idx="3"/>
            <a:endCxn id="30" idx="1"/>
          </p:cNvCxnSpPr>
          <p:nvPr/>
        </p:nvCxnSpPr>
        <p:spPr>
          <a:xfrm>
            <a:off x="2193557" y="2936354"/>
            <a:ext cx="4632431" cy="263884"/>
          </a:xfrm>
          <a:prstGeom prst="curvedConnector3">
            <a:avLst>
              <a:gd name="adj1" fmla="val 50000"/>
            </a:avLst>
          </a:prstGeom>
          <a:ln w="25400" cap="flat" cmpd="sng" algn="ctr">
            <a:solidFill>
              <a:srgbClr val="43A1CC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hape 35"/>
          <p:cNvCxnSpPr>
            <a:stCxn id="10" idx="3"/>
            <a:endCxn id="30" idx="1"/>
          </p:cNvCxnSpPr>
          <p:nvPr/>
        </p:nvCxnSpPr>
        <p:spPr>
          <a:xfrm flipV="1">
            <a:off x="4266159" y="3200238"/>
            <a:ext cx="2559829" cy="2064732"/>
          </a:xfrm>
          <a:prstGeom prst="curvedConnector3">
            <a:avLst>
              <a:gd name="adj1" fmla="val 50000"/>
            </a:avLst>
          </a:prstGeom>
          <a:ln w="25400" cap="flat" cmpd="sng" algn="ctr">
            <a:solidFill>
              <a:srgbClr val="43A1CC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hape 32"/>
          <p:cNvCxnSpPr>
            <a:stCxn id="8" idx="0"/>
            <a:endCxn id="30" idx="2"/>
          </p:cNvCxnSpPr>
          <p:nvPr/>
        </p:nvCxnSpPr>
        <p:spPr>
          <a:xfrm rot="5400000" flipH="1" flipV="1">
            <a:off x="6614916" y="3944922"/>
            <a:ext cx="1200974" cy="677913"/>
          </a:xfrm>
          <a:prstGeom prst="curvedConnector3">
            <a:avLst>
              <a:gd name="adj1" fmla="val 50000"/>
            </a:avLst>
          </a:prstGeom>
          <a:ln w="25400" cap="flat" cmpd="sng" algn="ctr">
            <a:solidFill>
              <a:srgbClr val="43A1CC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hape 44"/>
          <p:cNvCxnSpPr>
            <a:stCxn id="8" idx="3"/>
            <a:endCxn id="10" idx="2"/>
          </p:cNvCxnSpPr>
          <p:nvPr/>
        </p:nvCxnSpPr>
        <p:spPr>
          <a:xfrm flipH="1">
            <a:off x="3636731" y="5454185"/>
            <a:ext cx="4083894" cy="743271"/>
          </a:xfrm>
          <a:prstGeom prst="curvedConnector4">
            <a:avLst>
              <a:gd name="adj1" fmla="val -5598"/>
              <a:gd name="adj2" fmla="val 157936"/>
            </a:avLst>
          </a:prstGeom>
          <a:ln>
            <a:solidFill>
              <a:srgbClr val="43A1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86609" y="2035433"/>
            <a:ext cx="132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Scrub≥30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485178" y="1285817"/>
            <a:ext cx="197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Head turns≥100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56421" y="3963153"/>
            <a:ext cx="760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t≥120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066256" y="4515034"/>
            <a:ext cx="1620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Breaths≥2000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389680" y="2290023"/>
            <a:ext cx="1235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Trans: </a:t>
            </a:r>
          </a:p>
          <a:p>
            <a:r>
              <a:rPr lang="en-US" dirty="0" smtClean="0"/>
              <a:t>Scrub ≥15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22443" y="4238034"/>
            <a:ext cx="1171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Trans:</a:t>
            </a:r>
          </a:p>
          <a:p>
            <a:r>
              <a:rPr lang="en-US" dirty="0" smtClean="0"/>
              <a:t>Scrub≥10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377275" y="3360225"/>
            <a:ext cx="1777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Trans: Head turns ≥60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906632" y="5264970"/>
            <a:ext cx="830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Trans:</a:t>
            </a:r>
          </a:p>
          <a:p>
            <a:r>
              <a:rPr lang="en-US" dirty="0" smtClean="0"/>
              <a:t>t≥30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19363" y="1232972"/>
            <a:ext cx="830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Trans:</a:t>
            </a:r>
          </a:p>
          <a:p>
            <a:r>
              <a:rPr lang="en-US" dirty="0" smtClean="0"/>
              <a:t> t≥120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411889" y="6197456"/>
            <a:ext cx="1620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Trans: </a:t>
            </a:r>
          </a:p>
          <a:p>
            <a:r>
              <a:rPr lang="en-US" dirty="0" smtClean="0"/>
              <a:t>Breaths≥1000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66256" y="0"/>
            <a:ext cx="31117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Oatmeal</a:t>
            </a:r>
            <a:r>
              <a:rPr lang="en-US" dirty="0" smtClean="0"/>
              <a:t>: reduce head turns by 50%, breaths by 10%</a:t>
            </a:r>
          </a:p>
          <a:p>
            <a:r>
              <a:rPr lang="en-US" b="1" dirty="0" smtClean="0"/>
              <a:t>Milk: </a:t>
            </a:r>
            <a:r>
              <a:rPr lang="en-US" dirty="0" smtClean="0"/>
              <a:t>reduce head turns by 75%, breaths by 20%</a:t>
            </a:r>
          </a:p>
          <a:p>
            <a:r>
              <a:rPr lang="en-US" b="1" dirty="0" smtClean="0"/>
              <a:t>Sugar</a:t>
            </a:r>
            <a:r>
              <a:rPr lang="en-US" dirty="0" smtClean="0"/>
              <a:t>: double head turns and breaths</a:t>
            </a:r>
          </a:p>
          <a:p>
            <a:r>
              <a:rPr lang="en-US" b="1" dirty="0" smtClean="0"/>
              <a:t>Valium (administered to Mom)</a:t>
            </a:r>
            <a:r>
              <a:rPr lang="en-US" dirty="0" smtClean="0"/>
              <a:t>: reduce Scrub by 50%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States and transitions</a:t>
            </a:r>
            <a:endParaRPr lang="en-US" dirty="0"/>
          </a:p>
        </p:txBody>
      </p:sp>
      <p:pic>
        <p:nvPicPr>
          <p:cNvPr id="6" name="Picture 5" descr="Sebastia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407" y="2737785"/>
            <a:ext cx="1486218" cy="1003197"/>
          </a:xfrm>
          <a:prstGeom prst="rect">
            <a:avLst/>
          </a:prstGeom>
        </p:spPr>
      </p:pic>
      <p:pic>
        <p:nvPicPr>
          <p:cNvPr id="8" name="Picture 7" descr="Sebastian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337" y="5187395"/>
            <a:ext cx="1688356" cy="1139640"/>
          </a:xfrm>
          <a:prstGeom prst="rect">
            <a:avLst/>
          </a:prstGeom>
        </p:spPr>
      </p:pic>
      <p:pic>
        <p:nvPicPr>
          <p:cNvPr id="9" name="Picture 8" descr="Sebastian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799" y="1958179"/>
            <a:ext cx="1673925" cy="1129899"/>
          </a:xfrm>
          <a:prstGeom prst="rect">
            <a:avLst/>
          </a:prstGeom>
        </p:spPr>
      </p:pic>
      <p:pic>
        <p:nvPicPr>
          <p:cNvPr id="10" name="Picture 9" descr="Sebastian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1371" y="4635514"/>
            <a:ext cx="1258856" cy="1864972"/>
          </a:xfrm>
          <a:prstGeom prst="rect">
            <a:avLst/>
          </a:prstGeom>
        </p:spPr>
      </p:pic>
      <p:cxnSp>
        <p:nvCxnSpPr>
          <p:cNvPr id="12" name="Curved Connector 11"/>
          <p:cNvCxnSpPr>
            <a:stCxn id="6" idx="3"/>
            <a:endCxn id="9" idx="1"/>
          </p:cNvCxnSpPr>
          <p:nvPr/>
        </p:nvCxnSpPr>
        <p:spPr>
          <a:xfrm flipV="1">
            <a:off x="2597625" y="2523129"/>
            <a:ext cx="1443174" cy="716255"/>
          </a:xfrm>
          <a:prstGeom prst="curvedConnector3">
            <a:avLst>
              <a:gd name="adj1" fmla="val 50000"/>
            </a:avLst>
          </a:prstGeom>
          <a:ln w="50800" cap="flat" cmpd="sng" algn="ctr">
            <a:solidFill>
              <a:srgbClr val="43A1CC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hape 13"/>
          <p:cNvCxnSpPr>
            <a:stCxn id="6" idx="2"/>
            <a:endCxn id="10" idx="1"/>
          </p:cNvCxnSpPr>
          <p:nvPr/>
        </p:nvCxnSpPr>
        <p:spPr>
          <a:xfrm rot="16200000" flipH="1">
            <a:off x="1719434" y="3876063"/>
            <a:ext cx="1827018" cy="1556855"/>
          </a:xfrm>
          <a:prstGeom prst="curvedConnector2">
            <a:avLst/>
          </a:prstGeom>
          <a:ln w="50800" cap="flat" cmpd="sng" algn="ctr">
            <a:solidFill>
              <a:srgbClr val="43A1CC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9" idx="2"/>
            <a:endCxn id="10" idx="0"/>
          </p:cNvCxnSpPr>
          <p:nvPr/>
        </p:nvCxnSpPr>
        <p:spPr>
          <a:xfrm rot="5400000">
            <a:off x="3685563" y="3443315"/>
            <a:ext cx="1547436" cy="836963"/>
          </a:xfrm>
          <a:prstGeom prst="curvedConnector3">
            <a:avLst>
              <a:gd name="adj1" fmla="val 50000"/>
            </a:avLst>
          </a:prstGeom>
          <a:ln w="50800" cap="flat" cmpd="sng" algn="ctr">
            <a:solidFill>
              <a:srgbClr val="43A1CC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10" idx="3"/>
            <a:endCxn id="8" idx="1"/>
          </p:cNvCxnSpPr>
          <p:nvPr/>
        </p:nvCxnSpPr>
        <p:spPr>
          <a:xfrm>
            <a:off x="4670227" y="5568000"/>
            <a:ext cx="1766110" cy="189215"/>
          </a:xfrm>
          <a:prstGeom prst="curvedConnector3">
            <a:avLst>
              <a:gd name="adj1" fmla="val 50000"/>
            </a:avLst>
          </a:prstGeom>
          <a:ln w="50800" cap="flat" cmpd="sng" algn="ctr">
            <a:solidFill>
              <a:srgbClr val="43A1C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08431" y="2441747"/>
            <a:ext cx="1005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</a:t>
            </a:r>
          </a:p>
          <a:p>
            <a:r>
              <a:rPr lang="en-US" dirty="0" smtClean="0"/>
              <a:t>dressed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329375" y="3740981"/>
            <a:ext cx="45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527428" y="4497015"/>
            <a:ext cx="1556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 dressed and sit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39677" y="5387883"/>
            <a:ext cx="775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Sleep</a:t>
            </a:r>
            <a:endParaRPr lang="en-US" dirty="0"/>
          </a:p>
        </p:txBody>
      </p:sp>
      <p:cxnSp>
        <p:nvCxnSpPr>
          <p:cNvPr id="25" name="Shape 24"/>
          <p:cNvCxnSpPr>
            <a:stCxn id="9" idx="3"/>
            <a:endCxn id="6" idx="1"/>
          </p:cNvCxnSpPr>
          <p:nvPr/>
        </p:nvCxnSpPr>
        <p:spPr>
          <a:xfrm flipH="1">
            <a:off x="1111407" y="2523129"/>
            <a:ext cx="4603317" cy="716255"/>
          </a:xfrm>
          <a:prstGeom prst="curvedConnector5">
            <a:avLst>
              <a:gd name="adj1" fmla="val -4966"/>
              <a:gd name="adj2" fmla="val -144579"/>
              <a:gd name="adj3" fmla="val 104966"/>
            </a:avLst>
          </a:prstGeom>
          <a:ln w="50800" cap="flat" cmpd="sng" algn="ctr">
            <a:solidFill>
              <a:srgbClr val="43A1CC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60567" y="1588847"/>
            <a:ext cx="787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Bathe</a:t>
            </a:r>
            <a:endParaRPr lang="en-US" dirty="0"/>
          </a:p>
        </p:txBody>
      </p:sp>
      <p:cxnSp>
        <p:nvCxnSpPr>
          <p:cNvPr id="24" name="Shape 23"/>
          <p:cNvCxnSpPr>
            <a:stCxn id="8" idx="3"/>
            <a:endCxn id="10" idx="2"/>
          </p:cNvCxnSpPr>
          <p:nvPr/>
        </p:nvCxnSpPr>
        <p:spPr bwMode="auto">
          <a:xfrm flipH="1">
            <a:off x="4040799" y="5757215"/>
            <a:ext cx="4083894" cy="743271"/>
          </a:xfrm>
          <a:prstGeom prst="curvedConnector4">
            <a:avLst>
              <a:gd name="adj1" fmla="val -5598"/>
              <a:gd name="adj2" fmla="val 130756"/>
            </a:avLst>
          </a:prstGeom>
          <a:solidFill>
            <a:schemeClr val="accent1"/>
          </a:solidFill>
          <a:ln w="50800" cap="flat" cmpd="sng" algn="ctr">
            <a:solidFill>
              <a:srgbClr val="43A1CC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cxnSp>
      <p:sp>
        <p:nvSpPr>
          <p:cNvPr id="26" name="TextBox 25"/>
          <p:cNvSpPr txBox="1"/>
          <p:nvPr/>
        </p:nvSpPr>
        <p:spPr>
          <a:xfrm>
            <a:off x="5331652" y="6211669"/>
            <a:ext cx="766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Wake</a:t>
            </a:r>
          </a:p>
          <a:p>
            <a:r>
              <a:rPr lang="en-US" dirty="0" smtClean="0"/>
              <a:t>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83"/>
            <a:ext cx="9144000" cy="6834433"/>
          </a:xfrm>
          <a:prstGeom prst="rect">
            <a:avLst/>
          </a:prstGeom>
        </p:spPr>
      </p:pic>
      <p:pic>
        <p:nvPicPr>
          <p:cNvPr id="3" name="Picture 2" descr="SSG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950" y="3886200"/>
            <a:ext cx="628650" cy="419100"/>
          </a:xfrm>
          <a:prstGeom prst="rect">
            <a:avLst/>
          </a:prstGeom>
        </p:spPr>
      </p:pic>
      <p:pic>
        <p:nvPicPr>
          <p:cNvPr id="4" name="Picture 3" descr="SSG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5105400"/>
            <a:ext cx="628650" cy="419100"/>
          </a:xfrm>
          <a:prstGeom prst="rect">
            <a:avLst/>
          </a:prstGeom>
        </p:spPr>
      </p:pic>
      <p:pic>
        <p:nvPicPr>
          <p:cNvPr id="5" name="Picture 4" descr="IAG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3886200"/>
            <a:ext cx="589170" cy="419100"/>
          </a:xfrm>
          <a:prstGeom prst="rect">
            <a:avLst/>
          </a:prstGeom>
        </p:spPr>
      </p:pic>
      <p:pic>
        <p:nvPicPr>
          <p:cNvPr id="6" name="Picture 5" descr="IAG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7950" y="5105400"/>
            <a:ext cx="589170" cy="419100"/>
          </a:xfrm>
          <a:prstGeom prst="rect">
            <a:avLst/>
          </a:prstGeom>
        </p:spPr>
      </p:pic>
      <p:pic>
        <p:nvPicPr>
          <p:cNvPr id="7" name="Picture 6" descr="Ang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5169" y="4448460"/>
            <a:ext cx="691515" cy="419100"/>
          </a:xfrm>
          <a:prstGeom prst="rect">
            <a:avLst/>
          </a:prstGeom>
        </p:spPr>
      </p:pic>
      <p:pic>
        <p:nvPicPr>
          <p:cNvPr id="8" name="Picture 7" descr="LRP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7600" y="3857340"/>
            <a:ext cx="633087" cy="417707"/>
          </a:xfrm>
          <a:prstGeom prst="rect">
            <a:avLst/>
          </a:prstGeom>
        </p:spPr>
      </p:pic>
      <p:pic>
        <p:nvPicPr>
          <p:cNvPr id="9" name="Picture 8" descr="LRP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9943" y="5105400"/>
            <a:ext cx="633087" cy="417707"/>
          </a:xfrm>
          <a:prstGeom prst="rect">
            <a:avLst/>
          </a:prstGeom>
        </p:spPr>
      </p:pic>
      <p:pic>
        <p:nvPicPr>
          <p:cNvPr id="10" name="Picture 9" descr="EvAp.tif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9518" y="3820251"/>
            <a:ext cx="703512" cy="454796"/>
          </a:xfrm>
          <a:prstGeom prst="rect">
            <a:avLst/>
          </a:prstGeom>
        </p:spPr>
      </p:pic>
      <p:pic>
        <p:nvPicPr>
          <p:cNvPr id="12" name="Picture 11" descr="EvAp.tif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6462" y="5105400"/>
            <a:ext cx="703512" cy="454796"/>
          </a:xfrm>
          <a:prstGeom prst="rect">
            <a:avLst/>
          </a:prstGeom>
        </p:spPr>
      </p:pic>
      <p:pic>
        <p:nvPicPr>
          <p:cNvPr id="13" name="Picture 12" descr="M.tif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1521" y="4493414"/>
            <a:ext cx="617943" cy="403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8E"/>
          </a:solidFill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>CHA Therapy</a:t>
            </a:r>
            <a:endParaRPr lang="en-US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9367" y="3352800"/>
            <a:ext cx="803225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IAG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352800"/>
            <a:ext cx="942961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SSG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247704" y="3352800"/>
            <a:ext cx="823563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Ang</a:t>
            </a:r>
            <a:endParaRPr lang="en-US" sz="2800" dirty="0"/>
          </a:p>
        </p:txBody>
      </p:sp>
      <p:cxnSp>
        <p:nvCxnSpPr>
          <p:cNvPr id="10" name="Straight Arrow Connector 9"/>
          <p:cNvCxnSpPr>
            <a:stCxn id="7" idx="3"/>
            <a:endCxn id="6" idx="1"/>
          </p:cNvCxnSpPr>
          <p:nvPr/>
        </p:nvCxnSpPr>
        <p:spPr>
          <a:xfrm>
            <a:off x="2924161" y="3614410"/>
            <a:ext cx="1235206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  <a:endCxn id="8" idx="1"/>
          </p:cNvCxnSpPr>
          <p:nvPr/>
        </p:nvCxnSpPr>
        <p:spPr>
          <a:xfrm>
            <a:off x="4962592" y="3614410"/>
            <a:ext cx="1285112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56922" y="316813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4322" y="316813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35156" y="390679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" y="5334000"/>
            <a:ext cx="4739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only stay in state until clock </a:t>
            </a:r>
            <a:r>
              <a:rPr lang="en-US" smtClean="0"/>
              <a:t>A reaches 4</a:t>
            </a:r>
            <a:endParaRPr lang="en-US" dirty="0"/>
          </a:p>
        </p:txBody>
      </p:sp>
      <p:cxnSp>
        <p:nvCxnSpPr>
          <p:cNvPr id="24" name="Curved Connector 23"/>
          <p:cNvCxnSpPr>
            <a:stCxn id="22" idx="3"/>
            <a:endCxn id="21" idx="2"/>
          </p:cNvCxnSpPr>
          <p:nvPr/>
        </p:nvCxnSpPr>
        <p:spPr>
          <a:xfrm flipH="1" flipV="1">
            <a:off x="4491678" y="4276130"/>
            <a:ext cx="705184" cy="1242536"/>
          </a:xfrm>
          <a:prstGeom prst="curvedConnector4">
            <a:avLst>
              <a:gd name="adj1" fmla="val -32417"/>
              <a:gd name="adj2" fmla="val 57431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48200" y="2101334"/>
            <a:ext cx="4277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Can’t leave state until clock B reaches 2</a:t>
            </a:r>
            <a:endParaRPr lang="en-US" dirty="0"/>
          </a:p>
        </p:txBody>
      </p:sp>
      <p:cxnSp>
        <p:nvCxnSpPr>
          <p:cNvPr id="28" name="Shape 27"/>
          <p:cNvCxnSpPr>
            <a:stCxn id="26" idx="1"/>
            <a:endCxn id="20" idx="0"/>
          </p:cNvCxnSpPr>
          <p:nvPr/>
        </p:nvCxnSpPr>
        <p:spPr>
          <a:xfrm rot="10800000" flipH="1" flipV="1">
            <a:off x="4648200" y="2286000"/>
            <a:ext cx="922644" cy="882134"/>
          </a:xfrm>
          <a:prstGeom prst="curvedConnector4">
            <a:avLst>
              <a:gd name="adj1" fmla="val -24777"/>
              <a:gd name="adj2" fmla="val 60467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46562" y="1916668"/>
            <a:ext cx="3028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Avastin</a:t>
            </a:r>
            <a:r>
              <a:rPr lang="en-US" dirty="0" smtClean="0"/>
              <a:t>: slows clock B by .5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3716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91299"/>
            <a:ext cx="9144000" cy="277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Variant 1</a:t>
            </a:r>
            <a:endParaRPr lang="en-US" dirty="0"/>
          </a:p>
        </p:txBody>
      </p:sp>
      <p:pic>
        <p:nvPicPr>
          <p:cNvPr id="6" name="Picture 5" descr="Sebastia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407" y="2781075"/>
            <a:ext cx="1486218" cy="1003197"/>
          </a:xfrm>
          <a:prstGeom prst="rect">
            <a:avLst/>
          </a:prstGeom>
        </p:spPr>
      </p:pic>
      <p:pic>
        <p:nvPicPr>
          <p:cNvPr id="8" name="Picture 7" descr="Sebastian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337" y="5230685"/>
            <a:ext cx="1688356" cy="1139640"/>
          </a:xfrm>
          <a:prstGeom prst="rect">
            <a:avLst/>
          </a:prstGeom>
        </p:spPr>
      </p:pic>
      <p:pic>
        <p:nvPicPr>
          <p:cNvPr id="9" name="Picture 8" descr="Sebastian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0799" y="2001469"/>
            <a:ext cx="1673925" cy="1129899"/>
          </a:xfrm>
          <a:prstGeom prst="rect">
            <a:avLst/>
          </a:prstGeom>
        </p:spPr>
      </p:pic>
      <p:pic>
        <p:nvPicPr>
          <p:cNvPr id="10" name="Picture 9" descr="Sebastian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1371" y="4678804"/>
            <a:ext cx="1258856" cy="1864972"/>
          </a:xfrm>
          <a:prstGeom prst="rect">
            <a:avLst/>
          </a:prstGeom>
        </p:spPr>
      </p:pic>
      <p:cxnSp>
        <p:nvCxnSpPr>
          <p:cNvPr id="12" name="Curved Connector 11"/>
          <p:cNvCxnSpPr>
            <a:stCxn id="6" idx="3"/>
            <a:endCxn id="9" idx="1"/>
          </p:cNvCxnSpPr>
          <p:nvPr/>
        </p:nvCxnSpPr>
        <p:spPr>
          <a:xfrm flipV="1">
            <a:off x="2597625" y="2566419"/>
            <a:ext cx="1443174" cy="716255"/>
          </a:xfrm>
          <a:prstGeom prst="curvedConnector3">
            <a:avLst>
              <a:gd name="adj1" fmla="val 50000"/>
            </a:avLst>
          </a:prstGeom>
          <a:ln w="50800" cap="flat" cmpd="sng" algn="ctr">
            <a:solidFill>
              <a:srgbClr val="43A1C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hape 13"/>
          <p:cNvCxnSpPr>
            <a:stCxn id="6" idx="2"/>
            <a:endCxn id="10" idx="1"/>
          </p:cNvCxnSpPr>
          <p:nvPr/>
        </p:nvCxnSpPr>
        <p:spPr>
          <a:xfrm rot="16200000" flipH="1">
            <a:off x="1719434" y="3919353"/>
            <a:ext cx="1827018" cy="1556855"/>
          </a:xfrm>
          <a:prstGeom prst="curvedConnector2">
            <a:avLst/>
          </a:prstGeom>
          <a:ln w="50800" cap="flat" cmpd="sng" algn="ctr">
            <a:solidFill>
              <a:srgbClr val="43A1C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9" idx="2"/>
            <a:endCxn id="10" idx="0"/>
          </p:cNvCxnSpPr>
          <p:nvPr/>
        </p:nvCxnSpPr>
        <p:spPr>
          <a:xfrm rot="5400000">
            <a:off x="3685563" y="3486605"/>
            <a:ext cx="1547436" cy="836963"/>
          </a:xfrm>
          <a:prstGeom prst="curvedConnector3">
            <a:avLst>
              <a:gd name="adj1" fmla="val 50000"/>
            </a:avLst>
          </a:prstGeom>
          <a:ln w="50800" cap="flat" cmpd="sng" algn="ctr">
            <a:solidFill>
              <a:srgbClr val="43A1C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10" idx="3"/>
            <a:endCxn id="8" idx="1"/>
          </p:cNvCxnSpPr>
          <p:nvPr/>
        </p:nvCxnSpPr>
        <p:spPr>
          <a:xfrm>
            <a:off x="4670227" y="5611290"/>
            <a:ext cx="1766110" cy="189215"/>
          </a:xfrm>
          <a:prstGeom prst="curvedConnector3">
            <a:avLst>
              <a:gd name="adj1" fmla="val 50000"/>
            </a:avLst>
          </a:prstGeom>
          <a:ln w="50800" cap="flat" cmpd="sng" algn="ctr">
            <a:solidFill>
              <a:srgbClr val="43A1C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97624" y="2243253"/>
            <a:ext cx="144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 dressed by Mom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329375" y="3784271"/>
            <a:ext cx="45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939677" y="5431173"/>
            <a:ext cx="775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Sleep</a:t>
            </a:r>
            <a:endParaRPr lang="en-US" dirty="0"/>
          </a:p>
        </p:txBody>
      </p:sp>
      <p:cxnSp>
        <p:nvCxnSpPr>
          <p:cNvPr id="25" name="Shape 24"/>
          <p:cNvCxnSpPr>
            <a:stCxn id="9" idx="3"/>
            <a:endCxn id="6" idx="1"/>
          </p:cNvCxnSpPr>
          <p:nvPr/>
        </p:nvCxnSpPr>
        <p:spPr>
          <a:xfrm flipH="1">
            <a:off x="1111407" y="2566419"/>
            <a:ext cx="4603317" cy="716255"/>
          </a:xfrm>
          <a:prstGeom prst="curvedConnector5">
            <a:avLst>
              <a:gd name="adj1" fmla="val -4966"/>
              <a:gd name="adj2" fmla="val -144579"/>
              <a:gd name="adj3" fmla="val 104966"/>
            </a:avLst>
          </a:prstGeom>
          <a:ln w="50800" cap="flat" cmpd="sng" algn="ctr">
            <a:solidFill>
              <a:srgbClr val="43A1C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60567" y="1632137"/>
            <a:ext cx="787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Bathe</a:t>
            </a:r>
            <a:endParaRPr lang="en-US" dirty="0"/>
          </a:p>
        </p:txBody>
      </p:sp>
      <p:cxnSp>
        <p:nvCxnSpPr>
          <p:cNvPr id="24" name="Curved Connector 23"/>
          <p:cNvCxnSpPr/>
          <p:nvPr/>
        </p:nvCxnSpPr>
        <p:spPr>
          <a:xfrm flipV="1">
            <a:off x="2597627" y="2566420"/>
            <a:ext cx="1443171" cy="1069805"/>
          </a:xfrm>
          <a:prstGeom prst="curvedConnector3">
            <a:avLst>
              <a:gd name="adj1" fmla="val 50000"/>
            </a:avLst>
          </a:prstGeom>
          <a:ln w="50800" cap="flat" cmpd="sng" algn="ctr">
            <a:solidFill>
              <a:srgbClr val="43A1C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750024" y="3461105"/>
            <a:ext cx="144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 dressed by Dad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27428" y="4540305"/>
            <a:ext cx="1556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 dressed and sit</a:t>
            </a:r>
          </a:p>
        </p:txBody>
      </p:sp>
      <p:cxnSp>
        <p:nvCxnSpPr>
          <p:cNvPr id="22" name="Shape 21"/>
          <p:cNvCxnSpPr>
            <a:stCxn id="8" idx="2"/>
            <a:endCxn id="10" idx="2"/>
          </p:cNvCxnSpPr>
          <p:nvPr/>
        </p:nvCxnSpPr>
        <p:spPr bwMode="auto">
          <a:xfrm rot="5400000">
            <a:off x="5573932" y="4837192"/>
            <a:ext cx="173451" cy="3239716"/>
          </a:xfrm>
          <a:prstGeom prst="curvedConnector3">
            <a:avLst>
              <a:gd name="adj1" fmla="val 231795"/>
            </a:avLst>
          </a:prstGeom>
          <a:solidFill>
            <a:schemeClr val="accent1"/>
          </a:solidFill>
          <a:ln w="50800" cap="flat" cmpd="sng" algn="ctr">
            <a:solidFill>
              <a:srgbClr val="43A1CC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cxnSp>
      <p:sp>
        <p:nvSpPr>
          <p:cNvPr id="26" name="TextBox 25"/>
          <p:cNvSpPr txBox="1"/>
          <p:nvPr/>
        </p:nvSpPr>
        <p:spPr>
          <a:xfrm>
            <a:off x="4948581" y="6220610"/>
            <a:ext cx="766143" cy="646331"/>
          </a:xfrm>
          <a:prstGeom prst="rect">
            <a:avLst/>
          </a:prstGeom>
          <a:noFill/>
          <a:ln w="50800" cap="flat" cmpd="sng" algn="ctr">
            <a:noFill/>
            <a:prstDash val="solid"/>
            <a:round/>
            <a:headEnd type="none" w="med" len="med"/>
            <a:tailEnd w="med" len="med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Wake</a:t>
            </a:r>
          </a:p>
          <a:p>
            <a:r>
              <a:rPr lang="en-US" dirty="0" smtClean="0"/>
              <a:t>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Variant 2</a:t>
            </a:r>
            <a:endParaRPr lang="en-US" dirty="0"/>
          </a:p>
        </p:txBody>
      </p:sp>
      <p:pic>
        <p:nvPicPr>
          <p:cNvPr id="6" name="Picture 5" descr="Sebastia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407" y="2824365"/>
            <a:ext cx="1486218" cy="1003197"/>
          </a:xfrm>
          <a:prstGeom prst="rect">
            <a:avLst/>
          </a:prstGeom>
        </p:spPr>
      </p:pic>
      <p:pic>
        <p:nvPicPr>
          <p:cNvPr id="8" name="Picture 7" descr="Sebastian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337" y="5273975"/>
            <a:ext cx="1688356" cy="1139640"/>
          </a:xfrm>
          <a:prstGeom prst="rect">
            <a:avLst/>
          </a:prstGeom>
        </p:spPr>
      </p:pic>
      <p:pic>
        <p:nvPicPr>
          <p:cNvPr id="9" name="Picture 8" descr="Sebastian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0799" y="2044759"/>
            <a:ext cx="1673925" cy="1129899"/>
          </a:xfrm>
          <a:prstGeom prst="rect">
            <a:avLst/>
          </a:prstGeom>
        </p:spPr>
      </p:pic>
      <p:pic>
        <p:nvPicPr>
          <p:cNvPr id="10" name="Picture 9" descr="Sebastian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1371" y="4722094"/>
            <a:ext cx="1258856" cy="1864972"/>
          </a:xfrm>
          <a:prstGeom prst="rect">
            <a:avLst/>
          </a:prstGeom>
        </p:spPr>
      </p:pic>
      <p:cxnSp>
        <p:nvCxnSpPr>
          <p:cNvPr id="12" name="Curved Connector 11"/>
          <p:cNvCxnSpPr>
            <a:stCxn id="6" idx="3"/>
            <a:endCxn id="9" idx="1"/>
          </p:cNvCxnSpPr>
          <p:nvPr/>
        </p:nvCxnSpPr>
        <p:spPr>
          <a:xfrm flipV="1">
            <a:off x="2597625" y="2609709"/>
            <a:ext cx="1443174" cy="716255"/>
          </a:xfrm>
          <a:prstGeom prst="curvedConnector3">
            <a:avLst>
              <a:gd name="adj1" fmla="val 50000"/>
            </a:avLst>
          </a:prstGeom>
          <a:ln>
            <a:solidFill>
              <a:srgbClr val="43A1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hape 13"/>
          <p:cNvCxnSpPr>
            <a:stCxn id="6" idx="2"/>
            <a:endCxn id="10" idx="1"/>
          </p:cNvCxnSpPr>
          <p:nvPr/>
        </p:nvCxnSpPr>
        <p:spPr>
          <a:xfrm rot="16200000" flipH="1">
            <a:off x="1719434" y="3962643"/>
            <a:ext cx="1827018" cy="1556855"/>
          </a:xfrm>
          <a:prstGeom prst="curvedConnector2">
            <a:avLst/>
          </a:prstGeom>
          <a:ln>
            <a:solidFill>
              <a:srgbClr val="43A1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9" idx="2"/>
            <a:endCxn id="10" idx="0"/>
          </p:cNvCxnSpPr>
          <p:nvPr/>
        </p:nvCxnSpPr>
        <p:spPr>
          <a:xfrm rot="5400000">
            <a:off x="3685563" y="3529895"/>
            <a:ext cx="1547436" cy="836963"/>
          </a:xfrm>
          <a:prstGeom prst="curvedConnector3">
            <a:avLst>
              <a:gd name="adj1" fmla="val 50000"/>
            </a:avLst>
          </a:prstGeom>
          <a:ln>
            <a:solidFill>
              <a:srgbClr val="43A1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10" idx="3"/>
            <a:endCxn id="8" idx="1"/>
          </p:cNvCxnSpPr>
          <p:nvPr/>
        </p:nvCxnSpPr>
        <p:spPr>
          <a:xfrm>
            <a:off x="4670227" y="5654580"/>
            <a:ext cx="1766110" cy="189215"/>
          </a:xfrm>
          <a:prstGeom prst="curvedConnector3">
            <a:avLst>
              <a:gd name="adj1" fmla="val 50000"/>
            </a:avLst>
          </a:prstGeom>
          <a:ln>
            <a:solidFill>
              <a:srgbClr val="43A1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97626" y="2824365"/>
            <a:ext cx="144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 dressed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329375" y="3827561"/>
            <a:ext cx="45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939677" y="5474463"/>
            <a:ext cx="775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Sleep</a:t>
            </a:r>
            <a:endParaRPr lang="en-US" dirty="0"/>
          </a:p>
        </p:txBody>
      </p:sp>
      <p:cxnSp>
        <p:nvCxnSpPr>
          <p:cNvPr id="25" name="Shape 24"/>
          <p:cNvCxnSpPr>
            <a:stCxn id="9" idx="3"/>
            <a:endCxn id="6" idx="1"/>
          </p:cNvCxnSpPr>
          <p:nvPr/>
        </p:nvCxnSpPr>
        <p:spPr>
          <a:xfrm flipH="1">
            <a:off x="1111407" y="2609709"/>
            <a:ext cx="4603317" cy="716255"/>
          </a:xfrm>
          <a:prstGeom prst="curvedConnector5">
            <a:avLst>
              <a:gd name="adj1" fmla="val -4966"/>
              <a:gd name="adj2" fmla="val -144579"/>
              <a:gd name="adj3" fmla="val 104966"/>
            </a:avLst>
          </a:prstGeom>
          <a:ln>
            <a:solidFill>
              <a:srgbClr val="43A1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60567" y="1675427"/>
            <a:ext cx="787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Bathe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27428" y="4583595"/>
            <a:ext cx="1556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 dressed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States as combinations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2072447" y="1417638"/>
            <a:ext cx="4999107" cy="4597001"/>
            <a:chOff x="1595214" y="1417638"/>
            <a:chExt cx="4999107" cy="4597001"/>
          </a:xfrm>
        </p:grpSpPr>
        <p:pic>
          <p:nvPicPr>
            <p:cNvPr id="6" name="Picture 5" descr="Sebastian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5214" y="1781851"/>
              <a:ext cx="1486218" cy="1003197"/>
            </a:xfrm>
            <a:prstGeom prst="rect">
              <a:avLst/>
            </a:prstGeom>
          </p:spPr>
        </p:pic>
        <p:pic>
          <p:nvPicPr>
            <p:cNvPr id="8" name="Picture 7" descr="Sebastian3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5215" y="5057004"/>
              <a:ext cx="1418719" cy="957635"/>
            </a:xfrm>
            <a:prstGeom prst="rect">
              <a:avLst/>
            </a:prstGeom>
          </p:spPr>
        </p:pic>
        <p:pic>
          <p:nvPicPr>
            <p:cNvPr id="9" name="Picture 8" descr="Sebastian4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5215" y="2785048"/>
              <a:ext cx="1486218" cy="1003197"/>
            </a:xfrm>
            <a:prstGeom prst="rect">
              <a:avLst/>
            </a:prstGeom>
          </p:spPr>
        </p:pic>
        <p:pic>
          <p:nvPicPr>
            <p:cNvPr id="10" name="Picture 9" descr="Sebastian5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95214" y="3607964"/>
              <a:ext cx="978102" cy="144904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701140" y="3788245"/>
              <a:ext cx="5698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and</a:t>
              </a:r>
              <a:endParaRPr lang="en-US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37577" y="2172809"/>
              <a:ext cx="1456744" cy="966307"/>
            </a:xfrm>
            <a:prstGeom prst="rect">
              <a:avLst/>
            </a:prstGeom>
          </p:spPr>
        </p:pic>
        <p:pic>
          <p:nvPicPr>
            <p:cNvPr id="28" name="Picture 27" descr="Mood1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37577" y="3139116"/>
              <a:ext cx="1456744" cy="1156290"/>
            </a:xfrm>
            <a:prstGeom prst="rect">
              <a:avLst/>
            </a:prstGeom>
          </p:spPr>
        </p:pic>
        <p:pic>
          <p:nvPicPr>
            <p:cNvPr id="32" name="Picture 31" descr="Mood21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37577" y="4295406"/>
              <a:ext cx="1456744" cy="105820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825024" y="1417638"/>
              <a:ext cx="9285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Activity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54950" y="1803477"/>
              <a:ext cx="762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Mood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Parsing (for compilers or other software)</a:t>
            </a:r>
          </a:p>
          <a:p>
            <a:endParaRPr lang="en-US" dirty="0" smtClean="0"/>
          </a:p>
          <a:p>
            <a:r>
              <a:rPr lang="en-US" dirty="0" smtClean="0"/>
              <a:t>Verifying program correctness (model-checking)</a:t>
            </a:r>
          </a:p>
          <a:p>
            <a:endParaRPr lang="en-US" dirty="0" smtClean="0"/>
          </a:p>
          <a:p>
            <a:r>
              <a:rPr lang="en-US" dirty="0" smtClean="0"/>
              <a:t>Modeling anything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20"/>
            <a:ext cx="9144000" cy="6805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Stages/States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SSG: Self-sufficiency in growth signals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IAG: Insensitivity to anti-growth signals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Ang</a:t>
            </a:r>
            <a:r>
              <a:rPr lang="en-US" dirty="0" smtClean="0"/>
              <a:t>: Sustained angiogenesis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LRP: Limitless </a:t>
            </a:r>
            <a:r>
              <a:rPr lang="en-US" dirty="0" err="1" smtClean="0"/>
              <a:t>replicative</a:t>
            </a:r>
            <a:r>
              <a:rPr lang="en-US" dirty="0" smtClean="0"/>
              <a:t> potential</a:t>
            </a:r>
          </a:p>
          <a:p>
            <a:endParaRPr lang="en-US" dirty="0" smtClean="0"/>
          </a:p>
          <a:p>
            <a:r>
              <a:rPr lang="en-US" dirty="0" err="1" smtClean="0"/>
              <a:t>Ev</a:t>
            </a:r>
            <a:r>
              <a:rPr lang="en-US" dirty="0" smtClean="0"/>
              <a:t> Ap: Evading Apoptosis</a:t>
            </a:r>
          </a:p>
          <a:p>
            <a:endParaRPr lang="en-US" dirty="0" smtClean="0"/>
          </a:p>
          <a:p>
            <a:r>
              <a:rPr lang="en-US" dirty="0" smtClean="0"/>
              <a:t>M: Metastasis</a:t>
            </a:r>
            <a:endParaRPr lang="en-US" dirty="0"/>
          </a:p>
        </p:txBody>
      </p:sp>
      <p:pic>
        <p:nvPicPr>
          <p:cNvPr id="7" name="Picture 6" descr="SSG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2142065"/>
            <a:ext cx="685800" cy="457200"/>
          </a:xfrm>
          <a:prstGeom prst="rect">
            <a:avLst/>
          </a:prstGeom>
        </p:spPr>
      </p:pic>
      <p:pic>
        <p:nvPicPr>
          <p:cNvPr id="8" name="Picture 7" descr="IAG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35095"/>
            <a:ext cx="704850" cy="501388"/>
          </a:xfrm>
          <a:prstGeom prst="rect">
            <a:avLst/>
          </a:prstGeom>
        </p:spPr>
      </p:pic>
      <p:pic>
        <p:nvPicPr>
          <p:cNvPr id="9" name="Picture 8" descr="Ang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46117"/>
            <a:ext cx="704850" cy="427182"/>
          </a:xfrm>
          <a:prstGeom prst="rect">
            <a:avLst/>
          </a:prstGeom>
        </p:spPr>
      </p:pic>
      <p:pic>
        <p:nvPicPr>
          <p:cNvPr id="10" name="Picture 9" descr="LRP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0725" y="2142065"/>
            <a:ext cx="692150" cy="456676"/>
          </a:xfrm>
          <a:prstGeom prst="rect">
            <a:avLst/>
          </a:prstGeom>
        </p:spPr>
      </p:pic>
      <p:pic>
        <p:nvPicPr>
          <p:cNvPr id="11" name="Picture 10" descr="EvAp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0725" y="3335095"/>
            <a:ext cx="704850" cy="455661"/>
          </a:xfrm>
          <a:prstGeom prst="rect">
            <a:avLst/>
          </a:prstGeom>
        </p:spPr>
      </p:pic>
      <p:pic>
        <p:nvPicPr>
          <p:cNvPr id="12" name="Picture 11" descr="M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0725" y="4746117"/>
            <a:ext cx="660400" cy="430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Possible Drug Therapy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VEGF signals for creation of new blood vessels</a:t>
            </a:r>
          </a:p>
          <a:p>
            <a:endParaRPr lang="en-US" dirty="0" smtClean="0"/>
          </a:p>
          <a:p>
            <a:r>
              <a:rPr lang="en-US" dirty="0" smtClean="0"/>
              <a:t>The drug </a:t>
            </a:r>
            <a:r>
              <a:rPr lang="en-US" dirty="0" err="1" smtClean="0"/>
              <a:t>Avastin</a:t>
            </a:r>
            <a:r>
              <a:rPr lang="en-US" dirty="0" smtClean="0"/>
              <a:t> inhibits the VEGF signaling pathway</a:t>
            </a:r>
          </a:p>
          <a:p>
            <a:endParaRPr lang="en-US" dirty="0" smtClean="0"/>
          </a:p>
          <a:p>
            <a:r>
              <a:rPr lang="en-US" dirty="0" smtClean="0"/>
              <a:t>This prevents tumors from getting an adequate blood supply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91101Workshops">
  <a:themeElements>
    <a:clrScheme name="20091101Workshop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0091101Workshop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20091101Workshop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91101Workshop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1101Workshop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1101Workshop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91101Workshop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1101Workshop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1101Workshop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2014Introduction.pptx</Template>
  <TotalTime>853</TotalTime>
  <Words>761</Words>
  <Application>Microsoft Macintosh PowerPoint</Application>
  <PresentationFormat>On-screen Show (4:3)</PresentationFormat>
  <Paragraphs>160</Paragraphs>
  <Slides>21</Slides>
  <Notes>8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20091101Workshops</vt:lpstr>
      <vt:lpstr>Slide 1</vt:lpstr>
      <vt:lpstr>States and transitions</vt:lpstr>
      <vt:lpstr>Variant 1</vt:lpstr>
      <vt:lpstr>Variant 2</vt:lpstr>
      <vt:lpstr>States as combinations</vt:lpstr>
      <vt:lpstr>Applications</vt:lpstr>
      <vt:lpstr>Slide 7</vt:lpstr>
      <vt:lpstr>Stages/States</vt:lpstr>
      <vt:lpstr>A Possible Drug Therapy</vt:lpstr>
      <vt:lpstr>Using Avastin</vt:lpstr>
      <vt:lpstr>Slide 11</vt:lpstr>
      <vt:lpstr>Evaluating therapies</vt:lpstr>
      <vt:lpstr>Model shortcomings</vt:lpstr>
      <vt:lpstr>Adding time</vt:lpstr>
      <vt:lpstr>Adding time</vt:lpstr>
      <vt:lpstr>Slide 16</vt:lpstr>
      <vt:lpstr>Time invariants for transitions</vt:lpstr>
      <vt:lpstr>Time constraints for states</vt:lpstr>
      <vt:lpstr>Drug effects</vt:lpstr>
      <vt:lpstr>Slide 20</vt:lpstr>
      <vt:lpstr>CHA Therapy</vt:lpstr>
    </vt:vector>
  </TitlesOfParts>
  <Company>Lehman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Nancy Griffeth</dc:creator>
  <cp:lastModifiedBy>Nancy Griffeth</cp:lastModifiedBy>
  <cp:revision>69</cp:revision>
  <dcterms:created xsi:type="dcterms:W3CDTF">2014-08-12T00:38:38Z</dcterms:created>
  <dcterms:modified xsi:type="dcterms:W3CDTF">2014-08-12T00:39:25Z</dcterms:modified>
</cp:coreProperties>
</file>