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diagrams/colors1.xml" ContentType="application/vnd.openxmlformats-officedocument.drawingml.diagramColors+xml"/>
  <Override PartName="/ppt/diagrams/colors2.xml" ContentType="application/vnd.openxmlformats-officedocument.drawingml.diagramColors+xml"/>
  <Override PartName="/ppt/diagrams/drawing2.xml" ContentType="application/vnd.ms-office.drawingml.diagramDrawing+xml"/>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Override PartName="/ppt/diagrams/quickStyle2.xml" ContentType="application/vnd.openxmlformats-officedocument.drawingml.diagramStyle+xml"/>
  <Override PartName="/ppt/slides/slide1.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diagrams/quickStyle1.xml" ContentType="application/vnd.openxmlformats-officedocument.drawingml.diagramStyle+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layout1.xml" ContentType="application/vnd.openxmlformats-officedocument.drawingml.diagramLayout+xml"/>
  <Override PartName="/ppt/diagrams/data2.xml" ContentType="application/vnd.openxmlformats-officedocument.drawingml.diagramData+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7023100"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F2143"/>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91" d="100"/>
          <a:sy n="91" d="100"/>
        </p:scale>
        <p:origin x="-120" y="-31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E2D125B-43A0-45CE-BC1A-966126AE5C61}" type="doc">
      <dgm:prSet loTypeId="urn:microsoft.com/office/officeart/2005/8/layout/process4" loCatId="process" qsTypeId="urn:microsoft.com/office/officeart/2005/8/quickstyle/3d3" qsCatId="3D" csTypeId="urn:microsoft.com/office/officeart/2005/8/colors/colorful5" csCatId="colorful" phldr="1"/>
      <dgm:spPr/>
      <dgm:t>
        <a:bodyPr/>
        <a:lstStyle/>
        <a:p>
          <a:endParaRPr lang="en-US"/>
        </a:p>
      </dgm:t>
    </dgm:pt>
    <dgm:pt modelId="{E4D05676-211F-4899-A652-7961986FBC14}">
      <dgm:prSet phldrT="[Text]"/>
      <dgm:spPr/>
      <dgm:t>
        <a:bodyPr/>
        <a:lstStyle/>
        <a:p>
          <a:r>
            <a:rPr lang="en-US" b="1" dirty="0" smtClean="0"/>
            <a:t>STEP 1</a:t>
          </a:r>
          <a:endParaRPr lang="en-US" b="1" dirty="0"/>
        </a:p>
      </dgm:t>
    </dgm:pt>
    <dgm:pt modelId="{D29AD31D-0C17-46DF-B6E9-65F3B567C52A}" type="parTrans" cxnId="{3BCA035B-9172-4B4D-AD97-7CB0C8C567C8}">
      <dgm:prSet/>
      <dgm:spPr/>
      <dgm:t>
        <a:bodyPr/>
        <a:lstStyle/>
        <a:p>
          <a:endParaRPr lang="en-US"/>
        </a:p>
      </dgm:t>
    </dgm:pt>
    <dgm:pt modelId="{93A8F0F3-7CFF-47F8-AA2C-5291BAA9E31D}" type="sibTrans" cxnId="{3BCA035B-9172-4B4D-AD97-7CB0C8C567C8}">
      <dgm:prSet/>
      <dgm:spPr/>
      <dgm:t>
        <a:bodyPr/>
        <a:lstStyle/>
        <a:p>
          <a:endParaRPr lang="en-US"/>
        </a:p>
      </dgm:t>
    </dgm:pt>
    <dgm:pt modelId="{4C003DD8-9739-4403-B55C-F05FE9686243}">
      <dgm:prSet phldrT="[Text]" custT="1"/>
      <dgm:spPr/>
      <dgm:t>
        <a:bodyPr/>
        <a:lstStyle/>
        <a:p>
          <a:pPr algn="l"/>
          <a:r>
            <a:rPr lang="en-US" sz="1200" dirty="0" smtClean="0"/>
            <a:t>Notify ORSP of intent to submit an application. Send ORSP a link of the program announcement: orsp_lehman@lehman.cuny.edu</a:t>
          </a:r>
          <a:endParaRPr lang="en-US" sz="1200" dirty="0"/>
        </a:p>
      </dgm:t>
    </dgm:pt>
    <dgm:pt modelId="{1B789FD5-381D-47C5-AE71-F814F94EEF42}" type="parTrans" cxnId="{4C9B83D5-DE86-417F-B629-AC1AC90B5C9C}">
      <dgm:prSet/>
      <dgm:spPr/>
      <dgm:t>
        <a:bodyPr/>
        <a:lstStyle/>
        <a:p>
          <a:endParaRPr lang="en-US"/>
        </a:p>
      </dgm:t>
    </dgm:pt>
    <dgm:pt modelId="{386B38B0-B4E9-4CD0-BA6E-E9775C05C6E9}" type="sibTrans" cxnId="{4C9B83D5-DE86-417F-B629-AC1AC90B5C9C}">
      <dgm:prSet/>
      <dgm:spPr/>
      <dgm:t>
        <a:bodyPr/>
        <a:lstStyle/>
        <a:p>
          <a:endParaRPr lang="en-US"/>
        </a:p>
      </dgm:t>
    </dgm:pt>
    <dgm:pt modelId="{C4C1AC41-F4DA-4C50-A0BA-8E1E1BC0C8AF}">
      <dgm:prSet phldrT="[Text]"/>
      <dgm:spPr/>
      <dgm:t>
        <a:bodyPr/>
        <a:lstStyle/>
        <a:p>
          <a:r>
            <a:rPr lang="en-US" b="1" dirty="0" smtClean="0"/>
            <a:t>STEP 2</a:t>
          </a:r>
          <a:endParaRPr lang="en-US" b="1" dirty="0"/>
        </a:p>
      </dgm:t>
    </dgm:pt>
    <dgm:pt modelId="{027B5B38-D850-45D2-A1C6-0EED068F07B0}" type="parTrans" cxnId="{C95966E1-0814-4965-A5B1-C02AB44645BC}">
      <dgm:prSet/>
      <dgm:spPr/>
      <dgm:t>
        <a:bodyPr/>
        <a:lstStyle/>
        <a:p>
          <a:endParaRPr lang="en-US"/>
        </a:p>
      </dgm:t>
    </dgm:pt>
    <dgm:pt modelId="{3D36105A-B04B-4A77-BA30-FC347DF2DF33}" type="sibTrans" cxnId="{C95966E1-0814-4965-A5B1-C02AB44645BC}">
      <dgm:prSet/>
      <dgm:spPr/>
      <dgm:t>
        <a:bodyPr/>
        <a:lstStyle/>
        <a:p>
          <a:endParaRPr lang="en-US"/>
        </a:p>
      </dgm:t>
    </dgm:pt>
    <dgm:pt modelId="{40FEBCEC-B094-4F1E-B43E-0CA9F00175F2}">
      <dgm:prSet phldrT="[Text]" custT="1"/>
      <dgm:spPr/>
      <dgm:t>
        <a:bodyPr/>
        <a:lstStyle/>
        <a:p>
          <a:pPr algn="l"/>
          <a:r>
            <a:rPr lang="en-US" sz="1200" dirty="0" smtClean="0"/>
            <a:t>Develop the proposal with ORSP (Budget, Biosketch, Resources and other proposal documents, Cayuse upload)</a:t>
          </a:r>
          <a:endParaRPr lang="en-US" sz="1200" dirty="0"/>
        </a:p>
      </dgm:t>
    </dgm:pt>
    <dgm:pt modelId="{3F816F56-1181-498A-9571-A7DF8698F2BE}" type="parTrans" cxnId="{B7D6EDDE-51E1-47E5-9DE9-F6DE2AAC53EF}">
      <dgm:prSet/>
      <dgm:spPr/>
      <dgm:t>
        <a:bodyPr/>
        <a:lstStyle/>
        <a:p>
          <a:endParaRPr lang="en-US"/>
        </a:p>
      </dgm:t>
    </dgm:pt>
    <dgm:pt modelId="{8FA047EE-7A25-46E4-9E89-396B9965A8A2}" type="sibTrans" cxnId="{B7D6EDDE-51E1-47E5-9DE9-F6DE2AAC53EF}">
      <dgm:prSet/>
      <dgm:spPr/>
      <dgm:t>
        <a:bodyPr/>
        <a:lstStyle/>
        <a:p>
          <a:endParaRPr lang="en-US"/>
        </a:p>
      </dgm:t>
    </dgm:pt>
    <dgm:pt modelId="{EC7B4D08-94C8-426C-A74A-431C0ACFCC46}">
      <dgm:prSet phldrT="[Text]"/>
      <dgm:spPr/>
      <dgm:t>
        <a:bodyPr/>
        <a:lstStyle/>
        <a:p>
          <a:r>
            <a:rPr lang="en-US" b="1" dirty="0" smtClean="0"/>
            <a:t>STEP 3</a:t>
          </a:r>
          <a:endParaRPr lang="en-US" b="1" dirty="0"/>
        </a:p>
      </dgm:t>
    </dgm:pt>
    <dgm:pt modelId="{A7897A7C-8D0F-4ADA-B766-77B7304222CB}" type="parTrans" cxnId="{4F76664F-15F3-481F-9319-5158FD279F6E}">
      <dgm:prSet/>
      <dgm:spPr/>
      <dgm:t>
        <a:bodyPr/>
        <a:lstStyle/>
        <a:p>
          <a:endParaRPr lang="en-US"/>
        </a:p>
      </dgm:t>
    </dgm:pt>
    <dgm:pt modelId="{B07B9ECE-C607-460D-BEA3-857AEFE192B7}" type="sibTrans" cxnId="{4F76664F-15F3-481F-9319-5158FD279F6E}">
      <dgm:prSet/>
      <dgm:spPr/>
      <dgm:t>
        <a:bodyPr/>
        <a:lstStyle/>
        <a:p>
          <a:endParaRPr lang="en-US"/>
        </a:p>
      </dgm:t>
    </dgm:pt>
    <dgm:pt modelId="{4A325E5D-51DD-4C18-8125-22601A9B4E7B}">
      <dgm:prSet phldrT="[Text]" custT="1"/>
      <dgm:spPr/>
      <dgm:t>
        <a:bodyPr/>
        <a:lstStyle/>
        <a:p>
          <a:pPr algn="l"/>
          <a:r>
            <a:rPr lang="en-US" sz="1200" dirty="0" smtClean="0"/>
            <a:t>Upload all administrative components of the application and  the draft technical section to Cayuse. Route to Chair, Dean, Director of Responsible Research Practices and Director of ORSP</a:t>
          </a:r>
          <a:endParaRPr lang="en-US" sz="1200" dirty="0"/>
        </a:p>
      </dgm:t>
    </dgm:pt>
    <dgm:pt modelId="{575A24AF-A52D-4F98-BF26-980090F5CFC0}" type="parTrans" cxnId="{9D1AA527-9E52-4261-B58F-85BD8BB84CBB}">
      <dgm:prSet/>
      <dgm:spPr/>
      <dgm:t>
        <a:bodyPr/>
        <a:lstStyle/>
        <a:p>
          <a:endParaRPr lang="en-US"/>
        </a:p>
      </dgm:t>
    </dgm:pt>
    <dgm:pt modelId="{CA4D283E-F0D4-4C88-B46E-80D1EED9D355}" type="sibTrans" cxnId="{9D1AA527-9E52-4261-B58F-85BD8BB84CBB}">
      <dgm:prSet/>
      <dgm:spPr/>
      <dgm:t>
        <a:bodyPr/>
        <a:lstStyle/>
        <a:p>
          <a:endParaRPr lang="en-US"/>
        </a:p>
      </dgm:t>
    </dgm:pt>
    <dgm:pt modelId="{32D0A428-B99A-4860-8A11-F5C32CEC5A2F}" type="pres">
      <dgm:prSet presAssocID="{BE2D125B-43A0-45CE-BC1A-966126AE5C61}" presName="Name0" presStyleCnt="0">
        <dgm:presLayoutVars>
          <dgm:dir/>
          <dgm:animLvl val="lvl"/>
          <dgm:resizeHandles val="exact"/>
        </dgm:presLayoutVars>
      </dgm:prSet>
      <dgm:spPr/>
      <dgm:t>
        <a:bodyPr/>
        <a:lstStyle/>
        <a:p>
          <a:endParaRPr lang="en-US"/>
        </a:p>
      </dgm:t>
    </dgm:pt>
    <dgm:pt modelId="{7C0646B8-2875-461A-AC17-F2B36BC580AC}" type="pres">
      <dgm:prSet presAssocID="{EC7B4D08-94C8-426C-A74A-431C0ACFCC46}" presName="boxAndChildren" presStyleCnt="0"/>
      <dgm:spPr/>
    </dgm:pt>
    <dgm:pt modelId="{6B5661BC-11D3-47F4-96D7-A56DF0554A8F}" type="pres">
      <dgm:prSet presAssocID="{EC7B4D08-94C8-426C-A74A-431C0ACFCC46}" presName="parentTextBox" presStyleLbl="node1" presStyleIdx="0" presStyleCnt="3"/>
      <dgm:spPr/>
      <dgm:t>
        <a:bodyPr/>
        <a:lstStyle/>
        <a:p>
          <a:endParaRPr lang="en-US"/>
        </a:p>
      </dgm:t>
    </dgm:pt>
    <dgm:pt modelId="{D841AD81-8941-420F-A6D1-940AF6AAA667}" type="pres">
      <dgm:prSet presAssocID="{EC7B4D08-94C8-426C-A74A-431C0ACFCC46}" presName="entireBox" presStyleLbl="node1" presStyleIdx="0" presStyleCnt="3" custLinFactNeighborY="-1114"/>
      <dgm:spPr/>
      <dgm:t>
        <a:bodyPr/>
        <a:lstStyle/>
        <a:p>
          <a:endParaRPr lang="en-US"/>
        </a:p>
      </dgm:t>
    </dgm:pt>
    <dgm:pt modelId="{CECF2797-F8A1-49DE-B7C3-CBF4366F2F6D}" type="pres">
      <dgm:prSet presAssocID="{EC7B4D08-94C8-426C-A74A-431C0ACFCC46}" presName="descendantBox" presStyleCnt="0"/>
      <dgm:spPr/>
    </dgm:pt>
    <dgm:pt modelId="{52B8D22E-FE9F-4C89-9476-1300CCFCC862}" type="pres">
      <dgm:prSet presAssocID="{4A325E5D-51DD-4C18-8125-22601A9B4E7B}" presName="childTextBox" presStyleLbl="fgAccFollowNode1" presStyleIdx="0" presStyleCnt="3" custScaleY="142637" custLinFactNeighborY="72">
        <dgm:presLayoutVars>
          <dgm:bulletEnabled val="1"/>
        </dgm:presLayoutVars>
      </dgm:prSet>
      <dgm:spPr/>
      <dgm:t>
        <a:bodyPr/>
        <a:lstStyle/>
        <a:p>
          <a:endParaRPr lang="en-US"/>
        </a:p>
      </dgm:t>
    </dgm:pt>
    <dgm:pt modelId="{26B245DC-4FB7-4253-BB1F-FD11ED418863}" type="pres">
      <dgm:prSet presAssocID="{3D36105A-B04B-4A77-BA30-FC347DF2DF33}" presName="sp" presStyleCnt="0"/>
      <dgm:spPr/>
    </dgm:pt>
    <dgm:pt modelId="{51589153-AC76-4DA7-876F-9889731F395E}" type="pres">
      <dgm:prSet presAssocID="{C4C1AC41-F4DA-4C50-A0BA-8E1E1BC0C8AF}" presName="arrowAndChildren" presStyleCnt="0"/>
      <dgm:spPr/>
    </dgm:pt>
    <dgm:pt modelId="{7E5BC221-041E-4B03-ACE9-061A3B390862}" type="pres">
      <dgm:prSet presAssocID="{C4C1AC41-F4DA-4C50-A0BA-8E1E1BC0C8AF}" presName="parentTextArrow" presStyleLbl="node1" presStyleIdx="0" presStyleCnt="3"/>
      <dgm:spPr/>
      <dgm:t>
        <a:bodyPr/>
        <a:lstStyle/>
        <a:p>
          <a:endParaRPr lang="en-US"/>
        </a:p>
      </dgm:t>
    </dgm:pt>
    <dgm:pt modelId="{CF47D994-633B-48D2-891D-BF4F0FE4590C}" type="pres">
      <dgm:prSet presAssocID="{C4C1AC41-F4DA-4C50-A0BA-8E1E1BC0C8AF}" presName="arrow" presStyleLbl="node1" presStyleIdx="1" presStyleCnt="3"/>
      <dgm:spPr/>
      <dgm:t>
        <a:bodyPr/>
        <a:lstStyle/>
        <a:p>
          <a:endParaRPr lang="en-US"/>
        </a:p>
      </dgm:t>
    </dgm:pt>
    <dgm:pt modelId="{1B354239-A3EB-41BA-9EC0-AF111FD05DB2}" type="pres">
      <dgm:prSet presAssocID="{C4C1AC41-F4DA-4C50-A0BA-8E1E1BC0C8AF}" presName="descendantArrow" presStyleCnt="0"/>
      <dgm:spPr/>
    </dgm:pt>
    <dgm:pt modelId="{91ABDD45-8A3D-45F7-AF88-8C64DBA3B6A7}" type="pres">
      <dgm:prSet presAssocID="{40FEBCEC-B094-4F1E-B43E-0CA9F00175F2}" presName="childTextArrow" presStyleLbl="fgAccFollowNode1" presStyleIdx="1" presStyleCnt="3">
        <dgm:presLayoutVars>
          <dgm:bulletEnabled val="1"/>
        </dgm:presLayoutVars>
      </dgm:prSet>
      <dgm:spPr/>
      <dgm:t>
        <a:bodyPr/>
        <a:lstStyle/>
        <a:p>
          <a:endParaRPr lang="en-US"/>
        </a:p>
      </dgm:t>
    </dgm:pt>
    <dgm:pt modelId="{05056EA9-D031-4ECF-B309-2167039A97A1}" type="pres">
      <dgm:prSet presAssocID="{93A8F0F3-7CFF-47F8-AA2C-5291BAA9E31D}" presName="sp" presStyleCnt="0"/>
      <dgm:spPr/>
    </dgm:pt>
    <dgm:pt modelId="{09A9C202-56A9-4C72-B3FF-68A91A8203FB}" type="pres">
      <dgm:prSet presAssocID="{E4D05676-211F-4899-A652-7961986FBC14}" presName="arrowAndChildren" presStyleCnt="0"/>
      <dgm:spPr/>
    </dgm:pt>
    <dgm:pt modelId="{289325A5-94C5-405D-997D-694179DD19B3}" type="pres">
      <dgm:prSet presAssocID="{E4D05676-211F-4899-A652-7961986FBC14}" presName="parentTextArrow" presStyleLbl="node1" presStyleIdx="1" presStyleCnt="3"/>
      <dgm:spPr/>
      <dgm:t>
        <a:bodyPr/>
        <a:lstStyle/>
        <a:p>
          <a:endParaRPr lang="en-US"/>
        </a:p>
      </dgm:t>
    </dgm:pt>
    <dgm:pt modelId="{D082FE3A-DADE-4C88-81A8-E9266DBB6B9F}" type="pres">
      <dgm:prSet presAssocID="{E4D05676-211F-4899-A652-7961986FBC14}" presName="arrow" presStyleLbl="node1" presStyleIdx="2" presStyleCnt="3" custLinFactNeighborX="-1149" custLinFactNeighborY="-47"/>
      <dgm:spPr/>
      <dgm:t>
        <a:bodyPr/>
        <a:lstStyle/>
        <a:p>
          <a:endParaRPr lang="en-US"/>
        </a:p>
      </dgm:t>
    </dgm:pt>
    <dgm:pt modelId="{D2EF1204-5A5C-4126-B9A6-E571E3EBE203}" type="pres">
      <dgm:prSet presAssocID="{E4D05676-211F-4899-A652-7961986FBC14}" presName="descendantArrow" presStyleCnt="0"/>
      <dgm:spPr/>
    </dgm:pt>
    <dgm:pt modelId="{54111519-4DAC-4A65-91EF-6548BFD49620}" type="pres">
      <dgm:prSet presAssocID="{4C003DD8-9739-4403-B55C-F05FE9686243}" presName="childTextArrow" presStyleLbl="fgAccFollowNode1" presStyleIdx="2" presStyleCnt="3">
        <dgm:presLayoutVars>
          <dgm:bulletEnabled val="1"/>
        </dgm:presLayoutVars>
      </dgm:prSet>
      <dgm:spPr/>
      <dgm:t>
        <a:bodyPr/>
        <a:lstStyle/>
        <a:p>
          <a:endParaRPr lang="en-US"/>
        </a:p>
      </dgm:t>
    </dgm:pt>
  </dgm:ptLst>
  <dgm:cxnLst>
    <dgm:cxn modelId="{8C0BA493-1A72-4CD7-9CE5-67575CB1D40A}" type="presOf" srcId="{BE2D125B-43A0-45CE-BC1A-966126AE5C61}" destId="{32D0A428-B99A-4860-8A11-F5C32CEC5A2F}" srcOrd="0" destOrd="0" presId="urn:microsoft.com/office/officeart/2005/8/layout/process4"/>
    <dgm:cxn modelId="{4333225D-7107-412B-8FCB-96CE92A26074}" type="presOf" srcId="{E4D05676-211F-4899-A652-7961986FBC14}" destId="{289325A5-94C5-405D-997D-694179DD19B3}" srcOrd="0" destOrd="0" presId="urn:microsoft.com/office/officeart/2005/8/layout/process4"/>
    <dgm:cxn modelId="{C5E03030-83D3-4462-A6BF-19DA5CDC081D}" type="presOf" srcId="{E4D05676-211F-4899-A652-7961986FBC14}" destId="{D082FE3A-DADE-4C88-81A8-E9266DBB6B9F}" srcOrd="1" destOrd="0" presId="urn:microsoft.com/office/officeart/2005/8/layout/process4"/>
    <dgm:cxn modelId="{AFB2CA95-5A6D-4FE9-949B-4AF4AF892463}" type="presOf" srcId="{4C003DD8-9739-4403-B55C-F05FE9686243}" destId="{54111519-4DAC-4A65-91EF-6548BFD49620}" srcOrd="0" destOrd="0" presId="urn:microsoft.com/office/officeart/2005/8/layout/process4"/>
    <dgm:cxn modelId="{4F76664F-15F3-481F-9319-5158FD279F6E}" srcId="{BE2D125B-43A0-45CE-BC1A-966126AE5C61}" destId="{EC7B4D08-94C8-426C-A74A-431C0ACFCC46}" srcOrd="2" destOrd="0" parTransId="{A7897A7C-8D0F-4ADA-B766-77B7304222CB}" sibTransId="{B07B9ECE-C607-460D-BEA3-857AEFE192B7}"/>
    <dgm:cxn modelId="{B7D6EDDE-51E1-47E5-9DE9-F6DE2AAC53EF}" srcId="{C4C1AC41-F4DA-4C50-A0BA-8E1E1BC0C8AF}" destId="{40FEBCEC-B094-4F1E-B43E-0CA9F00175F2}" srcOrd="0" destOrd="0" parTransId="{3F816F56-1181-498A-9571-A7DF8698F2BE}" sibTransId="{8FA047EE-7A25-46E4-9E89-396B9965A8A2}"/>
    <dgm:cxn modelId="{3CA528F6-0DEC-4D0D-AF00-43B640B77CC5}" type="presOf" srcId="{C4C1AC41-F4DA-4C50-A0BA-8E1E1BC0C8AF}" destId="{CF47D994-633B-48D2-891D-BF4F0FE4590C}" srcOrd="1" destOrd="0" presId="urn:microsoft.com/office/officeart/2005/8/layout/process4"/>
    <dgm:cxn modelId="{00BFDEBE-FA05-43D4-82A0-E8DD8A57BCB3}" type="presOf" srcId="{EC7B4D08-94C8-426C-A74A-431C0ACFCC46}" destId="{D841AD81-8941-420F-A6D1-940AF6AAA667}" srcOrd="1" destOrd="0" presId="urn:microsoft.com/office/officeart/2005/8/layout/process4"/>
    <dgm:cxn modelId="{3BCA035B-9172-4B4D-AD97-7CB0C8C567C8}" srcId="{BE2D125B-43A0-45CE-BC1A-966126AE5C61}" destId="{E4D05676-211F-4899-A652-7961986FBC14}" srcOrd="0" destOrd="0" parTransId="{D29AD31D-0C17-46DF-B6E9-65F3B567C52A}" sibTransId="{93A8F0F3-7CFF-47F8-AA2C-5291BAA9E31D}"/>
    <dgm:cxn modelId="{C9A78070-1079-48C7-83A8-CEC73286A962}" type="presOf" srcId="{4A325E5D-51DD-4C18-8125-22601A9B4E7B}" destId="{52B8D22E-FE9F-4C89-9476-1300CCFCC862}" srcOrd="0" destOrd="0" presId="urn:microsoft.com/office/officeart/2005/8/layout/process4"/>
    <dgm:cxn modelId="{0B5E2ACC-0D99-469B-807D-36BBDAF1925A}" type="presOf" srcId="{40FEBCEC-B094-4F1E-B43E-0CA9F00175F2}" destId="{91ABDD45-8A3D-45F7-AF88-8C64DBA3B6A7}" srcOrd="0" destOrd="0" presId="urn:microsoft.com/office/officeart/2005/8/layout/process4"/>
    <dgm:cxn modelId="{8008D6FD-9077-4DC9-8199-95DFC9A0699F}" type="presOf" srcId="{C4C1AC41-F4DA-4C50-A0BA-8E1E1BC0C8AF}" destId="{7E5BC221-041E-4B03-ACE9-061A3B390862}" srcOrd="0" destOrd="0" presId="urn:microsoft.com/office/officeart/2005/8/layout/process4"/>
    <dgm:cxn modelId="{4C9B83D5-DE86-417F-B629-AC1AC90B5C9C}" srcId="{E4D05676-211F-4899-A652-7961986FBC14}" destId="{4C003DD8-9739-4403-B55C-F05FE9686243}" srcOrd="0" destOrd="0" parTransId="{1B789FD5-381D-47C5-AE71-F814F94EEF42}" sibTransId="{386B38B0-B4E9-4CD0-BA6E-E9775C05C6E9}"/>
    <dgm:cxn modelId="{9D1AA527-9E52-4261-B58F-85BD8BB84CBB}" srcId="{EC7B4D08-94C8-426C-A74A-431C0ACFCC46}" destId="{4A325E5D-51DD-4C18-8125-22601A9B4E7B}" srcOrd="0" destOrd="0" parTransId="{575A24AF-A52D-4F98-BF26-980090F5CFC0}" sibTransId="{CA4D283E-F0D4-4C88-B46E-80D1EED9D355}"/>
    <dgm:cxn modelId="{C95966E1-0814-4965-A5B1-C02AB44645BC}" srcId="{BE2D125B-43A0-45CE-BC1A-966126AE5C61}" destId="{C4C1AC41-F4DA-4C50-A0BA-8E1E1BC0C8AF}" srcOrd="1" destOrd="0" parTransId="{027B5B38-D850-45D2-A1C6-0EED068F07B0}" sibTransId="{3D36105A-B04B-4A77-BA30-FC347DF2DF33}"/>
    <dgm:cxn modelId="{3648C48D-A594-499B-B063-4DC430635EF7}" type="presOf" srcId="{EC7B4D08-94C8-426C-A74A-431C0ACFCC46}" destId="{6B5661BC-11D3-47F4-96D7-A56DF0554A8F}" srcOrd="0" destOrd="0" presId="urn:microsoft.com/office/officeart/2005/8/layout/process4"/>
    <dgm:cxn modelId="{484C40A2-ECA3-41A2-B2B4-C0A5D3DA9501}" type="presParOf" srcId="{32D0A428-B99A-4860-8A11-F5C32CEC5A2F}" destId="{7C0646B8-2875-461A-AC17-F2B36BC580AC}" srcOrd="0" destOrd="0" presId="urn:microsoft.com/office/officeart/2005/8/layout/process4"/>
    <dgm:cxn modelId="{05CBC444-85B2-48E7-8C15-89E45164A733}" type="presParOf" srcId="{7C0646B8-2875-461A-AC17-F2B36BC580AC}" destId="{6B5661BC-11D3-47F4-96D7-A56DF0554A8F}" srcOrd="0" destOrd="0" presId="urn:microsoft.com/office/officeart/2005/8/layout/process4"/>
    <dgm:cxn modelId="{55B8CD3C-8801-4C51-8D9F-26BF429E7AD3}" type="presParOf" srcId="{7C0646B8-2875-461A-AC17-F2B36BC580AC}" destId="{D841AD81-8941-420F-A6D1-940AF6AAA667}" srcOrd="1" destOrd="0" presId="urn:microsoft.com/office/officeart/2005/8/layout/process4"/>
    <dgm:cxn modelId="{B2187259-5FE4-4221-B9EA-7FCB5D849A77}" type="presParOf" srcId="{7C0646B8-2875-461A-AC17-F2B36BC580AC}" destId="{CECF2797-F8A1-49DE-B7C3-CBF4366F2F6D}" srcOrd="2" destOrd="0" presId="urn:microsoft.com/office/officeart/2005/8/layout/process4"/>
    <dgm:cxn modelId="{FD98C974-0DDD-486D-9466-8F0A821393B7}" type="presParOf" srcId="{CECF2797-F8A1-49DE-B7C3-CBF4366F2F6D}" destId="{52B8D22E-FE9F-4C89-9476-1300CCFCC862}" srcOrd="0" destOrd="0" presId="urn:microsoft.com/office/officeart/2005/8/layout/process4"/>
    <dgm:cxn modelId="{C010702A-211F-42DB-B174-A7BB7CC12A30}" type="presParOf" srcId="{32D0A428-B99A-4860-8A11-F5C32CEC5A2F}" destId="{26B245DC-4FB7-4253-BB1F-FD11ED418863}" srcOrd="1" destOrd="0" presId="urn:microsoft.com/office/officeart/2005/8/layout/process4"/>
    <dgm:cxn modelId="{2231AFF8-EC85-42D4-BA6D-66D86661DC67}" type="presParOf" srcId="{32D0A428-B99A-4860-8A11-F5C32CEC5A2F}" destId="{51589153-AC76-4DA7-876F-9889731F395E}" srcOrd="2" destOrd="0" presId="urn:microsoft.com/office/officeart/2005/8/layout/process4"/>
    <dgm:cxn modelId="{0C91BEDC-0BAD-4FF5-BC3F-A3434D63F540}" type="presParOf" srcId="{51589153-AC76-4DA7-876F-9889731F395E}" destId="{7E5BC221-041E-4B03-ACE9-061A3B390862}" srcOrd="0" destOrd="0" presId="urn:microsoft.com/office/officeart/2005/8/layout/process4"/>
    <dgm:cxn modelId="{8CF8901C-BA4F-4C34-B0C8-6D0A800C7CDD}" type="presParOf" srcId="{51589153-AC76-4DA7-876F-9889731F395E}" destId="{CF47D994-633B-48D2-891D-BF4F0FE4590C}" srcOrd="1" destOrd="0" presId="urn:microsoft.com/office/officeart/2005/8/layout/process4"/>
    <dgm:cxn modelId="{C599488C-B9E7-48FF-902F-18F5AAD3DCCE}" type="presParOf" srcId="{51589153-AC76-4DA7-876F-9889731F395E}" destId="{1B354239-A3EB-41BA-9EC0-AF111FD05DB2}" srcOrd="2" destOrd="0" presId="urn:microsoft.com/office/officeart/2005/8/layout/process4"/>
    <dgm:cxn modelId="{389B23A2-D0FF-474D-9074-DB5206701EE9}" type="presParOf" srcId="{1B354239-A3EB-41BA-9EC0-AF111FD05DB2}" destId="{91ABDD45-8A3D-45F7-AF88-8C64DBA3B6A7}" srcOrd="0" destOrd="0" presId="urn:microsoft.com/office/officeart/2005/8/layout/process4"/>
    <dgm:cxn modelId="{A1E34E09-5353-4F37-9FF0-E3E8E388EC4B}" type="presParOf" srcId="{32D0A428-B99A-4860-8A11-F5C32CEC5A2F}" destId="{05056EA9-D031-4ECF-B309-2167039A97A1}" srcOrd="3" destOrd="0" presId="urn:microsoft.com/office/officeart/2005/8/layout/process4"/>
    <dgm:cxn modelId="{0712C45E-26C0-49ED-9178-3195A218B04F}" type="presParOf" srcId="{32D0A428-B99A-4860-8A11-F5C32CEC5A2F}" destId="{09A9C202-56A9-4C72-B3FF-68A91A8203FB}" srcOrd="4" destOrd="0" presId="urn:microsoft.com/office/officeart/2005/8/layout/process4"/>
    <dgm:cxn modelId="{E1AE5EE4-4685-434C-87D6-755648823BFC}" type="presParOf" srcId="{09A9C202-56A9-4C72-B3FF-68A91A8203FB}" destId="{289325A5-94C5-405D-997D-694179DD19B3}" srcOrd="0" destOrd="0" presId="urn:microsoft.com/office/officeart/2005/8/layout/process4"/>
    <dgm:cxn modelId="{36538A06-567F-4D7B-B128-5A479B457BEA}" type="presParOf" srcId="{09A9C202-56A9-4C72-B3FF-68A91A8203FB}" destId="{D082FE3A-DADE-4C88-81A8-E9266DBB6B9F}" srcOrd="1" destOrd="0" presId="urn:microsoft.com/office/officeart/2005/8/layout/process4"/>
    <dgm:cxn modelId="{659559C2-4276-48C3-AE88-8E2D73E468EB}" type="presParOf" srcId="{09A9C202-56A9-4C72-B3FF-68A91A8203FB}" destId="{D2EF1204-5A5C-4126-B9A6-E571E3EBE203}" srcOrd="2" destOrd="0" presId="urn:microsoft.com/office/officeart/2005/8/layout/process4"/>
    <dgm:cxn modelId="{A38A0AC1-2868-4A4B-9D34-B3122CC7E96B}" type="presParOf" srcId="{D2EF1204-5A5C-4126-B9A6-E571E3EBE203}" destId="{54111519-4DAC-4A65-91EF-6548BFD49620}" srcOrd="0" destOrd="0" presId="urn:microsoft.com/office/officeart/2005/8/layout/process4"/>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B6BEDEAB-20AF-4FF6-BA71-A55999B6F9BA}" type="doc">
      <dgm:prSet loTypeId="urn:microsoft.com/office/officeart/2005/8/layout/process4" loCatId="list" qsTypeId="urn:microsoft.com/office/officeart/2005/8/quickstyle/3d2" qsCatId="3D" csTypeId="urn:microsoft.com/office/officeart/2005/8/colors/colorful3" csCatId="colorful" phldr="1"/>
      <dgm:spPr/>
      <dgm:t>
        <a:bodyPr/>
        <a:lstStyle/>
        <a:p>
          <a:endParaRPr lang="en-US"/>
        </a:p>
      </dgm:t>
    </dgm:pt>
    <dgm:pt modelId="{669AB734-6D93-412C-908E-532C9B37ED8B}">
      <dgm:prSet phldrT="[Text]"/>
      <dgm:spPr/>
      <dgm:t>
        <a:bodyPr/>
        <a:lstStyle/>
        <a:p>
          <a:r>
            <a:rPr lang="en-US" b="1" baseline="0" dirty="0" smtClean="0"/>
            <a:t>STEP 4</a:t>
          </a:r>
          <a:endParaRPr lang="en-US" b="1" baseline="0" dirty="0"/>
        </a:p>
      </dgm:t>
    </dgm:pt>
    <dgm:pt modelId="{D24FCC59-565B-45D8-9C80-68211673046F}" type="parTrans" cxnId="{2895FA36-CFFC-44AD-92B7-DBCF2BE9EC84}">
      <dgm:prSet/>
      <dgm:spPr/>
      <dgm:t>
        <a:bodyPr/>
        <a:lstStyle/>
        <a:p>
          <a:endParaRPr lang="en-US"/>
        </a:p>
      </dgm:t>
    </dgm:pt>
    <dgm:pt modelId="{94BD4C7F-F65F-400B-B3D1-5D45D095C32A}" type="sibTrans" cxnId="{2895FA36-CFFC-44AD-92B7-DBCF2BE9EC84}">
      <dgm:prSet/>
      <dgm:spPr/>
      <dgm:t>
        <a:bodyPr/>
        <a:lstStyle/>
        <a:p>
          <a:endParaRPr lang="en-US"/>
        </a:p>
      </dgm:t>
    </dgm:pt>
    <dgm:pt modelId="{B7BB9296-10D8-4120-9EEA-038DD15D682E}">
      <dgm:prSet phldrT="[Text]" custT="1"/>
      <dgm:spPr/>
      <dgm:t>
        <a:bodyPr/>
        <a:lstStyle/>
        <a:p>
          <a:pPr algn="l"/>
          <a:r>
            <a:rPr lang="en-US" sz="1200" dirty="0" smtClean="0"/>
            <a:t>ORSP conducts preliminary review of fully routed application and, if necessary, contacts PI with any change requests</a:t>
          </a:r>
          <a:endParaRPr lang="en-US" sz="1200" dirty="0"/>
        </a:p>
      </dgm:t>
    </dgm:pt>
    <dgm:pt modelId="{49E68981-0D7E-4956-9B24-0ECCBFC1D0CF}" type="parTrans" cxnId="{991DC374-4DB3-4F7A-A9C7-65BB396E6207}">
      <dgm:prSet/>
      <dgm:spPr/>
      <dgm:t>
        <a:bodyPr/>
        <a:lstStyle/>
        <a:p>
          <a:endParaRPr lang="en-US"/>
        </a:p>
      </dgm:t>
    </dgm:pt>
    <dgm:pt modelId="{FFB7FDA2-16C3-4250-8046-64CC1B915708}" type="sibTrans" cxnId="{991DC374-4DB3-4F7A-A9C7-65BB396E6207}">
      <dgm:prSet/>
      <dgm:spPr/>
      <dgm:t>
        <a:bodyPr/>
        <a:lstStyle/>
        <a:p>
          <a:endParaRPr lang="en-US"/>
        </a:p>
      </dgm:t>
    </dgm:pt>
    <dgm:pt modelId="{F192C387-7765-43F9-86F9-0B41485BD92F}">
      <dgm:prSet phldrT="[Text]"/>
      <dgm:spPr/>
      <dgm:t>
        <a:bodyPr/>
        <a:lstStyle/>
        <a:p>
          <a:r>
            <a:rPr lang="en-US" b="1" dirty="0" smtClean="0"/>
            <a:t>STEP 5 </a:t>
          </a:r>
          <a:endParaRPr lang="en-US" b="1" dirty="0"/>
        </a:p>
      </dgm:t>
    </dgm:pt>
    <dgm:pt modelId="{30081958-E887-493F-A58E-8DCA49124895}" type="parTrans" cxnId="{6436986F-7F9E-4DB1-A2C7-82BE7F11A50C}">
      <dgm:prSet/>
      <dgm:spPr/>
      <dgm:t>
        <a:bodyPr/>
        <a:lstStyle/>
        <a:p>
          <a:endParaRPr lang="en-US"/>
        </a:p>
      </dgm:t>
    </dgm:pt>
    <dgm:pt modelId="{38D3A45F-A85A-475D-9F52-552239E6AC48}" type="sibTrans" cxnId="{6436986F-7F9E-4DB1-A2C7-82BE7F11A50C}">
      <dgm:prSet/>
      <dgm:spPr/>
      <dgm:t>
        <a:bodyPr/>
        <a:lstStyle/>
        <a:p>
          <a:endParaRPr lang="en-US"/>
        </a:p>
      </dgm:t>
    </dgm:pt>
    <dgm:pt modelId="{3FE5E144-1CFE-4CFA-B4E2-F7EC8FE5ADB0}">
      <dgm:prSet phldrT="[Text]" custT="1"/>
      <dgm:spPr/>
      <dgm:t>
        <a:bodyPr/>
        <a:lstStyle/>
        <a:p>
          <a:r>
            <a:rPr lang="en-US" sz="1200" dirty="0" smtClean="0"/>
            <a:t>ORSP Director conducts final review and submits application</a:t>
          </a:r>
          <a:endParaRPr lang="en-US" sz="1200" dirty="0"/>
        </a:p>
      </dgm:t>
    </dgm:pt>
    <dgm:pt modelId="{8B09C6E4-E293-43B9-B330-3C7056BD18A8}" type="parTrans" cxnId="{CB91D918-A3F2-4605-8B1E-68EB14055827}">
      <dgm:prSet/>
      <dgm:spPr/>
      <dgm:t>
        <a:bodyPr/>
        <a:lstStyle/>
        <a:p>
          <a:endParaRPr lang="en-US"/>
        </a:p>
      </dgm:t>
    </dgm:pt>
    <dgm:pt modelId="{231C21D6-8273-413A-8DF3-E165BFB9253C}" type="sibTrans" cxnId="{CB91D918-A3F2-4605-8B1E-68EB14055827}">
      <dgm:prSet/>
      <dgm:spPr/>
      <dgm:t>
        <a:bodyPr/>
        <a:lstStyle/>
        <a:p>
          <a:endParaRPr lang="en-US"/>
        </a:p>
      </dgm:t>
    </dgm:pt>
    <dgm:pt modelId="{8EB26B6E-98BB-49F1-AF04-E701F6CA802F}" type="pres">
      <dgm:prSet presAssocID="{B6BEDEAB-20AF-4FF6-BA71-A55999B6F9BA}" presName="Name0" presStyleCnt="0">
        <dgm:presLayoutVars>
          <dgm:dir/>
          <dgm:animLvl val="lvl"/>
          <dgm:resizeHandles val="exact"/>
        </dgm:presLayoutVars>
      </dgm:prSet>
      <dgm:spPr/>
      <dgm:t>
        <a:bodyPr/>
        <a:lstStyle/>
        <a:p>
          <a:endParaRPr lang="en-US"/>
        </a:p>
      </dgm:t>
    </dgm:pt>
    <dgm:pt modelId="{64637073-04D2-410B-B88C-436267B01965}" type="pres">
      <dgm:prSet presAssocID="{F192C387-7765-43F9-86F9-0B41485BD92F}" presName="boxAndChildren" presStyleCnt="0"/>
      <dgm:spPr/>
    </dgm:pt>
    <dgm:pt modelId="{CF8424F6-5A92-4710-AE56-EA607A450079}" type="pres">
      <dgm:prSet presAssocID="{F192C387-7765-43F9-86F9-0B41485BD92F}" presName="parentTextBox" presStyleLbl="node1" presStyleIdx="0" presStyleCnt="2"/>
      <dgm:spPr/>
      <dgm:t>
        <a:bodyPr/>
        <a:lstStyle/>
        <a:p>
          <a:endParaRPr lang="en-US"/>
        </a:p>
      </dgm:t>
    </dgm:pt>
    <dgm:pt modelId="{6DA9A3DE-F958-4660-82DD-76A117B0608E}" type="pres">
      <dgm:prSet presAssocID="{F192C387-7765-43F9-86F9-0B41485BD92F}" presName="entireBox" presStyleLbl="node1" presStyleIdx="0" presStyleCnt="2"/>
      <dgm:spPr/>
      <dgm:t>
        <a:bodyPr/>
        <a:lstStyle/>
        <a:p>
          <a:endParaRPr lang="en-US"/>
        </a:p>
      </dgm:t>
    </dgm:pt>
    <dgm:pt modelId="{D3747360-77AF-4619-8205-786690B5B298}" type="pres">
      <dgm:prSet presAssocID="{F192C387-7765-43F9-86F9-0B41485BD92F}" presName="descendantBox" presStyleCnt="0"/>
      <dgm:spPr/>
    </dgm:pt>
    <dgm:pt modelId="{39BFA9F8-457B-4B57-A225-408A05821760}" type="pres">
      <dgm:prSet presAssocID="{3FE5E144-1CFE-4CFA-B4E2-F7EC8FE5ADB0}" presName="childTextBox" presStyleLbl="fgAccFollowNode1" presStyleIdx="0" presStyleCnt="2">
        <dgm:presLayoutVars>
          <dgm:bulletEnabled val="1"/>
        </dgm:presLayoutVars>
      </dgm:prSet>
      <dgm:spPr/>
      <dgm:t>
        <a:bodyPr/>
        <a:lstStyle/>
        <a:p>
          <a:endParaRPr lang="en-US"/>
        </a:p>
      </dgm:t>
    </dgm:pt>
    <dgm:pt modelId="{3EE8CC01-C01E-4C55-8D7F-20DBAD73063B}" type="pres">
      <dgm:prSet presAssocID="{94BD4C7F-F65F-400B-B3D1-5D45D095C32A}" presName="sp" presStyleCnt="0"/>
      <dgm:spPr/>
    </dgm:pt>
    <dgm:pt modelId="{B1F102AB-E264-4272-A918-E0006A83D670}" type="pres">
      <dgm:prSet presAssocID="{669AB734-6D93-412C-908E-532C9B37ED8B}" presName="arrowAndChildren" presStyleCnt="0"/>
      <dgm:spPr/>
    </dgm:pt>
    <dgm:pt modelId="{5E863F95-4C83-4F3E-872D-78AF5B52A6A8}" type="pres">
      <dgm:prSet presAssocID="{669AB734-6D93-412C-908E-532C9B37ED8B}" presName="parentTextArrow" presStyleLbl="node1" presStyleIdx="0" presStyleCnt="2"/>
      <dgm:spPr/>
      <dgm:t>
        <a:bodyPr/>
        <a:lstStyle/>
        <a:p>
          <a:endParaRPr lang="en-US"/>
        </a:p>
      </dgm:t>
    </dgm:pt>
    <dgm:pt modelId="{22B72DF3-E1A2-4C47-8198-722DF47F2726}" type="pres">
      <dgm:prSet presAssocID="{669AB734-6D93-412C-908E-532C9B37ED8B}" presName="arrow" presStyleLbl="node1" presStyleIdx="1" presStyleCnt="2" custLinFactNeighborX="-1563" custLinFactNeighborY="-74"/>
      <dgm:spPr/>
      <dgm:t>
        <a:bodyPr/>
        <a:lstStyle/>
        <a:p>
          <a:endParaRPr lang="en-US"/>
        </a:p>
      </dgm:t>
    </dgm:pt>
    <dgm:pt modelId="{4997A674-05A2-4F7B-9B2F-C3A9CE26B1FC}" type="pres">
      <dgm:prSet presAssocID="{669AB734-6D93-412C-908E-532C9B37ED8B}" presName="descendantArrow" presStyleCnt="0"/>
      <dgm:spPr/>
    </dgm:pt>
    <dgm:pt modelId="{500A7686-3A78-4B91-839D-2C05E0263173}" type="pres">
      <dgm:prSet presAssocID="{B7BB9296-10D8-4120-9EEA-038DD15D682E}" presName="childTextArrow" presStyleLbl="fgAccFollowNode1" presStyleIdx="1" presStyleCnt="2">
        <dgm:presLayoutVars>
          <dgm:bulletEnabled val="1"/>
        </dgm:presLayoutVars>
      </dgm:prSet>
      <dgm:spPr/>
      <dgm:t>
        <a:bodyPr/>
        <a:lstStyle/>
        <a:p>
          <a:endParaRPr lang="en-US"/>
        </a:p>
      </dgm:t>
    </dgm:pt>
  </dgm:ptLst>
  <dgm:cxnLst>
    <dgm:cxn modelId="{3DC54C69-FBEB-41B6-8C49-CDD9B2DD0188}" type="presOf" srcId="{669AB734-6D93-412C-908E-532C9B37ED8B}" destId="{22B72DF3-E1A2-4C47-8198-722DF47F2726}" srcOrd="1" destOrd="0" presId="urn:microsoft.com/office/officeart/2005/8/layout/process4"/>
    <dgm:cxn modelId="{6436986F-7F9E-4DB1-A2C7-82BE7F11A50C}" srcId="{B6BEDEAB-20AF-4FF6-BA71-A55999B6F9BA}" destId="{F192C387-7765-43F9-86F9-0B41485BD92F}" srcOrd="1" destOrd="0" parTransId="{30081958-E887-493F-A58E-8DCA49124895}" sibTransId="{38D3A45F-A85A-475D-9F52-552239E6AC48}"/>
    <dgm:cxn modelId="{B684487F-ABC2-4F3D-B177-3F947D96AF7F}" type="presOf" srcId="{669AB734-6D93-412C-908E-532C9B37ED8B}" destId="{5E863F95-4C83-4F3E-872D-78AF5B52A6A8}" srcOrd="0" destOrd="0" presId="urn:microsoft.com/office/officeart/2005/8/layout/process4"/>
    <dgm:cxn modelId="{2895FA36-CFFC-44AD-92B7-DBCF2BE9EC84}" srcId="{B6BEDEAB-20AF-4FF6-BA71-A55999B6F9BA}" destId="{669AB734-6D93-412C-908E-532C9B37ED8B}" srcOrd="0" destOrd="0" parTransId="{D24FCC59-565B-45D8-9C80-68211673046F}" sibTransId="{94BD4C7F-F65F-400B-B3D1-5D45D095C32A}"/>
    <dgm:cxn modelId="{0F521FDE-3BA1-45A5-9C80-74F25E232D0E}" type="presOf" srcId="{3FE5E144-1CFE-4CFA-B4E2-F7EC8FE5ADB0}" destId="{39BFA9F8-457B-4B57-A225-408A05821760}" srcOrd="0" destOrd="0" presId="urn:microsoft.com/office/officeart/2005/8/layout/process4"/>
    <dgm:cxn modelId="{CB91D918-A3F2-4605-8B1E-68EB14055827}" srcId="{F192C387-7765-43F9-86F9-0B41485BD92F}" destId="{3FE5E144-1CFE-4CFA-B4E2-F7EC8FE5ADB0}" srcOrd="0" destOrd="0" parTransId="{8B09C6E4-E293-43B9-B330-3C7056BD18A8}" sibTransId="{231C21D6-8273-413A-8DF3-E165BFB9253C}"/>
    <dgm:cxn modelId="{991DC374-4DB3-4F7A-A9C7-65BB396E6207}" srcId="{669AB734-6D93-412C-908E-532C9B37ED8B}" destId="{B7BB9296-10D8-4120-9EEA-038DD15D682E}" srcOrd="0" destOrd="0" parTransId="{49E68981-0D7E-4956-9B24-0ECCBFC1D0CF}" sibTransId="{FFB7FDA2-16C3-4250-8046-64CC1B915708}"/>
    <dgm:cxn modelId="{43B8A467-6D8B-4B98-8570-1273126B2B2F}" type="presOf" srcId="{B7BB9296-10D8-4120-9EEA-038DD15D682E}" destId="{500A7686-3A78-4B91-839D-2C05E0263173}" srcOrd="0" destOrd="0" presId="urn:microsoft.com/office/officeart/2005/8/layout/process4"/>
    <dgm:cxn modelId="{A42479D2-B252-421D-B19B-75DA12AC6BBD}" type="presOf" srcId="{B6BEDEAB-20AF-4FF6-BA71-A55999B6F9BA}" destId="{8EB26B6E-98BB-49F1-AF04-E701F6CA802F}" srcOrd="0" destOrd="0" presId="urn:microsoft.com/office/officeart/2005/8/layout/process4"/>
    <dgm:cxn modelId="{EAC51421-2EB2-4EEE-A102-D7199B7704BD}" type="presOf" srcId="{F192C387-7765-43F9-86F9-0B41485BD92F}" destId="{6DA9A3DE-F958-4660-82DD-76A117B0608E}" srcOrd="1" destOrd="0" presId="urn:microsoft.com/office/officeart/2005/8/layout/process4"/>
    <dgm:cxn modelId="{D48E2861-10BC-4256-835F-0918B10DB3E0}" type="presOf" srcId="{F192C387-7765-43F9-86F9-0B41485BD92F}" destId="{CF8424F6-5A92-4710-AE56-EA607A450079}" srcOrd="0" destOrd="0" presId="urn:microsoft.com/office/officeart/2005/8/layout/process4"/>
    <dgm:cxn modelId="{85CD6C2D-A23C-488F-86D8-3A31DF8C16C3}" type="presParOf" srcId="{8EB26B6E-98BB-49F1-AF04-E701F6CA802F}" destId="{64637073-04D2-410B-B88C-436267B01965}" srcOrd="0" destOrd="0" presId="urn:microsoft.com/office/officeart/2005/8/layout/process4"/>
    <dgm:cxn modelId="{A3332500-874C-4BBA-B15C-0C293F05CFC9}" type="presParOf" srcId="{64637073-04D2-410B-B88C-436267B01965}" destId="{CF8424F6-5A92-4710-AE56-EA607A450079}" srcOrd="0" destOrd="0" presId="urn:microsoft.com/office/officeart/2005/8/layout/process4"/>
    <dgm:cxn modelId="{782D8FEB-00B6-4DC0-B2DC-18F50A68BF64}" type="presParOf" srcId="{64637073-04D2-410B-B88C-436267B01965}" destId="{6DA9A3DE-F958-4660-82DD-76A117B0608E}" srcOrd="1" destOrd="0" presId="urn:microsoft.com/office/officeart/2005/8/layout/process4"/>
    <dgm:cxn modelId="{01DE3F1D-F40A-42FD-A066-9658C44E438C}" type="presParOf" srcId="{64637073-04D2-410B-B88C-436267B01965}" destId="{D3747360-77AF-4619-8205-786690B5B298}" srcOrd="2" destOrd="0" presId="urn:microsoft.com/office/officeart/2005/8/layout/process4"/>
    <dgm:cxn modelId="{72688BCD-BABC-402C-BE51-CAC4D136204C}" type="presParOf" srcId="{D3747360-77AF-4619-8205-786690B5B298}" destId="{39BFA9F8-457B-4B57-A225-408A05821760}" srcOrd="0" destOrd="0" presId="urn:microsoft.com/office/officeart/2005/8/layout/process4"/>
    <dgm:cxn modelId="{BC6BB9BD-A8A4-49FE-96EB-902F91D677CA}" type="presParOf" srcId="{8EB26B6E-98BB-49F1-AF04-E701F6CA802F}" destId="{3EE8CC01-C01E-4C55-8D7F-20DBAD73063B}" srcOrd="1" destOrd="0" presId="urn:microsoft.com/office/officeart/2005/8/layout/process4"/>
    <dgm:cxn modelId="{4998D38F-F922-43A5-A82C-6F6AED1A191A}" type="presParOf" srcId="{8EB26B6E-98BB-49F1-AF04-E701F6CA802F}" destId="{B1F102AB-E264-4272-A918-E0006A83D670}" srcOrd="2" destOrd="0" presId="urn:microsoft.com/office/officeart/2005/8/layout/process4"/>
    <dgm:cxn modelId="{C67710B1-948E-4813-9857-DE86AA79A26A}" type="presParOf" srcId="{B1F102AB-E264-4272-A918-E0006A83D670}" destId="{5E863F95-4C83-4F3E-872D-78AF5B52A6A8}" srcOrd="0" destOrd="0" presId="urn:microsoft.com/office/officeart/2005/8/layout/process4"/>
    <dgm:cxn modelId="{A215ADB3-ED79-4A2A-A71B-08706EEF027E}" type="presParOf" srcId="{B1F102AB-E264-4272-A918-E0006A83D670}" destId="{22B72DF3-E1A2-4C47-8198-722DF47F2726}" srcOrd="1" destOrd="0" presId="urn:microsoft.com/office/officeart/2005/8/layout/process4"/>
    <dgm:cxn modelId="{2257B4F2-0F4E-4318-A2F0-88CE9077FDAC}" type="presParOf" srcId="{B1F102AB-E264-4272-A918-E0006A83D670}" destId="{4997A674-05A2-4F7B-9B2F-C3A9CE26B1FC}" srcOrd="2" destOrd="0" presId="urn:microsoft.com/office/officeart/2005/8/layout/process4"/>
    <dgm:cxn modelId="{D0DBF2AF-84F5-4C0F-9448-A1CC94ACB7F4}" type="presParOf" srcId="{4997A674-05A2-4F7B-9B2F-C3A9CE26B1FC}" destId="{500A7686-3A78-4B91-839D-2C05E0263173}" srcOrd="0" destOrd="0" presId="urn:microsoft.com/office/officeart/2005/8/layout/process4"/>
  </dgm:cxnLst>
  <dgm:bg/>
  <dgm:whole/>
  <dgm:extLst>
    <a:ext uri="http://schemas.microsoft.com/office/drawing/2008/diagram">
      <dsp:dataModelExt xmlns:dsp="http://schemas.microsoft.com/office/drawing/2008/diagram" xmlns="" relId="rId12"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D841AD81-8941-420F-A6D1-940AF6AAA667}">
      <dsp:nvSpPr>
        <dsp:cNvPr id="0" name=""/>
        <dsp:cNvSpPr/>
      </dsp:nvSpPr>
      <dsp:spPr>
        <a:xfrm>
          <a:off x="0" y="2579280"/>
          <a:ext cx="4191000" cy="849771"/>
        </a:xfrm>
        <a:prstGeom prst="rect">
          <a:avLst/>
        </a:prstGeom>
        <a:solidFill>
          <a:schemeClr val="accent5">
            <a:hueOff val="0"/>
            <a:satOff val="0"/>
            <a:lumOff val="0"/>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113792" tIns="113792" rIns="113792" bIns="113792" numCol="1" spcCol="1270" anchor="ctr" anchorCtr="0">
          <a:noAutofit/>
        </a:bodyPr>
        <a:lstStyle/>
        <a:p>
          <a:pPr lvl="0" algn="ctr" defTabSz="711200">
            <a:lnSpc>
              <a:spcPct val="90000"/>
            </a:lnSpc>
            <a:spcBef>
              <a:spcPct val="0"/>
            </a:spcBef>
            <a:spcAft>
              <a:spcPct val="35000"/>
            </a:spcAft>
          </a:pPr>
          <a:r>
            <a:rPr lang="en-US" sz="1600" b="1" kern="1200" dirty="0" smtClean="0"/>
            <a:t>STEP 3</a:t>
          </a:r>
          <a:endParaRPr lang="en-US" sz="1600" b="1" kern="1200" dirty="0"/>
        </a:p>
      </dsp:txBody>
      <dsp:txXfrm>
        <a:off x="0" y="2579280"/>
        <a:ext cx="4191000" cy="458876"/>
      </dsp:txXfrm>
    </dsp:sp>
    <dsp:sp modelId="{52B8D22E-FE9F-4C89-9476-1300CCFCC862}">
      <dsp:nvSpPr>
        <dsp:cNvPr id="0" name=""/>
        <dsp:cNvSpPr/>
      </dsp:nvSpPr>
      <dsp:spPr>
        <a:xfrm>
          <a:off x="0" y="2947577"/>
          <a:ext cx="4191000" cy="557560"/>
        </a:xfrm>
        <a:prstGeom prst="rect">
          <a:avLst/>
        </a:prstGeom>
        <a:solidFill>
          <a:schemeClr val="accent5">
            <a:tint val="40000"/>
            <a:alpha val="90000"/>
            <a:hueOff val="0"/>
            <a:satOff val="0"/>
            <a:lumOff val="0"/>
            <a:alphaOff val="0"/>
          </a:schemeClr>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85344" tIns="15240" rIns="85344" bIns="15240" numCol="1" spcCol="1270" anchor="ctr" anchorCtr="0">
          <a:noAutofit/>
        </a:bodyPr>
        <a:lstStyle/>
        <a:p>
          <a:pPr lvl="0" algn="l" defTabSz="533400">
            <a:lnSpc>
              <a:spcPct val="90000"/>
            </a:lnSpc>
            <a:spcBef>
              <a:spcPct val="0"/>
            </a:spcBef>
            <a:spcAft>
              <a:spcPct val="35000"/>
            </a:spcAft>
          </a:pPr>
          <a:r>
            <a:rPr lang="en-US" sz="1200" kern="1200" dirty="0" smtClean="0"/>
            <a:t>Upload all administrative components of the application and  the draft technical section to Cayuse. Route to Chair, Dean, Director of Responsible Research Practices and Director of ORSP</a:t>
          </a:r>
          <a:endParaRPr lang="en-US" sz="1200" kern="1200" dirty="0"/>
        </a:p>
      </dsp:txBody>
      <dsp:txXfrm>
        <a:off x="0" y="2947577"/>
        <a:ext cx="4191000" cy="557560"/>
      </dsp:txXfrm>
    </dsp:sp>
    <dsp:sp modelId="{CF47D994-633B-48D2-891D-BF4F0FE4590C}">
      <dsp:nvSpPr>
        <dsp:cNvPr id="0" name=""/>
        <dsp:cNvSpPr/>
      </dsp:nvSpPr>
      <dsp:spPr>
        <a:xfrm rot="10800000">
          <a:off x="0" y="1294545"/>
          <a:ext cx="4191000" cy="1306948"/>
        </a:xfrm>
        <a:prstGeom prst="upArrowCallout">
          <a:avLst/>
        </a:prstGeom>
        <a:solidFill>
          <a:schemeClr val="accent5">
            <a:hueOff val="-4966938"/>
            <a:satOff val="19906"/>
            <a:lumOff val="4314"/>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113792" tIns="113792" rIns="113792" bIns="113792" numCol="1" spcCol="1270" anchor="ctr" anchorCtr="0">
          <a:noAutofit/>
        </a:bodyPr>
        <a:lstStyle/>
        <a:p>
          <a:pPr lvl="0" algn="ctr" defTabSz="711200">
            <a:lnSpc>
              <a:spcPct val="90000"/>
            </a:lnSpc>
            <a:spcBef>
              <a:spcPct val="0"/>
            </a:spcBef>
            <a:spcAft>
              <a:spcPct val="35000"/>
            </a:spcAft>
          </a:pPr>
          <a:r>
            <a:rPr lang="en-US" sz="1600" b="1" kern="1200" dirty="0" smtClean="0"/>
            <a:t>STEP 2</a:t>
          </a:r>
          <a:endParaRPr lang="en-US" sz="1600" b="1" kern="1200" dirty="0"/>
        </a:p>
      </dsp:txBody>
      <dsp:txXfrm>
        <a:off x="0" y="1294545"/>
        <a:ext cx="4191000" cy="458738"/>
      </dsp:txXfrm>
    </dsp:sp>
    <dsp:sp modelId="{91ABDD45-8A3D-45F7-AF88-8C64DBA3B6A7}">
      <dsp:nvSpPr>
        <dsp:cNvPr id="0" name=""/>
        <dsp:cNvSpPr/>
      </dsp:nvSpPr>
      <dsp:spPr>
        <a:xfrm>
          <a:off x="0" y="1753284"/>
          <a:ext cx="4191000" cy="390777"/>
        </a:xfrm>
        <a:prstGeom prst="rect">
          <a:avLst/>
        </a:prstGeom>
        <a:solidFill>
          <a:schemeClr val="accent5">
            <a:tint val="40000"/>
            <a:alpha val="90000"/>
            <a:hueOff val="-5370241"/>
            <a:satOff val="24126"/>
            <a:lumOff val="1658"/>
            <a:alphaOff val="0"/>
          </a:schemeClr>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85344" tIns="15240" rIns="85344" bIns="15240" numCol="1" spcCol="1270" anchor="ctr" anchorCtr="0">
          <a:noAutofit/>
        </a:bodyPr>
        <a:lstStyle/>
        <a:p>
          <a:pPr lvl="0" algn="l" defTabSz="533400">
            <a:lnSpc>
              <a:spcPct val="90000"/>
            </a:lnSpc>
            <a:spcBef>
              <a:spcPct val="0"/>
            </a:spcBef>
            <a:spcAft>
              <a:spcPct val="35000"/>
            </a:spcAft>
          </a:pPr>
          <a:r>
            <a:rPr lang="en-US" sz="1200" kern="1200" dirty="0" smtClean="0"/>
            <a:t>Develop the proposal with ORSP (Budget, Biosketch, Resources and other proposal documents, Cayuse upload)</a:t>
          </a:r>
          <a:endParaRPr lang="en-US" sz="1200" kern="1200" dirty="0"/>
        </a:p>
      </dsp:txBody>
      <dsp:txXfrm>
        <a:off x="0" y="1753284"/>
        <a:ext cx="4191000" cy="390777"/>
      </dsp:txXfrm>
    </dsp:sp>
    <dsp:sp modelId="{D082FE3A-DADE-4C88-81A8-E9266DBB6B9F}">
      <dsp:nvSpPr>
        <dsp:cNvPr id="0" name=""/>
        <dsp:cNvSpPr/>
      </dsp:nvSpPr>
      <dsp:spPr>
        <a:xfrm rot="10800000">
          <a:off x="0" y="0"/>
          <a:ext cx="4191000" cy="1306948"/>
        </a:xfrm>
        <a:prstGeom prst="upArrowCallout">
          <a:avLst/>
        </a:prstGeom>
        <a:solidFill>
          <a:schemeClr val="accent5">
            <a:hueOff val="-9933876"/>
            <a:satOff val="39811"/>
            <a:lumOff val="8628"/>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113792" tIns="113792" rIns="113792" bIns="113792" numCol="1" spcCol="1270" anchor="ctr" anchorCtr="0">
          <a:noAutofit/>
        </a:bodyPr>
        <a:lstStyle/>
        <a:p>
          <a:pPr lvl="0" algn="ctr" defTabSz="711200">
            <a:lnSpc>
              <a:spcPct val="90000"/>
            </a:lnSpc>
            <a:spcBef>
              <a:spcPct val="0"/>
            </a:spcBef>
            <a:spcAft>
              <a:spcPct val="35000"/>
            </a:spcAft>
          </a:pPr>
          <a:r>
            <a:rPr lang="en-US" sz="1600" b="1" kern="1200" dirty="0" smtClean="0"/>
            <a:t>STEP 1</a:t>
          </a:r>
          <a:endParaRPr lang="en-US" sz="1600" b="1" kern="1200" dirty="0"/>
        </a:p>
      </dsp:txBody>
      <dsp:txXfrm>
        <a:off x="0" y="0"/>
        <a:ext cx="4191000" cy="458738"/>
      </dsp:txXfrm>
    </dsp:sp>
    <dsp:sp modelId="{54111519-4DAC-4A65-91EF-6548BFD49620}">
      <dsp:nvSpPr>
        <dsp:cNvPr id="0" name=""/>
        <dsp:cNvSpPr/>
      </dsp:nvSpPr>
      <dsp:spPr>
        <a:xfrm>
          <a:off x="0" y="459082"/>
          <a:ext cx="4191000" cy="390777"/>
        </a:xfrm>
        <a:prstGeom prst="rect">
          <a:avLst/>
        </a:prstGeom>
        <a:solidFill>
          <a:schemeClr val="accent5">
            <a:tint val="40000"/>
            <a:alpha val="90000"/>
            <a:hueOff val="-10740482"/>
            <a:satOff val="48253"/>
            <a:lumOff val="3317"/>
            <a:alphaOff val="0"/>
          </a:schemeClr>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85344" tIns="15240" rIns="85344" bIns="15240" numCol="1" spcCol="1270" anchor="ctr" anchorCtr="0">
          <a:noAutofit/>
        </a:bodyPr>
        <a:lstStyle/>
        <a:p>
          <a:pPr lvl="0" algn="l" defTabSz="533400">
            <a:lnSpc>
              <a:spcPct val="90000"/>
            </a:lnSpc>
            <a:spcBef>
              <a:spcPct val="0"/>
            </a:spcBef>
            <a:spcAft>
              <a:spcPct val="35000"/>
            </a:spcAft>
          </a:pPr>
          <a:r>
            <a:rPr lang="en-US" sz="1200" kern="1200" dirty="0" smtClean="0"/>
            <a:t>Notify ORSP of intent to submit an application. Send ORSP a link of the program announcement: orsp_lehman@lehman.cuny.edu</a:t>
          </a:r>
          <a:endParaRPr lang="en-US" sz="1200" kern="1200" dirty="0"/>
        </a:p>
      </dsp:txBody>
      <dsp:txXfrm>
        <a:off x="0" y="459082"/>
        <a:ext cx="4191000" cy="390777"/>
      </dsp:txXfrm>
    </dsp:sp>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6DA9A3DE-F958-4660-82DD-76A117B0608E}">
      <dsp:nvSpPr>
        <dsp:cNvPr id="0" name=""/>
        <dsp:cNvSpPr/>
      </dsp:nvSpPr>
      <dsp:spPr>
        <a:xfrm>
          <a:off x="0" y="1195759"/>
          <a:ext cx="4191000" cy="784547"/>
        </a:xfrm>
        <a:prstGeom prst="rect">
          <a:avLst/>
        </a:prstGeom>
        <a:gradFill rotWithShape="0">
          <a:gsLst>
            <a:gs pos="0">
              <a:schemeClr val="accent3">
                <a:hueOff val="0"/>
                <a:satOff val="0"/>
                <a:lumOff val="0"/>
                <a:alphaOff val="0"/>
                <a:shade val="51000"/>
                <a:satMod val="130000"/>
              </a:schemeClr>
            </a:gs>
            <a:gs pos="80000">
              <a:schemeClr val="accent3">
                <a:hueOff val="0"/>
                <a:satOff val="0"/>
                <a:lumOff val="0"/>
                <a:alphaOff val="0"/>
                <a:shade val="93000"/>
                <a:satMod val="130000"/>
              </a:schemeClr>
            </a:gs>
            <a:gs pos="100000">
              <a:schemeClr val="accent3">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666750">
            <a:lnSpc>
              <a:spcPct val="90000"/>
            </a:lnSpc>
            <a:spcBef>
              <a:spcPct val="0"/>
            </a:spcBef>
            <a:spcAft>
              <a:spcPct val="35000"/>
            </a:spcAft>
          </a:pPr>
          <a:r>
            <a:rPr lang="en-US" sz="1500" b="1" kern="1200" dirty="0" smtClean="0"/>
            <a:t>STEP 5 </a:t>
          </a:r>
          <a:endParaRPr lang="en-US" sz="1500" b="1" kern="1200" dirty="0"/>
        </a:p>
      </dsp:txBody>
      <dsp:txXfrm>
        <a:off x="0" y="1195759"/>
        <a:ext cx="4191000" cy="423655"/>
      </dsp:txXfrm>
    </dsp:sp>
    <dsp:sp modelId="{39BFA9F8-457B-4B57-A225-408A05821760}">
      <dsp:nvSpPr>
        <dsp:cNvPr id="0" name=""/>
        <dsp:cNvSpPr/>
      </dsp:nvSpPr>
      <dsp:spPr>
        <a:xfrm>
          <a:off x="0" y="1603723"/>
          <a:ext cx="4191000" cy="360891"/>
        </a:xfrm>
        <a:prstGeom prst="rect">
          <a:avLst/>
        </a:prstGeom>
        <a:solidFill>
          <a:schemeClr val="accent3">
            <a:tint val="40000"/>
            <a:alpha val="90000"/>
            <a:hueOff val="0"/>
            <a:satOff val="0"/>
            <a:lumOff val="0"/>
            <a:alphaOff val="0"/>
          </a:schemeClr>
        </a:solidFill>
        <a:ln w="9525" cap="flat" cmpd="sng" algn="ctr">
          <a:solidFill>
            <a:schemeClr val="accent3">
              <a:tint val="40000"/>
              <a:alpha val="90000"/>
              <a:hueOff val="0"/>
              <a:satOff val="0"/>
              <a:lumOff val="0"/>
              <a:alphaOff val="0"/>
            </a:schemeClr>
          </a:solidFill>
          <a:prstDash val="solid"/>
        </a:ln>
        <a:effectLst/>
        <a:scene3d>
          <a:camera prst="orthographicFront"/>
          <a:lightRig rig="threePt" dir="t">
            <a:rot lat="0" lon="0" rev="7500000"/>
          </a:lightRig>
        </a:scene3d>
        <a:sp3d z="152400" extrusionH="63500" prstMaterial="dkEdge">
          <a:bevelT w="125400" h="36350" prst="relaxedInset"/>
          <a:contourClr>
            <a:schemeClr val="bg1"/>
          </a:contourClr>
        </a:sp3d>
      </dsp:spPr>
      <dsp:style>
        <a:lnRef idx="1">
          <a:scrgbClr r="0" g="0" b="0"/>
        </a:lnRef>
        <a:fillRef idx="1">
          <a:scrgbClr r="0" g="0" b="0"/>
        </a:fillRef>
        <a:effectRef idx="0">
          <a:scrgbClr r="0" g="0" b="0"/>
        </a:effectRef>
        <a:fontRef idx="minor"/>
      </dsp:style>
      <dsp:txBody>
        <a:bodyPr spcFirstLastPara="0" vert="horz" wrap="square" lIns="85344" tIns="15240" rIns="85344" bIns="15240" numCol="1" spcCol="1270" anchor="ctr" anchorCtr="0">
          <a:noAutofit/>
        </a:bodyPr>
        <a:lstStyle/>
        <a:p>
          <a:pPr lvl="0" algn="ctr" defTabSz="533400">
            <a:lnSpc>
              <a:spcPct val="90000"/>
            </a:lnSpc>
            <a:spcBef>
              <a:spcPct val="0"/>
            </a:spcBef>
            <a:spcAft>
              <a:spcPct val="35000"/>
            </a:spcAft>
          </a:pPr>
          <a:r>
            <a:rPr lang="en-US" sz="1200" kern="1200" dirty="0" smtClean="0"/>
            <a:t>ORSP Director conducts final review and submits application</a:t>
          </a:r>
          <a:endParaRPr lang="en-US" sz="1200" kern="1200" dirty="0"/>
        </a:p>
      </dsp:txBody>
      <dsp:txXfrm>
        <a:off x="0" y="1603723"/>
        <a:ext cx="4191000" cy="360891"/>
      </dsp:txXfrm>
    </dsp:sp>
    <dsp:sp modelId="{22B72DF3-E1A2-4C47-8198-722DF47F2726}">
      <dsp:nvSpPr>
        <dsp:cNvPr id="0" name=""/>
        <dsp:cNvSpPr/>
      </dsp:nvSpPr>
      <dsp:spPr>
        <a:xfrm rot="10800000">
          <a:off x="0" y="0"/>
          <a:ext cx="4191000" cy="1206633"/>
        </a:xfrm>
        <a:prstGeom prst="upArrowCallout">
          <a:avLst/>
        </a:prstGeom>
        <a:gradFill rotWithShape="0">
          <a:gsLst>
            <a:gs pos="0">
              <a:schemeClr val="accent3">
                <a:hueOff val="11250264"/>
                <a:satOff val="-16880"/>
                <a:lumOff val="-2745"/>
                <a:alphaOff val="0"/>
                <a:shade val="51000"/>
                <a:satMod val="130000"/>
              </a:schemeClr>
            </a:gs>
            <a:gs pos="80000">
              <a:schemeClr val="accent3">
                <a:hueOff val="11250264"/>
                <a:satOff val="-16880"/>
                <a:lumOff val="-2745"/>
                <a:alphaOff val="0"/>
                <a:shade val="93000"/>
                <a:satMod val="130000"/>
              </a:schemeClr>
            </a:gs>
            <a:gs pos="100000">
              <a:schemeClr val="accent3">
                <a:hueOff val="11250264"/>
                <a:satOff val="-16880"/>
                <a:lumOff val="-2745"/>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666750">
            <a:lnSpc>
              <a:spcPct val="90000"/>
            </a:lnSpc>
            <a:spcBef>
              <a:spcPct val="0"/>
            </a:spcBef>
            <a:spcAft>
              <a:spcPct val="35000"/>
            </a:spcAft>
          </a:pPr>
          <a:r>
            <a:rPr lang="en-US" sz="1500" b="1" kern="1200" baseline="0" dirty="0" smtClean="0"/>
            <a:t>STEP 4</a:t>
          </a:r>
          <a:endParaRPr lang="en-US" sz="1500" b="1" kern="1200" baseline="0" dirty="0"/>
        </a:p>
      </dsp:txBody>
      <dsp:txXfrm>
        <a:off x="0" y="0"/>
        <a:ext cx="4191000" cy="423528"/>
      </dsp:txXfrm>
    </dsp:sp>
    <dsp:sp modelId="{500A7686-3A78-4B91-839D-2C05E0263173}">
      <dsp:nvSpPr>
        <dsp:cNvPr id="0" name=""/>
        <dsp:cNvSpPr/>
      </dsp:nvSpPr>
      <dsp:spPr>
        <a:xfrm>
          <a:off x="0" y="424421"/>
          <a:ext cx="4191000" cy="360783"/>
        </a:xfrm>
        <a:prstGeom prst="rect">
          <a:avLst/>
        </a:prstGeom>
        <a:solidFill>
          <a:schemeClr val="accent3">
            <a:tint val="40000"/>
            <a:alpha val="90000"/>
            <a:hueOff val="10716850"/>
            <a:satOff val="-13793"/>
            <a:lumOff val="-1075"/>
            <a:alphaOff val="0"/>
          </a:schemeClr>
        </a:solidFill>
        <a:ln w="9525" cap="flat" cmpd="sng" algn="ctr">
          <a:solidFill>
            <a:schemeClr val="accent3">
              <a:tint val="40000"/>
              <a:alpha val="90000"/>
              <a:hueOff val="10716850"/>
              <a:satOff val="-13793"/>
              <a:lumOff val="-1075"/>
              <a:alphaOff val="0"/>
            </a:schemeClr>
          </a:solidFill>
          <a:prstDash val="solid"/>
        </a:ln>
        <a:effectLst/>
        <a:scene3d>
          <a:camera prst="orthographicFront"/>
          <a:lightRig rig="threePt" dir="t">
            <a:rot lat="0" lon="0" rev="7500000"/>
          </a:lightRig>
        </a:scene3d>
        <a:sp3d z="152400" extrusionH="63500" prstMaterial="dkEdge">
          <a:bevelT w="125400" h="36350" prst="relaxedInset"/>
          <a:contourClr>
            <a:schemeClr val="bg1"/>
          </a:contourClr>
        </a:sp3d>
      </dsp:spPr>
      <dsp:style>
        <a:lnRef idx="1">
          <a:scrgbClr r="0" g="0" b="0"/>
        </a:lnRef>
        <a:fillRef idx="1">
          <a:scrgbClr r="0" g="0" b="0"/>
        </a:fillRef>
        <a:effectRef idx="0">
          <a:scrgbClr r="0" g="0" b="0"/>
        </a:effectRef>
        <a:fontRef idx="minor"/>
      </dsp:style>
      <dsp:txBody>
        <a:bodyPr spcFirstLastPara="0" vert="horz" wrap="square" lIns="85344" tIns="15240" rIns="85344" bIns="15240" numCol="1" spcCol="1270" anchor="ctr" anchorCtr="0">
          <a:noAutofit/>
        </a:bodyPr>
        <a:lstStyle/>
        <a:p>
          <a:pPr lvl="0" algn="l" defTabSz="533400">
            <a:lnSpc>
              <a:spcPct val="90000"/>
            </a:lnSpc>
            <a:spcBef>
              <a:spcPct val="0"/>
            </a:spcBef>
            <a:spcAft>
              <a:spcPct val="35000"/>
            </a:spcAft>
          </a:pPr>
          <a:r>
            <a:rPr lang="en-US" sz="1200" kern="1200" dirty="0" smtClean="0"/>
            <a:t>ORSP conducts preliminary review of fully routed application and, if necessary, contacts PI with any change requests</a:t>
          </a:r>
          <a:endParaRPr lang="en-US" sz="1200" kern="1200" dirty="0"/>
        </a:p>
      </dsp:txBody>
      <dsp:txXfrm>
        <a:off x="0" y="424421"/>
        <a:ext cx="4191000" cy="360783"/>
      </dsp:txXfrm>
    </dsp:sp>
  </dsp:spTree>
</dsp:drawing>
</file>

<file path=ppt/diagrams/layout1.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5455"/>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idx="1"/>
          </p:nvPr>
        </p:nvSpPr>
        <p:spPr>
          <a:xfrm>
            <a:off x="3978132" y="0"/>
            <a:ext cx="3043343" cy="465455"/>
          </a:xfrm>
          <a:prstGeom prst="rect">
            <a:avLst/>
          </a:prstGeom>
        </p:spPr>
        <p:txBody>
          <a:bodyPr vert="horz" lIns="93324" tIns="46662" rIns="93324" bIns="46662" rtlCol="0"/>
          <a:lstStyle>
            <a:lvl1pPr algn="r">
              <a:defRPr sz="1200"/>
            </a:lvl1pPr>
          </a:lstStyle>
          <a:p>
            <a:fld id="{E415DFE5-922F-439D-80C6-27A5E01BB13B}" type="datetimeFigureOut">
              <a:rPr lang="en-US" smtClean="0"/>
              <a:pPr/>
              <a:t>1/18/2013</a:t>
            </a:fld>
            <a:endParaRPr lang="en-US"/>
          </a:p>
        </p:txBody>
      </p:sp>
      <p:sp>
        <p:nvSpPr>
          <p:cNvPr id="4" name="Slide Image Placeholder 3"/>
          <p:cNvSpPr>
            <a:spLocks noGrp="1" noRot="1" noChangeAspect="1"/>
          </p:cNvSpPr>
          <p:nvPr>
            <p:ph type="sldImg" idx="2"/>
          </p:nvPr>
        </p:nvSpPr>
        <p:spPr>
          <a:xfrm>
            <a:off x="1184275" y="698500"/>
            <a:ext cx="4654550" cy="3490913"/>
          </a:xfrm>
          <a:prstGeom prst="rect">
            <a:avLst/>
          </a:prstGeom>
          <a:noFill/>
          <a:ln w="12700">
            <a:solidFill>
              <a:prstClr val="black"/>
            </a:solidFill>
          </a:ln>
        </p:spPr>
        <p:txBody>
          <a:bodyPr vert="horz" lIns="93324" tIns="46662" rIns="93324" bIns="46662" rtlCol="0" anchor="ctr"/>
          <a:lstStyle/>
          <a:p>
            <a:endParaRPr lang="en-US"/>
          </a:p>
        </p:txBody>
      </p:sp>
      <p:sp>
        <p:nvSpPr>
          <p:cNvPr id="5" name="Notes Placeholder 4"/>
          <p:cNvSpPr>
            <a:spLocks noGrp="1"/>
          </p:cNvSpPr>
          <p:nvPr>
            <p:ph type="body" sz="quarter" idx="3"/>
          </p:nvPr>
        </p:nvSpPr>
        <p:spPr>
          <a:xfrm>
            <a:off x="702310" y="4421823"/>
            <a:ext cx="5618480" cy="4189095"/>
          </a:xfrm>
          <a:prstGeom prst="rect">
            <a:avLst/>
          </a:prstGeom>
        </p:spPr>
        <p:txBody>
          <a:bodyPr vert="horz" lIns="93324" tIns="46662" rIns="93324" bIns="46662"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42029"/>
            <a:ext cx="3043343" cy="465455"/>
          </a:xfrm>
          <a:prstGeom prst="rect">
            <a:avLst/>
          </a:prstGeom>
        </p:spPr>
        <p:txBody>
          <a:bodyPr vert="horz" lIns="93324" tIns="46662" rIns="93324" bIns="46662" rtlCol="0" anchor="b"/>
          <a:lstStyle>
            <a:lvl1pPr algn="l">
              <a:defRPr sz="1200"/>
            </a:lvl1pPr>
          </a:lstStyle>
          <a:p>
            <a:endParaRPr lang="en-US"/>
          </a:p>
        </p:txBody>
      </p:sp>
      <p:sp>
        <p:nvSpPr>
          <p:cNvPr id="7" name="Slide Number Placeholder 6"/>
          <p:cNvSpPr>
            <a:spLocks noGrp="1"/>
          </p:cNvSpPr>
          <p:nvPr>
            <p:ph type="sldNum" sz="quarter" idx="5"/>
          </p:nvPr>
        </p:nvSpPr>
        <p:spPr>
          <a:xfrm>
            <a:off x="3978132" y="8842029"/>
            <a:ext cx="3043343" cy="465455"/>
          </a:xfrm>
          <a:prstGeom prst="rect">
            <a:avLst/>
          </a:prstGeom>
        </p:spPr>
        <p:txBody>
          <a:bodyPr vert="horz" lIns="93324" tIns="46662" rIns="93324" bIns="46662" rtlCol="0" anchor="b"/>
          <a:lstStyle>
            <a:lvl1pPr algn="r">
              <a:defRPr sz="1200"/>
            </a:lvl1pPr>
          </a:lstStyle>
          <a:p>
            <a:fld id="{08440018-7E02-4C1C-AE7B-EDD1D6397BF6}"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8440018-7E02-4C1C-AE7B-EDD1D6397BF6}" type="slidenum">
              <a:rPr lang="en-US" smtClean="0"/>
              <a:pPr/>
              <a:t>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8BCAEA1-12D5-455F-987B-5AD930899DEA}" type="datetimeFigureOut">
              <a:rPr lang="en-US" smtClean="0"/>
              <a:pPr/>
              <a:t>1/18/2013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CE2DB4-C9FC-48A9-8F80-9877B6CA1DD1}"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8BCAEA1-12D5-455F-987B-5AD930899DEA}" type="datetimeFigureOut">
              <a:rPr lang="en-US" smtClean="0"/>
              <a:pPr/>
              <a:t>1/18/2013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CE2DB4-C9FC-48A9-8F80-9877B6CA1DD1}"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8BCAEA1-12D5-455F-987B-5AD930899DEA}" type="datetimeFigureOut">
              <a:rPr lang="en-US" smtClean="0"/>
              <a:pPr/>
              <a:t>1/18/2013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CE2DB4-C9FC-48A9-8F80-9877B6CA1DD1}"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8BCAEA1-12D5-455F-987B-5AD930899DEA}" type="datetimeFigureOut">
              <a:rPr lang="en-US" smtClean="0"/>
              <a:pPr/>
              <a:t>1/18/2013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CE2DB4-C9FC-48A9-8F80-9877B6CA1DD1}"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8BCAEA1-12D5-455F-987B-5AD930899DEA}" type="datetimeFigureOut">
              <a:rPr lang="en-US" smtClean="0"/>
              <a:pPr/>
              <a:t>1/18/2013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CE2DB4-C9FC-48A9-8F80-9877B6CA1DD1}"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8BCAEA1-12D5-455F-987B-5AD930899DEA}" type="datetimeFigureOut">
              <a:rPr lang="en-US" smtClean="0"/>
              <a:pPr/>
              <a:t>1/18/2013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CE2DB4-C9FC-48A9-8F80-9877B6CA1DD1}"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8BCAEA1-12D5-455F-987B-5AD930899DEA}" type="datetimeFigureOut">
              <a:rPr lang="en-US" smtClean="0"/>
              <a:pPr/>
              <a:t>1/18/2013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3CE2DB4-C9FC-48A9-8F80-9877B6CA1DD1}"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8BCAEA1-12D5-455F-987B-5AD930899DEA}" type="datetimeFigureOut">
              <a:rPr lang="en-US" smtClean="0"/>
              <a:pPr/>
              <a:t>1/18/2013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3CE2DB4-C9FC-48A9-8F80-9877B6CA1DD1}"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8BCAEA1-12D5-455F-987B-5AD930899DEA}" type="datetimeFigureOut">
              <a:rPr lang="en-US" smtClean="0"/>
              <a:pPr/>
              <a:t>1/18/2013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3CE2DB4-C9FC-48A9-8F80-9877B6CA1DD1}"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8BCAEA1-12D5-455F-987B-5AD930899DEA}" type="datetimeFigureOut">
              <a:rPr lang="en-US" smtClean="0"/>
              <a:pPr/>
              <a:t>1/18/2013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CE2DB4-C9FC-48A9-8F80-9877B6CA1DD1}"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8BCAEA1-12D5-455F-987B-5AD930899DEA}" type="datetimeFigureOut">
              <a:rPr lang="en-US" smtClean="0"/>
              <a:pPr/>
              <a:t>1/18/2013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CE2DB4-C9FC-48A9-8F80-9877B6CA1DD1}"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8BCAEA1-12D5-455F-987B-5AD930899DEA}" type="datetimeFigureOut">
              <a:rPr lang="en-US" smtClean="0"/>
              <a:pPr/>
              <a:t>1/18/2013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3CE2DB4-C9FC-48A9-8F80-9877B6CA1DD1}"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diagramData" Target="../diagrams/data2.xml"/><Relationship Id="rId3" Type="http://schemas.openxmlformats.org/officeDocument/2006/relationships/diagramData" Target="../diagrams/data1.xml"/><Relationship Id="rId7" Type="http://schemas.microsoft.com/office/2007/relationships/diagramDrawing" Target="../diagrams/drawing1.xml"/><Relationship Id="rId12" Type="http://schemas.microsoft.com/office/2007/relationships/diagramDrawing" Target="../diagrams/drawing2.xml"/><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diagramColors" Target="../diagrams/colors1.xml"/><Relationship Id="rId11" Type="http://schemas.openxmlformats.org/officeDocument/2006/relationships/diagramColors" Target="../diagrams/colors2.xml"/><Relationship Id="rId5" Type="http://schemas.openxmlformats.org/officeDocument/2006/relationships/diagramQuickStyle" Target="../diagrams/quickStyle1.xml"/><Relationship Id="rId10" Type="http://schemas.openxmlformats.org/officeDocument/2006/relationships/diagramQuickStyle" Target="../diagrams/quickStyle2.xml"/><Relationship Id="rId4" Type="http://schemas.openxmlformats.org/officeDocument/2006/relationships/diagramLayout" Target="../diagrams/layout1.xml"/><Relationship Id="rId9" Type="http://schemas.openxmlformats.org/officeDocument/2006/relationships/diagramLayout" Target="../diagrams/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457200" y="152400"/>
            <a:ext cx="8382000" cy="457200"/>
          </a:xfrm>
        </p:spPr>
        <p:txBody>
          <a:bodyPr>
            <a:normAutofit fontScale="85000" lnSpcReduction="20000"/>
          </a:bodyPr>
          <a:lstStyle/>
          <a:p>
            <a:r>
              <a:rPr lang="en-US" b="1" dirty="0" smtClean="0">
                <a:solidFill>
                  <a:schemeClr val="tx1"/>
                </a:solidFill>
              </a:rPr>
              <a:t>ORSP Proposal Process</a:t>
            </a:r>
            <a:endParaRPr lang="en-US" b="1" dirty="0">
              <a:solidFill>
                <a:schemeClr val="tx1"/>
              </a:solidFill>
            </a:endParaRPr>
          </a:p>
        </p:txBody>
      </p:sp>
      <p:graphicFrame>
        <p:nvGraphicFramePr>
          <p:cNvPr id="4" name="Diagram 3"/>
          <p:cNvGraphicFramePr/>
          <p:nvPr/>
        </p:nvGraphicFramePr>
        <p:xfrm>
          <a:off x="381000" y="838200"/>
          <a:ext cx="4191000" cy="35052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5" name="Diagram 4"/>
          <p:cNvGraphicFramePr/>
          <p:nvPr/>
        </p:nvGraphicFramePr>
        <p:xfrm>
          <a:off x="381000" y="4648200"/>
          <a:ext cx="4191000" cy="1981200"/>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
        <p:nvSpPr>
          <p:cNvPr id="6" name="Rectangle 5"/>
          <p:cNvSpPr/>
          <p:nvPr/>
        </p:nvSpPr>
        <p:spPr>
          <a:xfrm>
            <a:off x="6019800" y="762000"/>
            <a:ext cx="2971800" cy="5791200"/>
          </a:xfrm>
          <a:prstGeom prst="rect">
            <a:avLst/>
          </a:prstGeom>
        </p:spPr>
        <p:style>
          <a:lnRef idx="1">
            <a:schemeClr val="accent2"/>
          </a:lnRef>
          <a:fillRef idx="3">
            <a:schemeClr val="accent2"/>
          </a:fillRef>
          <a:effectRef idx="2">
            <a:schemeClr val="accent2"/>
          </a:effectRef>
          <a:fontRef idx="minor">
            <a:schemeClr val="lt1"/>
          </a:fontRef>
        </p:style>
        <p:txBody>
          <a:bodyPr rtlCol="0" anchor="ctr"/>
          <a:lstStyle/>
          <a:p>
            <a:pPr algn="ctr"/>
            <a:r>
              <a:rPr lang="en-US" sz="1100" b="1" dirty="0" smtClean="0">
                <a:latin typeface="Adobe Kaiti Std R" pitchFamily="18" charset="-128"/>
                <a:ea typeface="Adobe Kaiti Std R" pitchFamily="18" charset="-128"/>
              </a:rPr>
              <a:t>Five-Day Deadline for </a:t>
            </a:r>
          </a:p>
          <a:p>
            <a:pPr algn="ctr"/>
            <a:r>
              <a:rPr lang="en-US" sz="1100" b="1" dirty="0" smtClean="0">
                <a:latin typeface="Adobe Kaiti Std R" pitchFamily="18" charset="-128"/>
                <a:ea typeface="Adobe Kaiti Std R" pitchFamily="18" charset="-128"/>
              </a:rPr>
              <a:t>Proposal Submission</a:t>
            </a:r>
          </a:p>
          <a:p>
            <a:pPr indent="228600" algn="just"/>
            <a:r>
              <a:rPr lang="en-US" sz="1100" dirty="0" smtClean="0"/>
              <a:t>Electronic proposal submission can be a complex endeavor. It is the responsibility of the Office of Research and Sponsored Programs to ensure that all proposals conform to College, Research Foundation, CUNY and sponsor guidelines and policies. Over the past year, there have been several instances of late and incomplete proposals that have prompted serious concerns from Department Chairs, School Deans, and inquiries from senior administrators. </a:t>
            </a:r>
          </a:p>
          <a:p>
            <a:pPr indent="228600" algn="just"/>
            <a:r>
              <a:rPr lang="en-US" sz="1100" dirty="0" smtClean="0"/>
              <a:t> In response to these concerns and inquiries and to ensure that proposals are submitted timely with proper departmental, School, and College approval, the Office of Research and Sponsored Programs is instituting a five working day internal deadline for the receipt of a complete proposal.  A complete submission is a proposal that is entered into Cayuse, contains finalized administrative components (budget, biosketch, resources, etc.), a draft technical section (research plan), all compliance forms (COI and RCR, etc.), and has routed. Proposals that are not received by the ORSP five working days before the deadline </a:t>
            </a:r>
            <a:r>
              <a:rPr lang="en-US" sz="1100" i="1" dirty="0" smtClean="0"/>
              <a:t>may</a:t>
            </a:r>
            <a:r>
              <a:rPr lang="en-US" sz="1100" dirty="0" smtClean="0"/>
              <a:t> not be submitted to the sponsor.  This policy applies to </a:t>
            </a:r>
            <a:r>
              <a:rPr lang="en-US" sz="1100" b="1" dirty="0" smtClean="0"/>
              <a:t>all</a:t>
            </a:r>
            <a:r>
              <a:rPr lang="en-US" sz="1100" dirty="0" smtClean="0"/>
              <a:t> external and internal sponsors and funders, including Professional Staff Congress (PSC-CUNY)  applications.</a:t>
            </a:r>
          </a:p>
          <a:p>
            <a:pPr indent="228600" algn="just"/>
            <a:r>
              <a:rPr lang="en-US" sz="1100" dirty="0" smtClean="0"/>
              <a:t>This policy is effective January 1, 2012.</a:t>
            </a:r>
          </a:p>
          <a:p>
            <a:pPr indent="228600" algn="just"/>
            <a:r>
              <a:rPr lang="en-US" sz="1100" dirty="0" smtClean="0"/>
              <a:t>  </a:t>
            </a:r>
          </a:p>
          <a:p>
            <a:pPr indent="228600" algn="just"/>
            <a:r>
              <a:rPr lang="en-US" sz="1100" dirty="0" smtClean="0"/>
              <a:t>Thank you for your cooperation.</a:t>
            </a:r>
            <a:endParaRPr lang="en-US" sz="1100" dirty="0"/>
          </a:p>
        </p:txBody>
      </p:sp>
      <p:sp>
        <p:nvSpPr>
          <p:cNvPr id="7" name="Rectangle 6"/>
          <p:cNvSpPr/>
          <p:nvPr/>
        </p:nvSpPr>
        <p:spPr>
          <a:xfrm>
            <a:off x="4648200" y="762000"/>
            <a:ext cx="1295400" cy="381000"/>
          </a:xfrm>
          <a:prstGeom prst="rect">
            <a:avLst/>
          </a:prstGeom>
        </p:spPr>
        <p:style>
          <a:lnRef idx="1">
            <a:schemeClr val="accent4"/>
          </a:lnRef>
          <a:fillRef idx="3">
            <a:schemeClr val="accent4"/>
          </a:fillRef>
          <a:effectRef idx="2">
            <a:schemeClr val="accent4"/>
          </a:effectRef>
          <a:fontRef idx="minor">
            <a:schemeClr val="lt1"/>
          </a:fontRef>
        </p:style>
        <p:txBody>
          <a:bodyPr rtlCol="0" anchor="ctr"/>
          <a:lstStyle/>
          <a:p>
            <a:pPr algn="ctr"/>
            <a:r>
              <a:rPr lang="en-US" dirty="0"/>
              <a:t>Timeline </a:t>
            </a:r>
          </a:p>
        </p:txBody>
      </p:sp>
      <p:sp>
        <p:nvSpPr>
          <p:cNvPr id="8" name="Down Arrow 7"/>
          <p:cNvSpPr/>
          <p:nvPr/>
        </p:nvSpPr>
        <p:spPr>
          <a:xfrm>
            <a:off x="2133600" y="4343400"/>
            <a:ext cx="685800" cy="381000"/>
          </a:xfrm>
          <a:prstGeom prst="downArrow">
            <a:avLst/>
          </a:prstGeom>
          <a:solidFill>
            <a:schemeClr val="accent1">
              <a:lumMod val="60000"/>
              <a:lumOff val="40000"/>
            </a:schemeClr>
          </a:solidFill>
          <a:ln w="3175">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4648200" y="1295400"/>
            <a:ext cx="1295400" cy="304800"/>
          </a:xfrm>
          <a:prstGeom prst="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en-US" sz="1100" dirty="0" smtClean="0"/>
              <a:t> At least 1 month before deadline</a:t>
            </a:r>
            <a:endParaRPr lang="en-US" sz="1100" dirty="0"/>
          </a:p>
        </p:txBody>
      </p:sp>
      <p:sp>
        <p:nvSpPr>
          <p:cNvPr id="11" name="Rectangle 10"/>
          <p:cNvSpPr/>
          <p:nvPr/>
        </p:nvSpPr>
        <p:spPr>
          <a:xfrm>
            <a:off x="4648200" y="2590800"/>
            <a:ext cx="1295400" cy="304800"/>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en-US" sz="1100" dirty="0" smtClean="0"/>
              <a:t>3 weeks before deadline - ongoing</a:t>
            </a:r>
            <a:endParaRPr lang="en-US" sz="1100" dirty="0"/>
          </a:p>
        </p:txBody>
      </p:sp>
      <p:sp>
        <p:nvSpPr>
          <p:cNvPr id="12" name="Rectangle 11"/>
          <p:cNvSpPr/>
          <p:nvPr/>
        </p:nvSpPr>
        <p:spPr>
          <a:xfrm>
            <a:off x="4648200" y="3810000"/>
            <a:ext cx="1295400" cy="304800"/>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en-US" sz="1100" dirty="0" smtClean="0"/>
              <a:t>2 weeks before deadline</a:t>
            </a:r>
            <a:endParaRPr lang="en-US" sz="1100" dirty="0"/>
          </a:p>
        </p:txBody>
      </p:sp>
      <p:sp>
        <p:nvSpPr>
          <p:cNvPr id="13" name="Rectangle 12"/>
          <p:cNvSpPr/>
          <p:nvPr/>
        </p:nvSpPr>
        <p:spPr>
          <a:xfrm>
            <a:off x="4648200" y="5105400"/>
            <a:ext cx="1295400" cy="304800"/>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n-US" sz="1100" dirty="0" smtClean="0"/>
              <a:t>5 business days before deadline</a:t>
            </a:r>
            <a:endParaRPr lang="en-US" sz="1100" dirty="0"/>
          </a:p>
        </p:txBody>
      </p:sp>
      <p:sp>
        <p:nvSpPr>
          <p:cNvPr id="14" name="Rectangle 13"/>
          <p:cNvSpPr/>
          <p:nvPr/>
        </p:nvSpPr>
        <p:spPr>
          <a:xfrm>
            <a:off x="4648200" y="6248400"/>
            <a:ext cx="1295400" cy="304800"/>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en-US" sz="1100" dirty="0" smtClean="0"/>
              <a:t>2 business days before deadline</a:t>
            </a:r>
            <a:endParaRPr lang="en-US" sz="11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477</TotalTime>
  <Words>215</Words>
  <Application>Microsoft Office PowerPoint</Application>
  <PresentationFormat>On-screen Show (4:3)</PresentationFormat>
  <Paragraphs>25</Paragraphs>
  <Slides>1</Slides>
  <Notes>1</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Slide 1</vt:lpstr>
    </vt:vector>
  </TitlesOfParts>
  <Company>Lehman College, CUNY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Raisad</dc:creator>
  <cp:lastModifiedBy>Lehman Staff</cp:lastModifiedBy>
  <cp:revision>49</cp:revision>
  <dcterms:created xsi:type="dcterms:W3CDTF">2012-10-25T13:34:56Z</dcterms:created>
  <dcterms:modified xsi:type="dcterms:W3CDTF">2013-01-18T13:11:36Z</dcterms:modified>
</cp:coreProperties>
</file>