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7" r:id="rId3"/>
    <p:sldId id="268" r:id="rId4"/>
    <p:sldId id="259" r:id="rId5"/>
    <p:sldId id="257" r:id="rId6"/>
    <p:sldId id="265" r:id="rId7"/>
    <p:sldId id="258" r:id="rId8"/>
    <p:sldId id="260" r:id="rId9"/>
    <p:sldId id="261" r:id="rId10"/>
    <p:sldId id="269" r:id="rId11"/>
    <p:sldId id="262" r:id="rId12"/>
    <p:sldId id="263" r:id="rId13"/>
    <p:sldId id="264"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ander Ott" initials="AO" lastIdx="1" clrIdx="0">
    <p:extLst>
      <p:ext uri="{19B8F6BF-5375-455C-9EA6-DF929625EA0E}">
        <p15:presenceInfo xmlns:p15="http://schemas.microsoft.com/office/powerpoint/2012/main" userId="S-1-5-21-339025792-425401010-740312968-2447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6395" autoAdjust="0"/>
  </p:normalViewPr>
  <p:slideViewPr>
    <p:cSldViewPr snapToGrid="0">
      <p:cViewPr varScale="1">
        <p:scale>
          <a:sx n="93" d="100"/>
          <a:sy n="93" d="100"/>
        </p:scale>
        <p:origin x="102" y="34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13ADA0-CB09-4FB1-92DA-544EF485464C}" type="datetimeFigureOut">
              <a:rPr lang="en-US" smtClean="0"/>
              <a:t>3/19/2019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B142F-B3F1-425E-9A33-BE8E5009FBFD}" type="slidenum">
              <a:rPr lang="en-US" smtClean="0"/>
              <a:t>‹#›</a:t>
            </a:fld>
            <a:endParaRPr lang="en-US"/>
          </a:p>
        </p:txBody>
      </p:sp>
    </p:spTree>
    <p:extLst>
      <p:ext uri="{BB962C8B-B14F-4D97-AF65-F5344CB8AC3E}">
        <p14:creationId xmlns:p14="http://schemas.microsoft.com/office/powerpoint/2010/main" val="426612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ail.lehman.edu/owa/redir.aspx?C=XMwlY0013BRLJPjJaVaMB4mdffZtZOmTLtu2wtsqrbwMvospIo3WCA..&amp;URL=https://urldefense.proofpoint.com/v2/url?u%3dhttp-3A__www.aspeninstitute.org_publications_transfer-2Dplaybook%26d%3dDwMFAw%26c%3dmRWFL96tuqj9V0Jjj4h40ddo0XsmttALwKjAEOCyUjY%26r%3d2VElj5aEi-uBSgNgMbS_4W73JztcAlpPxwuw2d0V1f8%26m%3d3vPCKUrs220efhJOFbaES5tdgBiiNNAUrCbVPCWtVHQ%26s%3df9CxUIDxVdwIdi86lOXYRDacyxfee0y1irJxcZZzxiQ%26e%3d"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1</a:t>
            </a:fld>
            <a:endParaRPr lang="en-US"/>
          </a:p>
        </p:txBody>
      </p:sp>
    </p:spTree>
    <p:extLst>
      <p:ext uri="{BB962C8B-B14F-4D97-AF65-F5344CB8AC3E}">
        <p14:creationId xmlns:p14="http://schemas.microsoft.com/office/powerpoint/2010/main" val="156700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12</a:t>
            </a:fld>
            <a:endParaRPr lang="en-US"/>
          </a:p>
        </p:txBody>
      </p:sp>
    </p:spTree>
    <p:extLst>
      <p:ext uri="{BB962C8B-B14F-4D97-AF65-F5344CB8AC3E}">
        <p14:creationId xmlns:p14="http://schemas.microsoft.com/office/powerpoint/2010/main" val="321137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Q&amp;A</a:t>
            </a:r>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13</a:t>
            </a:fld>
            <a:endParaRPr lang="en-US"/>
          </a:p>
        </p:txBody>
      </p:sp>
    </p:spTree>
    <p:extLst>
      <p:ext uri="{BB962C8B-B14F-4D97-AF65-F5344CB8AC3E}">
        <p14:creationId xmlns:p14="http://schemas.microsoft.com/office/powerpoint/2010/main" val="297244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u="sng" dirty="0" smtClean="0"/>
              <a:t>At worst: </a:t>
            </a:r>
          </a:p>
          <a:p>
            <a:r>
              <a:rPr lang="en-US" sz="1200" dirty="0" smtClean="0"/>
              <a:t>“Students who meet admission requirements at X college can transfer from Y college” </a:t>
            </a:r>
          </a:p>
          <a:p>
            <a:r>
              <a:rPr lang="en-US" sz="1200" dirty="0" smtClean="0"/>
              <a:t>…and lots of blah, blah, blah restating of existing policies and procedures</a:t>
            </a:r>
          </a:p>
          <a:p>
            <a:endParaRPr lang="en-US" sz="1200" dirty="0" smtClean="0"/>
          </a:p>
          <a:p>
            <a:pPr marL="0" indent="0">
              <a:buNone/>
            </a:pPr>
            <a:r>
              <a:rPr lang="en-US" sz="1200" u="sng" dirty="0" smtClean="0"/>
              <a:t>At best: </a:t>
            </a:r>
          </a:p>
          <a:p>
            <a:r>
              <a:rPr lang="en-US" sz="1200" dirty="0" smtClean="0"/>
              <a:t>Provides specific information or benefits applicable to students at THAT community college, including additional scholarships, total transfer credit guarantees, etc.  </a:t>
            </a:r>
          </a:p>
          <a:p>
            <a:pPr marL="0" indent="0">
              <a:buNone/>
            </a:pPr>
            <a:endParaRPr lang="en-US" sz="800" dirty="0" smtClean="0"/>
          </a:p>
          <a:p>
            <a:pPr marL="0" indent="0">
              <a:buNone/>
            </a:pPr>
            <a:r>
              <a:rPr lang="en-US" u="sng" dirty="0" smtClean="0"/>
              <a:t>Overall:</a:t>
            </a:r>
            <a:r>
              <a:rPr lang="en-US" dirty="0" smtClean="0"/>
              <a:t> This sort of agreement is typically too general to be meaningful for students. (It’s often something of a marketing tool for the senior college.)</a:t>
            </a:r>
          </a:p>
          <a:p>
            <a:pPr marL="0" indent="0">
              <a:buNone/>
            </a:pPr>
            <a:endParaRPr lang="en-US" dirty="0" smtClean="0"/>
          </a:p>
          <a:p>
            <a:pPr marL="0" indent="0">
              <a:buNone/>
            </a:pPr>
            <a:r>
              <a:rPr lang="en-US" dirty="0" smtClean="0"/>
              <a:t> AA/AS</a:t>
            </a:r>
            <a:r>
              <a:rPr lang="en-US" baseline="0" dirty="0" smtClean="0"/>
              <a:t> = general education met</a:t>
            </a:r>
          </a:p>
          <a:p>
            <a:pPr marL="0" indent="0">
              <a:buNone/>
            </a:pPr>
            <a:r>
              <a:rPr lang="en-US" baseline="0" dirty="0" smtClean="0"/>
              <a:t>AAS = requirement by requirement </a:t>
            </a:r>
            <a:r>
              <a:rPr lang="en-US" baseline="0" dirty="0" err="1" smtClean="0"/>
              <a:t>evauation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4</a:t>
            </a:fld>
            <a:endParaRPr lang="en-US"/>
          </a:p>
        </p:txBody>
      </p:sp>
    </p:spTree>
    <p:extLst>
      <p:ext uri="{BB962C8B-B14F-4D97-AF65-F5344CB8AC3E}">
        <p14:creationId xmlns:p14="http://schemas.microsoft.com/office/powerpoint/2010/main" val="26462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100" dirty="0" smtClean="0"/>
              <a:t>Articulation Agreement—huh?</a:t>
            </a:r>
          </a:p>
          <a:p>
            <a:pPr marL="0" indent="0">
              <a:buNone/>
            </a:pPr>
            <a:r>
              <a:rPr lang="en-US" sz="1100" i="1" dirty="0" smtClean="0"/>
              <a:t>(this is what</a:t>
            </a:r>
            <a:r>
              <a:rPr lang="en-US" sz="1100" i="1" baseline="0" dirty="0" smtClean="0"/>
              <a:t> someone on the street would say if you asked them what an “articulation agreement” is? It’s what almost all students would say too… And, truthfully, a lot of college staff/faculty too…”)</a:t>
            </a:r>
            <a:endParaRPr lang="en-US" sz="1100" i="1" dirty="0" smtClean="0"/>
          </a:p>
          <a:p>
            <a:pPr marL="0" indent="0">
              <a:buNone/>
            </a:pPr>
            <a:r>
              <a:rPr lang="en-US" sz="1100" dirty="0" smtClean="0"/>
              <a:t>Let’s break it down…</a:t>
            </a:r>
          </a:p>
          <a:p>
            <a:pPr marL="514350" indent="-514350">
              <a:buAutoNum type="arabicPeriod"/>
            </a:pPr>
            <a:r>
              <a:rPr lang="en-US" sz="1100" dirty="0" smtClean="0"/>
              <a:t>What does “articulate” mean?</a:t>
            </a:r>
            <a:r>
              <a:rPr lang="en-US" sz="1100" i="1" dirty="0" smtClean="0"/>
              <a:t> (get</a:t>
            </a:r>
            <a:r>
              <a:rPr lang="en-US" sz="1100" i="1" baseline="0" dirty="0" smtClean="0"/>
              <a:t> responses from audience first…)</a:t>
            </a:r>
            <a:endParaRPr lang="en-US" sz="1100" i="1" dirty="0" smtClean="0"/>
          </a:p>
          <a:p>
            <a:pPr lvl="1"/>
            <a:r>
              <a:rPr lang="en-US" sz="1100" dirty="0" smtClean="0"/>
              <a:t>Intelligible, understandable, clear </a:t>
            </a:r>
            <a:r>
              <a:rPr lang="en-US" sz="1100" baseline="0" dirty="0" smtClean="0"/>
              <a:t> </a:t>
            </a:r>
            <a:endParaRPr lang="en-US" sz="1100" dirty="0" smtClean="0"/>
          </a:p>
          <a:p>
            <a:pPr marL="514350" indent="-514350">
              <a:buAutoNum type="arabicPeriod"/>
            </a:pPr>
            <a:r>
              <a:rPr lang="en-US" sz="1100" dirty="0" smtClean="0"/>
              <a:t>What does “articulation” mean? </a:t>
            </a:r>
            <a:r>
              <a:rPr lang="en-US" sz="1100" i="1" dirty="0" smtClean="0"/>
              <a:t>(let’s go to Merriam Webster for this…)</a:t>
            </a:r>
          </a:p>
          <a:p>
            <a:pPr lvl="1"/>
            <a:r>
              <a:rPr lang="en-US" sz="1100" dirty="0" smtClean="0"/>
              <a:t>“1a: a joint or juncture between bones or cartilages in the skeleton of a vertebrate” </a:t>
            </a:r>
            <a:r>
              <a:rPr lang="en-US" sz="1100" i="1" dirty="0" smtClean="0"/>
              <a:t>(whoops, that’s not the definition</a:t>
            </a:r>
            <a:r>
              <a:rPr lang="en-US" sz="1100" i="1" baseline="0" dirty="0" smtClean="0"/>
              <a:t> that works here…)</a:t>
            </a:r>
            <a:endParaRPr lang="en-US" sz="1100" i="1" dirty="0" smtClean="0"/>
          </a:p>
          <a:p>
            <a:pPr lvl="1"/>
            <a:r>
              <a:rPr lang="en-US" sz="1100" dirty="0" smtClean="0"/>
              <a:t>“2a:</a:t>
            </a:r>
            <a:r>
              <a:rPr lang="en-US" sz="1100" b="1" dirty="0" smtClean="0"/>
              <a:t> </a:t>
            </a:r>
            <a:r>
              <a:rPr lang="en-US" sz="1100" dirty="0" smtClean="0"/>
              <a:t>the action or manner of jointing or interrelating” (ah,</a:t>
            </a:r>
            <a:r>
              <a:rPr lang="en-US" sz="1100" baseline="0" dirty="0" smtClean="0"/>
              <a:t> this is the one… Joining together…)</a:t>
            </a:r>
            <a:endParaRPr lang="en-US" sz="1100" dirty="0" smtClean="0"/>
          </a:p>
          <a:p>
            <a:pPr marL="457200" lvl="1" indent="0">
              <a:buNone/>
            </a:pPr>
            <a:endParaRPr lang="en-US" sz="1100" dirty="0" smtClean="0"/>
          </a:p>
          <a:p>
            <a:pPr marL="0" indent="0">
              <a:buNone/>
            </a:pPr>
            <a:r>
              <a:rPr lang="en-US" sz="1100" dirty="0" smtClean="0"/>
              <a:t>So let’s put it together: </a:t>
            </a:r>
          </a:p>
          <a:p>
            <a:pPr marL="0" indent="0">
              <a:buNone/>
            </a:pPr>
            <a:r>
              <a:rPr lang="en-US" sz="1100" i="1" dirty="0" smtClean="0"/>
              <a:t>“An Articulation Agreement is a formal, written joining together of two colleges or programs in an intelligible/understandable way.” </a:t>
            </a:r>
          </a:p>
          <a:p>
            <a:endParaRPr lang="en-US" sz="1100" dirty="0" smtClean="0"/>
          </a:p>
          <a:p>
            <a:r>
              <a:rPr lang="en-US" sz="1100" i="1" dirty="0" smtClean="0"/>
              <a:t>(Good so</a:t>
            </a:r>
            <a:r>
              <a:rPr lang="en-US" sz="1100" i="1" baseline="0" dirty="0" smtClean="0"/>
              <a:t> far?)</a:t>
            </a:r>
            <a:endParaRPr lang="en-US" sz="1100" i="1" dirty="0"/>
          </a:p>
        </p:txBody>
      </p:sp>
      <p:sp>
        <p:nvSpPr>
          <p:cNvPr id="4" name="Slide Number Placeholder 3"/>
          <p:cNvSpPr>
            <a:spLocks noGrp="1"/>
          </p:cNvSpPr>
          <p:nvPr>
            <p:ph type="sldNum" sz="quarter" idx="10"/>
          </p:nvPr>
        </p:nvSpPr>
        <p:spPr/>
        <p:txBody>
          <a:bodyPr/>
          <a:lstStyle/>
          <a:p>
            <a:fld id="{8D6B142F-B3F1-425E-9A33-BE8E5009FBFD}" type="slidenum">
              <a:rPr lang="en-US" smtClean="0"/>
              <a:t>5</a:t>
            </a:fld>
            <a:endParaRPr lang="en-US"/>
          </a:p>
        </p:txBody>
      </p:sp>
    </p:spTree>
    <p:extLst>
      <p:ext uri="{BB962C8B-B14F-4D97-AF65-F5344CB8AC3E}">
        <p14:creationId xmlns:p14="http://schemas.microsoft.com/office/powerpoint/2010/main" val="235325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go over how BTAG is using these specific agreements to achieve these</a:t>
            </a:r>
            <a:r>
              <a:rPr lang="en-US" baseline="0" dirty="0" smtClean="0"/>
              <a:t> goals</a:t>
            </a:r>
          </a:p>
          <a:p>
            <a:r>
              <a:rPr lang="en-US" sz="1200" b="0" i="0" kern="1200" dirty="0" smtClean="0">
                <a:solidFill>
                  <a:schemeClr val="tx1"/>
                </a:solidFill>
                <a:effectLst/>
                <a:latin typeface="+mn-lt"/>
                <a:ea typeface="+mn-ea"/>
                <a:cs typeface="+mn-cs"/>
              </a:rPr>
              <a:t>Transfer Playbook: Essential Practices for Two- and Four-Year Colleges Joshua </a:t>
            </a:r>
            <a:r>
              <a:rPr lang="en-US" sz="1200" b="0" i="0" kern="1200" dirty="0" err="1" smtClean="0">
                <a:solidFill>
                  <a:schemeClr val="tx1"/>
                </a:solidFill>
                <a:effectLst/>
                <a:latin typeface="+mn-lt"/>
                <a:ea typeface="+mn-ea"/>
                <a:cs typeface="+mn-cs"/>
              </a:rPr>
              <a:t>Wyner</a:t>
            </a:r>
            <a:r>
              <a:rPr lang="en-US" sz="1200" b="0" i="0" kern="1200" dirty="0" smtClean="0">
                <a:solidFill>
                  <a:schemeClr val="tx1"/>
                </a:solidFill>
                <a:effectLst/>
                <a:latin typeface="+mn-lt"/>
                <a:ea typeface="+mn-ea"/>
                <a:cs typeface="+mn-cs"/>
              </a:rPr>
              <a:t> and KC Deane, Aspen Institute College Excellence Program, and Davis Jenkins and John Fink, Community College Research Center, 2016: </a:t>
            </a:r>
            <a:r>
              <a:rPr lang="en-US" sz="1200" b="0" i="0" kern="1200" dirty="0" smtClean="0">
                <a:solidFill>
                  <a:schemeClr val="tx1"/>
                </a:solidFill>
                <a:effectLst/>
                <a:latin typeface="+mn-lt"/>
                <a:ea typeface="+mn-ea"/>
                <a:cs typeface="+mn-cs"/>
                <a:hlinkClick r:id="rId3"/>
              </a:rPr>
              <a:t>http://www.aspeninstitute.org/publications/transfer-playbook</a:t>
            </a:r>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6</a:t>
            </a:fld>
            <a:endParaRPr lang="en-US"/>
          </a:p>
        </p:txBody>
      </p:sp>
    </p:spTree>
    <p:extLst>
      <p:ext uri="{BB962C8B-B14F-4D97-AF65-F5344CB8AC3E}">
        <p14:creationId xmlns:p14="http://schemas.microsoft.com/office/powerpoint/2010/main" val="2738839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mj-lt"/>
              <a:buNone/>
            </a:pPr>
            <a:r>
              <a:rPr lang="en-US" sz="3600" dirty="0" smtClean="0"/>
              <a:t>Types of Articulation Agreements</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smtClean="0"/>
              <a:t>Program-to-Program Agreement (we are no longer using this model)</a:t>
            </a:r>
          </a:p>
          <a:p>
            <a:pPr marL="914400" marR="0" lvl="1"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smtClean="0"/>
              <a:t>Comprehensive/Blanket</a:t>
            </a:r>
            <a:r>
              <a:rPr lang="en-US" sz="3600" baseline="0" dirty="0" smtClean="0"/>
              <a:t> </a:t>
            </a:r>
            <a:r>
              <a:rPr lang="en-US" sz="3600" dirty="0" smtClean="0"/>
              <a:t>Agreement</a:t>
            </a:r>
          </a:p>
          <a:p>
            <a:pPr marL="914400" lvl="1" indent="-457200">
              <a:buFont typeface="+mj-lt"/>
              <a:buAutoNum type="arabicPeriod"/>
            </a:pPr>
            <a:r>
              <a:rPr lang="en-US" sz="3600" dirty="0" smtClean="0"/>
              <a:t>General Agreement</a:t>
            </a:r>
          </a:p>
          <a:p>
            <a:endParaRPr lang="en-US" i="1" dirty="0" smtClean="0"/>
          </a:p>
          <a:p>
            <a:r>
              <a:rPr lang="en-US" i="1" dirty="0" smtClean="0"/>
              <a:t>(We’re going to talk briefly about each of these… But before</a:t>
            </a:r>
            <a:r>
              <a:rPr lang="en-US" i="1" baseline="0" dirty="0" smtClean="0"/>
              <a:t> we do that, a couple things to note: 1. These are not “standard” categories on which everyone agrees. But they’re as good as any. 2. Which one is the best agreement? how do you know? … (It’s called “comprehensive” after all, and who doesn’t want something that’s comprehensive? Or covers everything like a blanket… And who doesn’t like a blanket… [click—Alex jokes that it’s a self portrait—comb over at age 3… If you aren’t Alex, can’t make that joke </a:t>
            </a:r>
            <a:r>
              <a:rPr lang="en-US" i="1" baseline="0" dirty="0" smtClean="0">
                <a:sym typeface="Wingdings" panose="05000000000000000000" pitchFamily="2" charset="2"/>
              </a:rPr>
              <a:t> </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8D6B142F-B3F1-425E-9A33-BE8E5009FBFD}" type="slidenum">
              <a:rPr lang="en-US" smtClean="0"/>
              <a:t>7</a:t>
            </a:fld>
            <a:endParaRPr lang="en-US"/>
          </a:p>
        </p:txBody>
      </p:sp>
    </p:spTree>
    <p:extLst>
      <p:ext uri="{BB962C8B-B14F-4D97-AF65-F5344CB8AC3E}">
        <p14:creationId xmlns:p14="http://schemas.microsoft.com/office/powerpoint/2010/main" val="19208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agreements are</a:t>
            </a:r>
            <a:r>
              <a:rPr lang="en-US" baseline="0" dirty="0" smtClean="0"/>
              <a:t> focused on program requirements and not overall requirements for the college/degree. Give examples</a:t>
            </a:r>
          </a:p>
          <a:p>
            <a:r>
              <a:rPr lang="en-US" baseline="0" dirty="0" smtClean="0"/>
              <a:t>Because of this, BTAG is moving away from this model and utilizing agreements that work better for us (Blanket Agreements). Other colleges still use this agreement.</a:t>
            </a:r>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8</a:t>
            </a:fld>
            <a:endParaRPr lang="en-US"/>
          </a:p>
        </p:txBody>
      </p:sp>
    </p:spTree>
    <p:extLst>
      <p:ext uri="{BB962C8B-B14F-4D97-AF65-F5344CB8AC3E}">
        <p14:creationId xmlns:p14="http://schemas.microsoft.com/office/powerpoint/2010/main" val="1347435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type of agreement tries to take the best features of the other types of agreements, but eliminate the difficulties. It’s the approach BTAG has been taking.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***See copies of materials</a:t>
            </a:r>
            <a:r>
              <a:rPr lang="en-US" baseline="0" dirty="0" smtClean="0"/>
              <a:t> specific to your schools – print outs in folders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Degree planning worksheets, transfer advising worksheets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***Screenshots for examples</a:t>
            </a:r>
          </a:p>
          <a:p>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9</a:t>
            </a:fld>
            <a:endParaRPr lang="en-US"/>
          </a:p>
        </p:txBody>
      </p:sp>
    </p:spTree>
    <p:extLst>
      <p:ext uri="{BB962C8B-B14F-4D97-AF65-F5344CB8AC3E}">
        <p14:creationId xmlns:p14="http://schemas.microsoft.com/office/powerpoint/2010/main" val="1621765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a Program Alignment Table</a:t>
            </a:r>
            <a:r>
              <a:rPr lang="en-US" baseline="0" dirty="0" smtClean="0"/>
              <a:t> that accompanies the Comprehensive/Blanket Articulation Agreement (</a:t>
            </a:r>
            <a:r>
              <a:rPr lang="en-US" baseline="0" dirty="0" err="1" smtClean="0"/>
              <a:t>Guttman</a:t>
            </a:r>
            <a:r>
              <a:rPr lang="en-US" baseline="0" dirty="0" smtClean="0"/>
              <a:t> was provided in this instance because they have the least programs, easiest to read)</a:t>
            </a:r>
            <a:endParaRPr lang="en-US" dirty="0"/>
          </a:p>
        </p:txBody>
      </p:sp>
      <p:sp>
        <p:nvSpPr>
          <p:cNvPr id="4" name="Slide Number Placeholder 3"/>
          <p:cNvSpPr>
            <a:spLocks noGrp="1"/>
          </p:cNvSpPr>
          <p:nvPr>
            <p:ph type="sldNum" sz="quarter" idx="10"/>
          </p:nvPr>
        </p:nvSpPr>
        <p:spPr/>
        <p:txBody>
          <a:bodyPr/>
          <a:lstStyle/>
          <a:p>
            <a:fld id="{8D6B142F-B3F1-425E-9A33-BE8E5009FBFD}" type="slidenum">
              <a:rPr lang="en-US" smtClean="0"/>
              <a:t>10</a:t>
            </a:fld>
            <a:endParaRPr lang="en-US"/>
          </a:p>
        </p:txBody>
      </p:sp>
    </p:spTree>
    <p:extLst>
      <p:ext uri="{BB962C8B-B14F-4D97-AF65-F5344CB8AC3E}">
        <p14:creationId xmlns:p14="http://schemas.microsoft.com/office/powerpoint/2010/main" val="2614309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(Handout agreement with sample</a:t>
            </a:r>
            <a:r>
              <a:rPr lang="en-US" i="1" baseline="0" dirty="0" smtClean="0"/>
              <a:t> program alignment table and transfer advising worksheet. The handout would have yellow highlighted key words in main agreement to draw attention to key points. Ditto with Program Alignment Table and Transfer Advising Worksheet. Discuss.) </a:t>
            </a:r>
            <a:endParaRPr lang="en-US" i="1" dirty="0"/>
          </a:p>
        </p:txBody>
      </p:sp>
      <p:sp>
        <p:nvSpPr>
          <p:cNvPr id="4" name="Slide Number Placeholder 3"/>
          <p:cNvSpPr>
            <a:spLocks noGrp="1"/>
          </p:cNvSpPr>
          <p:nvPr>
            <p:ph type="sldNum" sz="quarter" idx="10"/>
          </p:nvPr>
        </p:nvSpPr>
        <p:spPr/>
        <p:txBody>
          <a:bodyPr/>
          <a:lstStyle/>
          <a:p>
            <a:fld id="{8D6B142F-B3F1-425E-9A33-BE8E5009FBFD}" type="slidenum">
              <a:rPr lang="en-US" smtClean="0"/>
              <a:t>11</a:t>
            </a:fld>
            <a:endParaRPr lang="en-US"/>
          </a:p>
        </p:txBody>
      </p:sp>
    </p:spTree>
    <p:extLst>
      <p:ext uri="{BB962C8B-B14F-4D97-AF65-F5344CB8AC3E}">
        <p14:creationId xmlns:p14="http://schemas.microsoft.com/office/powerpoint/2010/main" val="3449140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310656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B5137B8-F0C6-480E-87E6-D2E64301579A}" type="datetime1">
              <a:rPr lang="en-US" smtClean="0"/>
              <a:t>3/19/2019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87986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0689CDE-D810-4585-9F3B-891CDC34FE50}" type="datetime1">
              <a:rPr lang="en-US" smtClean="0"/>
              <a:t>3/19/2019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306889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273775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53F96BB-0541-4261-856C-5DE4A229721A}" type="datetime1">
              <a:rPr lang="en-US" smtClean="0"/>
              <a:t>3/19/2019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153632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1C72DE50-ACE7-4AA5-8F14-90388DD795B5}" type="datetime1">
              <a:rPr lang="en-US" smtClean="0"/>
              <a:t>3/19/2019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271726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FB93870F-189D-461A-9326-CC33FE3A5585}" type="datetime1">
              <a:rPr lang="en-US" smtClean="0"/>
              <a:t>3/19/2019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214637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BA719B66-8F74-4CB4-9A6A-E224C70FB265}" type="datetime1">
              <a:rPr lang="en-US" smtClean="0"/>
              <a:t>3/19/2019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238281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F012C42-04C7-4EC5-AC5C-9E845A93028C}" type="datetime1">
              <a:rPr lang="en-US" smtClean="0"/>
              <a:t>3/19/2019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264899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3750CAB-CCE6-4FAA-A652-33A7DF62B8E9}" type="datetime1">
              <a:rPr lang="en-US" smtClean="0"/>
              <a:t>3/19/2019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39269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20F5BC1-2AAD-4F30-A72C-442C036CCC15}" type="datetime1">
              <a:rPr lang="en-US" smtClean="0"/>
              <a:t>3/19/2019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C891EE-F6BA-4477-8452-80FC9E094F35}" type="slidenum">
              <a:rPr lang="en-US" smtClean="0"/>
              <a:t>‹#›</a:t>
            </a:fld>
            <a:endParaRPr lang="en-US"/>
          </a:p>
        </p:txBody>
      </p:sp>
    </p:spTree>
    <p:extLst>
      <p:ext uri="{BB962C8B-B14F-4D97-AF65-F5344CB8AC3E}">
        <p14:creationId xmlns:p14="http://schemas.microsoft.com/office/powerpoint/2010/main" val="5411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69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891EE-F6BA-4477-8452-80FC9E094F35}"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467298" y="6211297"/>
            <a:ext cx="3276271" cy="510178"/>
          </a:xfrm>
          <a:prstGeom prst="rect">
            <a:avLst/>
          </a:prstGeom>
        </p:spPr>
      </p:pic>
    </p:spTree>
    <p:extLst>
      <p:ext uri="{BB962C8B-B14F-4D97-AF65-F5344CB8AC3E}">
        <p14:creationId xmlns:p14="http://schemas.microsoft.com/office/powerpoint/2010/main" val="2186578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edwin.roman@bcc.cuny.edu" TargetMode="External"/><Relationship Id="rId3" Type="http://schemas.openxmlformats.org/officeDocument/2006/relationships/hyperlink" Target="mailto:amatos@hostos.cuny.edu" TargetMode="External"/><Relationship Id="rId7" Type="http://schemas.openxmlformats.org/officeDocument/2006/relationships/hyperlink" Target="mailto:thomas.bracken@bcc.cuny.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emily.denham@lehman.cuny.edu" TargetMode="External"/><Relationship Id="rId5" Type="http://schemas.openxmlformats.org/officeDocument/2006/relationships/hyperlink" Target="mailto:ronald.banks@lehman.cuny.edu" TargetMode="External"/><Relationship Id="rId4" Type="http://schemas.openxmlformats.org/officeDocument/2006/relationships/hyperlink" Target="mailto:thammonds@hostos.cuny.edu" TargetMode="External"/><Relationship Id="rId9" Type="http://schemas.openxmlformats.org/officeDocument/2006/relationships/hyperlink" Target="mailto:niesha.ziemke@guttman.cuny.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122363"/>
            <a:ext cx="9144000" cy="2387600"/>
          </a:xfrm>
          <a:prstGeom prst="rect">
            <a:avLst/>
          </a:prstGeom>
        </p:spPr>
        <p:txBody>
          <a:bodyPr>
            <a:normAutofit fontScale="90000"/>
          </a:bodyPr>
          <a:lstStyle/>
          <a:p>
            <a:pPr algn="ctr"/>
            <a:r>
              <a:rPr lang="en-US" dirty="0" smtClean="0"/>
              <a:t/>
            </a:r>
            <a:br>
              <a:rPr lang="en-US" dirty="0" smtClean="0"/>
            </a:br>
            <a:r>
              <a:rPr lang="en-US" dirty="0" smtClean="0"/>
              <a:t/>
            </a:r>
            <a:br>
              <a:rPr lang="en-US" dirty="0" smtClean="0"/>
            </a:br>
            <a:r>
              <a:rPr lang="en-US" sz="5300" b="1" dirty="0" smtClean="0">
                <a:solidFill>
                  <a:srgbClr val="002060"/>
                </a:solidFill>
              </a:rPr>
              <a:t>Call AAA:</a:t>
            </a:r>
            <a:br>
              <a:rPr lang="en-US" sz="5300" b="1" dirty="0" smtClean="0">
                <a:solidFill>
                  <a:srgbClr val="002060"/>
                </a:solidFill>
              </a:rPr>
            </a:br>
            <a:r>
              <a:rPr lang="en-US" sz="5300" b="1" dirty="0" smtClean="0">
                <a:solidFill>
                  <a:srgbClr val="002060"/>
                </a:solidFill>
              </a:rPr>
              <a:t>Advising Using Articulation Agreements</a:t>
            </a:r>
            <a:endParaRPr lang="en-US" sz="5300" b="1" dirty="0">
              <a:solidFill>
                <a:srgbClr val="002060"/>
              </a:solidFill>
            </a:endParaRPr>
          </a:p>
        </p:txBody>
      </p:sp>
      <p:sp>
        <p:nvSpPr>
          <p:cNvPr id="3" name="Subtitle 2"/>
          <p:cNvSpPr>
            <a:spLocks noGrp="1"/>
          </p:cNvSpPr>
          <p:nvPr>
            <p:ph type="subTitle" idx="4294967295"/>
          </p:nvPr>
        </p:nvSpPr>
        <p:spPr>
          <a:xfrm>
            <a:off x="1524000" y="4121586"/>
            <a:ext cx="9144000" cy="1655762"/>
          </a:xfrm>
          <a:prstGeom prst="rect">
            <a:avLst/>
          </a:prstGeom>
        </p:spPr>
        <p:txBody>
          <a:bodyPr>
            <a:normAutofit fontScale="62500" lnSpcReduction="20000"/>
          </a:bodyPr>
          <a:lstStyle/>
          <a:p>
            <a:endParaRPr lang="en-US" dirty="0" smtClean="0"/>
          </a:p>
          <a:p>
            <a:endParaRPr lang="en-US" dirty="0"/>
          </a:p>
          <a:p>
            <a:pPr marL="0" indent="0" algn="ctr">
              <a:buNone/>
            </a:pPr>
            <a:r>
              <a:rPr lang="en-US" dirty="0" smtClean="0"/>
              <a:t>Bronx Transfer Affinity Group</a:t>
            </a:r>
          </a:p>
          <a:p>
            <a:pPr marL="0" indent="0" algn="ctr">
              <a:buNone/>
            </a:pPr>
            <a:r>
              <a:rPr lang="en-US" dirty="0" smtClean="0"/>
              <a:t> Transfer Advising Summit</a:t>
            </a:r>
          </a:p>
          <a:p>
            <a:pPr marL="0" indent="0" algn="ctr">
              <a:buNone/>
            </a:pPr>
            <a:r>
              <a:rPr lang="en-US" dirty="0" smtClean="0"/>
              <a:t>3/22/19</a:t>
            </a:r>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1</a:t>
            </a:fld>
            <a:endParaRPr lang="en-US"/>
          </a:p>
        </p:txBody>
      </p:sp>
    </p:spTree>
    <p:extLst>
      <p:ext uri="{BB962C8B-B14F-4D97-AF65-F5344CB8AC3E}">
        <p14:creationId xmlns:p14="http://schemas.microsoft.com/office/powerpoint/2010/main" val="2971313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solidFill>
                  <a:schemeClr val="accent5">
                    <a:lumMod val="50000"/>
                  </a:schemeClr>
                </a:solidFill>
              </a:rPr>
              <a:t>S</a:t>
            </a:r>
            <a:r>
              <a:rPr lang="en-US" b="1" dirty="0" smtClean="0">
                <a:solidFill>
                  <a:schemeClr val="accent5">
                    <a:lumMod val="50000"/>
                  </a:schemeClr>
                </a:solidFill>
              </a:rPr>
              <a:t>ample - Program Alignment Table</a:t>
            </a:r>
            <a:endParaRPr lang="en-US" b="1" dirty="0">
              <a:solidFill>
                <a:schemeClr val="accent5">
                  <a:lumMod val="50000"/>
                </a:schemeClr>
              </a:solidFill>
            </a:endParaRPr>
          </a:p>
        </p:txBody>
      </p:sp>
      <p:sp>
        <p:nvSpPr>
          <p:cNvPr id="2" name="Slide Number Placeholder 1"/>
          <p:cNvSpPr>
            <a:spLocks noGrp="1"/>
          </p:cNvSpPr>
          <p:nvPr>
            <p:ph type="sldNum" sz="quarter" idx="12"/>
          </p:nvPr>
        </p:nvSpPr>
        <p:spPr/>
        <p:txBody>
          <a:bodyPr/>
          <a:lstStyle/>
          <a:p>
            <a:fld id="{31C891EE-F6BA-4477-8452-80FC9E094F35}" type="slidenum">
              <a:rPr lang="en-US" smtClean="0"/>
              <a:t>10</a:t>
            </a:fld>
            <a:endParaRPr lang="en-US"/>
          </a:p>
        </p:txBody>
      </p:sp>
      <p:pic>
        <p:nvPicPr>
          <p:cNvPr id="5" name="Picture 4"/>
          <p:cNvPicPr>
            <a:picLocks noChangeAspect="1"/>
          </p:cNvPicPr>
          <p:nvPr/>
        </p:nvPicPr>
        <p:blipFill>
          <a:blip r:embed="rId3"/>
          <a:stretch>
            <a:fillRect/>
          </a:stretch>
        </p:blipFill>
        <p:spPr>
          <a:xfrm>
            <a:off x="838200" y="1027906"/>
            <a:ext cx="10515600" cy="5693569"/>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17399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normAutofit/>
          </a:bodyPr>
          <a:lstStyle/>
          <a:p>
            <a:pPr algn="ctr"/>
            <a:r>
              <a:rPr lang="en-US" sz="4000" b="1" dirty="0" smtClean="0">
                <a:solidFill>
                  <a:srgbClr val="002060"/>
                </a:solidFill>
              </a:rPr>
              <a:t>Using an Articulation Agreement in Advisement</a:t>
            </a:r>
            <a:endParaRPr lang="en-US" sz="4000" b="1" dirty="0">
              <a:solidFill>
                <a:srgbClr val="002060"/>
              </a:solidFill>
            </a:endParaRPr>
          </a:p>
        </p:txBody>
      </p:sp>
      <p:sp>
        <p:nvSpPr>
          <p:cNvPr id="3" name="Content Placeholder 2"/>
          <p:cNvSpPr>
            <a:spLocks noGrp="1"/>
          </p:cNvSpPr>
          <p:nvPr>
            <p:ph idx="4294967295"/>
          </p:nvPr>
        </p:nvSpPr>
        <p:spPr>
          <a:xfrm>
            <a:off x="838200" y="1825625"/>
            <a:ext cx="10515600" cy="4351338"/>
          </a:xfrm>
          <a:prstGeom prst="rect">
            <a:avLst/>
          </a:prstGeom>
        </p:spPr>
        <p:txBody>
          <a:bodyPr/>
          <a:lstStyle/>
          <a:p>
            <a:r>
              <a:rPr lang="en-US" b="1" dirty="0" smtClean="0"/>
              <a:t>Comprehensive/Blanket Agreement</a:t>
            </a:r>
          </a:p>
          <a:p>
            <a:pPr lvl="1"/>
            <a:r>
              <a:rPr lang="en-US" dirty="0" smtClean="0"/>
              <a:t>Read it and know it!</a:t>
            </a:r>
          </a:p>
          <a:p>
            <a:r>
              <a:rPr lang="en-US" b="1" dirty="0" smtClean="0"/>
              <a:t>Program Alignment Table</a:t>
            </a:r>
          </a:p>
          <a:p>
            <a:pPr lvl="1"/>
            <a:r>
              <a:rPr lang="en-US" dirty="0" smtClean="0"/>
              <a:t>Use it to find your student’s current major/interest and corresponding or best fit major at Lehman, but remember that other options may still work.</a:t>
            </a:r>
          </a:p>
          <a:p>
            <a:r>
              <a:rPr lang="en-US" b="1" dirty="0" smtClean="0"/>
              <a:t>Transfer Advising Worksheet</a:t>
            </a:r>
          </a:p>
          <a:p>
            <a:pPr lvl="1"/>
            <a:r>
              <a:rPr lang="en-US" dirty="0" smtClean="0"/>
              <a:t>Use the correct worksheet to advise students on which courses to take at the community college to optimize transfer credit when they get to Lehman. </a:t>
            </a:r>
            <a:endParaRPr lang="en-US" dirty="0"/>
          </a:p>
          <a:p>
            <a:pPr lvl="1"/>
            <a:endParaRPr lang="en-US" dirty="0" smtClean="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11</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8440" y="1519084"/>
            <a:ext cx="2045360" cy="1362228"/>
          </a:xfrm>
          <a:prstGeom prst="rect">
            <a:avLst/>
          </a:prstGeom>
        </p:spPr>
      </p:pic>
    </p:spTree>
    <p:extLst>
      <p:ext uri="{BB962C8B-B14F-4D97-AF65-F5344CB8AC3E}">
        <p14:creationId xmlns:p14="http://schemas.microsoft.com/office/powerpoint/2010/main" val="1215917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normAutofit/>
          </a:bodyPr>
          <a:lstStyle/>
          <a:p>
            <a:pPr algn="ctr"/>
            <a:r>
              <a:rPr lang="en-US" sz="4000" b="1" dirty="0" smtClean="0">
                <a:solidFill>
                  <a:srgbClr val="002060"/>
                </a:solidFill>
              </a:rPr>
              <a:t>Articulation Agreements – Best Practices</a:t>
            </a:r>
            <a:endParaRPr lang="en-US" sz="4000" b="1" dirty="0">
              <a:solidFill>
                <a:srgbClr val="002060"/>
              </a:solidFill>
            </a:endParaRPr>
          </a:p>
        </p:txBody>
      </p:sp>
      <p:sp>
        <p:nvSpPr>
          <p:cNvPr id="3" name="Content Placeholder 2"/>
          <p:cNvSpPr>
            <a:spLocks noGrp="1"/>
          </p:cNvSpPr>
          <p:nvPr>
            <p:ph idx="4294967295"/>
          </p:nvPr>
        </p:nvSpPr>
        <p:spPr>
          <a:xfrm>
            <a:off x="838200" y="1825625"/>
            <a:ext cx="10515600" cy="4351338"/>
          </a:xfrm>
          <a:prstGeom prst="rect">
            <a:avLst/>
          </a:prstGeom>
        </p:spPr>
        <p:txBody>
          <a:bodyPr>
            <a:normAutofit lnSpcReduction="10000"/>
          </a:bodyPr>
          <a:lstStyle/>
          <a:p>
            <a:pPr marL="514350" indent="-514350">
              <a:buFont typeface="+mj-lt"/>
              <a:buAutoNum type="arabicPeriod"/>
            </a:pPr>
            <a:r>
              <a:rPr lang="en-US" b="1" dirty="0" smtClean="0"/>
              <a:t>Use them. </a:t>
            </a:r>
          </a:p>
          <a:p>
            <a:pPr marL="514350" indent="-514350">
              <a:buFont typeface="+mj-lt"/>
              <a:buAutoNum type="arabicPeriod"/>
            </a:pPr>
            <a:r>
              <a:rPr lang="en-US" b="1" dirty="0" smtClean="0"/>
              <a:t>Use them early</a:t>
            </a:r>
            <a:r>
              <a:rPr lang="en-US" dirty="0" smtClean="0"/>
              <a:t>. </a:t>
            </a:r>
          </a:p>
          <a:p>
            <a:pPr lvl="1"/>
            <a:r>
              <a:rPr lang="en-US" dirty="0" smtClean="0"/>
              <a:t>Advise students in the context of transfer from the moment they start at the community college. </a:t>
            </a:r>
          </a:p>
          <a:p>
            <a:pPr marL="514350" indent="-514350">
              <a:buFont typeface="+mj-lt"/>
              <a:buAutoNum type="arabicPeriod"/>
            </a:pPr>
            <a:r>
              <a:rPr lang="en-US" b="1" dirty="0" smtClean="0"/>
              <a:t>Use them correctly. </a:t>
            </a:r>
          </a:p>
          <a:p>
            <a:pPr lvl="1"/>
            <a:r>
              <a:rPr lang="en-US" dirty="0" smtClean="0"/>
              <a:t>To use them correctly, advisers need to understand them well. That is, a general agreement is different from a program-to-program agreement, which differs from a comprehensive/blanket agreement. </a:t>
            </a:r>
          </a:p>
          <a:p>
            <a:pPr marL="0" indent="0">
              <a:buNone/>
            </a:pPr>
            <a:endParaRPr lang="en-US" dirty="0" smtClean="0"/>
          </a:p>
          <a:p>
            <a:pPr marL="0" indent="0">
              <a:buNone/>
            </a:pPr>
            <a:r>
              <a:rPr lang="en-US" dirty="0" smtClean="0"/>
              <a:t>Questions after the summit? Ask the transfer professional(s) on your campus, or a representative of the senior college.</a:t>
            </a:r>
          </a:p>
        </p:txBody>
      </p:sp>
      <p:sp>
        <p:nvSpPr>
          <p:cNvPr id="4" name="Slide Number Placeholder 3"/>
          <p:cNvSpPr>
            <a:spLocks noGrp="1"/>
          </p:cNvSpPr>
          <p:nvPr>
            <p:ph type="sldNum" sz="quarter" idx="12"/>
          </p:nvPr>
        </p:nvSpPr>
        <p:spPr/>
        <p:txBody>
          <a:bodyPr/>
          <a:lstStyle/>
          <a:p>
            <a:fld id="{31C891EE-F6BA-4477-8452-80FC9E094F35}" type="slidenum">
              <a:rPr lang="en-US" smtClean="0"/>
              <a:t>12</a:t>
            </a:fld>
            <a:endParaRPr lang="en-US"/>
          </a:p>
        </p:txBody>
      </p:sp>
    </p:spTree>
    <p:extLst>
      <p:ext uri="{BB962C8B-B14F-4D97-AF65-F5344CB8AC3E}">
        <p14:creationId xmlns:p14="http://schemas.microsoft.com/office/powerpoint/2010/main" val="128594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Contact Information</a:t>
            </a:r>
            <a:endParaRPr lang="en-US" b="1" dirty="0">
              <a:solidFill>
                <a:srgbClr val="002060"/>
              </a:solidFill>
            </a:endParaRPr>
          </a:p>
        </p:txBody>
      </p:sp>
      <p:sp>
        <p:nvSpPr>
          <p:cNvPr id="3" name="Content Placeholder 2"/>
          <p:cNvSpPr>
            <a:spLocks noGrp="1"/>
          </p:cNvSpPr>
          <p:nvPr>
            <p:ph idx="4294967295"/>
          </p:nvPr>
        </p:nvSpPr>
        <p:spPr>
          <a:xfrm>
            <a:off x="838200" y="948789"/>
            <a:ext cx="10515600" cy="4978784"/>
          </a:xfrm>
          <a:prstGeom prst="rect">
            <a:avLst/>
          </a:prstGeom>
        </p:spPr>
        <p:txBody>
          <a:bodyPr numCol="2">
            <a:noAutofit/>
          </a:bodyPr>
          <a:lstStyle/>
          <a:p>
            <a:pPr marL="0" indent="0">
              <a:buNone/>
            </a:pPr>
            <a:endParaRPr lang="en-US" sz="2000" b="1" dirty="0" smtClean="0"/>
          </a:p>
          <a:p>
            <a:pPr marL="0" indent="0">
              <a:buNone/>
            </a:pPr>
            <a:r>
              <a:rPr lang="en-US" sz="2400" b="1" dirty="0" err="1" smtClean="0"/>
              <a:t>Hostos</a:t>
            </a:r>
            <a:r>
              <a:rPr lang="en-US" sz="2400" b="1" dirty="0" smtClean="0"/>
              <a:t> Community College</a:t>
            </a:r>
          </a:p>
          <a:p>
            <a:pPr marL="0" indent="0">
              <a:buNone/>
            </a:pPr>
            <a:r>
              <a:rPr lang="en-US" sz="2000" dirty="0" smtClean="0"/>
              <a:t>Amaris Matos</a:t>
            </a:r>
          </a:p>
          <a:p>
            <a:pPr marL="0" indent="0">
              <a:buNone/>
            </a:pPr>
            <a:r>
              <a:rPr lang="en-US" sz="2000" dirty="0" smtClean="0">
                <a:hlinkClick r:id="rId3"/>
              </a:rPr>
              <a:t>amatos@hostos.cuny.edu</a:t>
            </a:r>
            <a:endParaRPr lang="en-US" sz="2000" dirty="0"/>
          </a:p>
          <a:p>
            <a:pPr marL="0" indent="0">
              <a:buNone/>
            </a:pPr>
            <a:r>
              <a:rPr lang="en-US" sz="2000" dirty="0" smtClean="0"/>
              <a:t>Theresa L. C. Hammonds</a:t>
            </a:r>
          </a:p>
          <a:p>
            <a:pPr marL="0" indent="0">
              <a:buNone/>
            </a:pPr>
            <a:r>
              <a:rPr lang="en-US" sz="2000" dirty="0" smtClean="0">
                <a:hlinkClick r:id="rId4"/>
              </a:rPr>
              <a:t>thammonds@hostos.cuny.edu</a:t>
            </a:r>
            <a:endParaRPr lang="en-US" sz="2000" dirty="0" smtClean="0"/>
          </a:p>
          <a:p>
            <a:pPr marL="0" indent="0">
              <a:buNone/>
            </a:pPr>
            <a:endParaRPr lang="en-US" sz="2000" dirty="0" smtClean="0"/>
          </a:p>
          <a:p>
            <a:pPr marL="0" indent="0">
              <a:buNone/>
            </a:pPr>
            <a:r>
              <a:rPr lang="en-US" sz="2400" b="1" dirty="0" smtClean="0"/>
              <a:t>Lehman College</a:t>
            </a:r>
          </a:p>
          <a:p>
            <a:pPr marL="0" indent="0">
              <a:buNone/>
            </a:pPr>
            <a:r>
              <a:rPr lang="en-US" sz="2000" dirty="0" smtClean="0"/>
              <a:t>Ronald Banks</a:t>
            </a:r>
          </a:p>
          <a:p>
            <a:pPr marL="0" indent="0">
              <a:buNone/>
            </a:pPr>
            <a:r>
              <a:rPr lang="en-US" sz="2000" dirty="0">
                <a:hlinkClick r:id="rId5"/>
              </a:rPr>
              <a:t>r</a:t>
            </a:r>
            <a:r>
              <a:rPr lang="en-US" sz="2000" dirty="0" smtClean="0">
                <a:hlinkClick r:id="rId5"/>
              </a:rPr>
              <a:t>onald.banks@lehman.cuny.edu</a:t>
            </a:r>
            <a:endParaRPr lang="en-US" sz="2000" dirty="0" smtClean="0"/>
          </a:p>
          <a:p>
            <a:pPr marL="0" indent="0">
              <a:buNone/>
            </a:pPr>
            <a:r>
              <a:rPr lang="en-US" sz="2000" dirty="0" smtClean="0"/>
              <a:t>Emily Denham </a:t>
            </a:r>
          </a:p>
          <a:p>
            <a:pPr marL="0" indent="0">
              <a:buNone/>
            </a:pPr>
            <a:r>
              <a:rPr lang="en-US" sz="2000" dirty="0">
                <a:hlinkClick r:id="rId6"/>
              </a:rPr>
              <a:t>e</a:t>
            </a:r>
            <a:r>
              <a:rPr lang="en-US" sz="2000" dirty="0" smtClean="0">
                <a:hlinkClick r:id="rId6"/>
              </a:rPr>
              <a:t>mily.denham@lehman.cuny.edu</a:t>
            </a:r>
            <a:endParaRPr lang="en-US" sz="2000" dirty="0" smtClean="0"/>
          </a:p>
          <a:p>
            <a:pPr marL="0" indent="0">
              <a:buNone/>
            </a:pPr>
            <a:endParaRPr lang="en-US" sz="2400" b="1" dirty="0" smtClean="0"/>
          </a:p>
          <a:p>
            <a:pPr marL="0" indent="0">
              <a:buNone/>
            </a:pPr>
            <a:r>
              <a:rPr lang="en-US" sz="2400" b="1" dirty="0" smtClean="0"/>
              <a:t>Bronx </a:t>
            </a:r>
            <a:r>
              <a:rPr lang="en-US" sz="2400" b="1" dirty="0"/>
              <a:t>Community College</a:t>
            </a:r>
          </a:p>
          <a:p>
            <a:pPr marL="0" indent="0">
              <a:buNone/>
            </a:pPr>
            <a:r>
              <a:rPr lang="en-US" sz="2000" dirty="0"/>
              <a:t>Thomas Bracken</a:t>
            </a:r>
          </a:p>
          <a:p>
            <a:pPr marL="0" indent="0">
              <a:buNone/>
            </a:pPr>
            <a:r>
              <a:rPr lang="en-US" sz="2000" dirty="0" smtClean="0">
                <a:hlinkClick r:id="rId7"/>
              </a:rPr>
              <a:t>thomas.bracken@bcc.cuny.edu</a:t>
            </a:r>
            <a:endParaRPr lang="en-US" sz="2000" dirty="0"/>
          </a:p>
          <a:p>
            <a:pPr marL="0" indent="0">
              <a:buNone/>
            </a:pPr>
            <a:r>
              <a:rPr lang="en-US" sz="2000" dirty="0"/>
              <a:t>Edwin Roman</a:t>
            </a:r>
          </a:p>
          <a:p>
            <a:pPr marL="0" indent="0">
              <a:buNone/>
            </a:pPr>
            <a:r>
              <a:rPr lang="en-US" sz="2000" dirty="0" smtClean="0">
                <a:hlinkClick r:id="rId8"/>
              </a:rPr>
              <a:t>edwin.roman@bcc.cuny.edu</a:t>
            </a:r>
            <a:endParaRPr lang="en-US" sz="2000" dirty="0"/>
          </a:p>
          <a:p>
            <a:pPr marL="0" indent="0">
              <a:buNone/>
            </a:pPr>
            <a:endParaRPr lang="en-US" sz="2000" dirty="0" smtClean="0"/>
          </a:p>
          <a:p>
            <a:pPr marL="0" indent="0">
              <a:buNone/>
            </a:pPr>
            <a:r>
              <a:rPr lang="en-US" sz="2400" b="1" dirty="0" smtClean="0"/>
              <a:t>Guttmann Community College</a:t>
            </a:r>
          </a:p>
          <a:p>
            <a:pPr marL="0" indent="0">
              <a:buNone/>
            </a:pPr>
            <a:r>
              <a:rPr lang="en-US" sz="2000" dirty="0" smtClean="0"/>
              <a:t>Diana Zechowski</a:t>
            </a:r>
          </a:p>
          <a:p>
            <a:pPr marL="0" indent="0">
              <a:buNone/>
            </a:pPr>
            <a:r>
              <a:rPr lang="en-US" sz="2000" dirty="0">
                <a:hlinkClick r:id="rId9"/>
              </a:rPr>
              <a:t>d</a:t>
            </a:r>
            <a:r>
              <a:rPr lang="en-US" sz="2000" dirty="0" smtClean="0">
                <a:hlinkClick r:id="rId9"/>
              </a:rPr>
              <a:t>iana.zechowski@guttman.cuny.edu</a:t>
            </a:r>
            <a:endParaRPr lang="en-US" sz="2000" dirty="0" smtClean="0"/>
          </a:p>
          <a:p>
            <a:pPr marL="0" indent="0">
              <a:buNone/>
            </a:pPr>
            <a:endParaRPr lang="en-US" sz="2000" dirty="0"/>
          </a:p>
          <a:p>
            <a:pPr marL="0" indent="0">
              <a:buNone/>
            </a:pPr>
            <a:endParaRPr lang="en-US" sz="2000" b="1" dirty="0"/>
          </a:p>
        </p:txBody>
      </p:sp>
      <p:sp>
        <p:nvSpPr>
          <p:cNvPr id="4" name="Slide Number Placeholder 3"/>
          <p:cNvSpPr>
            <a:spLocks noGrp="1"/>
          </p:cNvSpPr>
          <p:nvPr>
            <p:ph type="sldNum" sz="quarter" idx="12"/>
          </p:nvPr>
        </p:nvSpPr>
        <p:spPr/>
        <p:txBody>
          <a:bodyPr/>
          <a:lstStyle/>
          <a:p>
            <a:fld id="{31C891EE-F6BA-4477-8452-80FC9E094F35}" type="slidenum">
              <a:rPr lang="en-US" smtClean="0"/>
              <a:t>13</a:t>
            </a:fld>
            <a:endParaRPr lang="en-US"/>
          </a:p>
        </p:txBody>
      </p:sp>
    </p:spTree>
    <p:extLst>
      <p:ext uri="{BB962C8B-B14F-4D97-AF65-F5344CB8AC3E}">
        <p14:creationId xmlns:p14="http://schemas.microsoft.com/office/powerpoint/2010/main" val="1008902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1850" y="914401"/>
            <a:ext cx="10515600" cy="2700068"/>
          </a:xfrm>
        </p:spPr>
        <p:txBody>
          <a:bodyPr/>
          <a:lstStyle/>
          <a:p>
            <a:pPr algn="ctr"/>
            <a:r>
              <a:rPr lang="en-US" sz="9600" b="1" u="sng" dirty="0" smtClean="0">
                <a:solidFill>
                  <a:schemeClr val="accent5">
                    <a:lumMod val="50000"/>
                  </a:schemeClr>
                </a:solidFill>
              </a:rPr>
              <a:t>www.cuny.edu/btag</a:t>
            </a:r>
            <a:endParaRPr lang="en-US" sz="9600" b="1" u="sng" dirty="0">
              <a:solidFill>
                <a:schemeClr val="accent5">
                  <a:lumMod val="50000"/>
                </a:schemeClr>
              </a:solidFill>
            </a:endParaRPr>
          </a:p>
        </p:txBody>
      </p:sp>
      <p:sp>
        <p:nvSpPr>
          <p:cNvPr id="2" name="Slide Number Placeholder 1"/>
          <p:cNvSpPr>
            <a:spLocks noGrp="1"/>
          </p:cNvSpPr>
          <p:nvPr>
            <p:ph type="sldNum" sz="quarter" idx="12"/>
          </p:nvPr>
        </p:nvSpPr>
        <p:spPr/>
        <p:txBody>
          <a:bodyPr/>
          <a:lstStyle/>
          <a:p>
            <a:fld id="{31C891EE-F6BA-4477-8452-80FC9E094F35}" type="slidenum">
              <a:rPr lang="en-US" smtClean="0"/>
              <a:t>14</a:t>
            </a:fld>
            <a:endParaRPr lang="en-US"/>
          </a:p>
        </p:txBody>
      </p:sp>
    </p:spTree>
    <p:extLst>
      <p:ext uri="{BB962C8B-B14F-4D97-AF65-F5344CB8AC3E}">
        <p14:creationId xmlns:p14="http://schemas.microsoft.com/office/powerpoint/2010/main" val="3905867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Why Are We Here?</a:t>
            </a:r>
            <a:endParaRPr lang="en-US" b="1" dirty="0">
              <a:solidFill>
                <a:srgbClr val="002060"/>
              </a:solidFill>
            </a:endParaRPr>
          </a:p>
        </p:txBody>
      </p:sp>
      <p:sp>
        <p:nvSpPr>
          <p:cNvPr id="3" name="Content Placeholder 2"/>
          <p:cNvSpPr>
            <a:spLocks noGrp="1"/>
          </p:cNvSpPr>
          <p:nvPr>
            <p:ph idx="4294967295"/>
          </p:nvPr>
        </p:nvSpPr>
        <p:spPr>
          <a:xfrm>
            <a:off x="838200" y="1551302"/>
            <a:ext cx="10515600" cy="4351338"/>
          </a:xfrm>
          <a:prstGeom prst="rect">
            <a:avLst/>
          </a:prstGeom>
        </p:spPr>
        <p:txBody>
          <a:bodyPr>
            <a:normAutofit fontScale="92500" lnSpcReduction="10000"/>
          </a:bodyPr>
          <a:lstStyle/>
          <a:p>
            <a:pPr marL="0" indent="0">
              <a:buNone/>
            </a:pPr>
            <a:r>
              <a:rPr lang="en-US" dirty="0"/>
              <a:t>Wouldn’t it be great if there were detailed roadmaps that outlined all of a student’s course requirements from the associate degree to the bachelor's degree? This session focuses on how to use articulation agreements as an advising tool to help students avoid the detours, potholes, and roadblocks that may prevent them from completing their academic journey</a:t>
            </a:r>
            <a:r>
              <a:rPr lang="en-US" dirty="0" smtClean="0"/>
              <a:t>.</a:t>
            </a:r>
          </a:p>
          <a:p>
            <a:pPr marL="0" indent="0">
              <a:buNone/>
            </a:pPr>
            <a:r>
              <a:rPr lang="en-US" dirty="0"/>
              <a:t> </a:t>
            </a:r>
          </a:p>
          <a:p>
            <a:pPr marL="0" indent="0">
              <a:buNone/>
            </a:pPr>
            <a:r>
              <a:rPr lang="en-US" i="1" dirty="0"/>
              <a:t>Preliminary Learning Outcomes:</a:t>
            </a:r>
            <a:endParaRPr lang="en-US" dirty="0"/>
          </a:p>
          <a:p>
            <a:pPr lvl="0"/>
            <a:r>
              <a:rPr lang="en-US" dirty="0"/>
              <a:t>Participants will gain a working knowledge of articulation agreements with Lehman College.</a:t>
            </a:r>
          </a:p>
          <a:p>
            <a:pPr lvl="0"/>
            <a:r>
              <a:rPr lang="en-US" dirty="0"/>
              <a:t>Participants will learn best practices for using articulation agreements when advising transfer students. </a:t>
            </a:r>
          </a:p>
          <a:p>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2</a:t>
            </a:fld>
            <a:endParaRPr lang="en-US"/>
          </a:p>
        </p:txBody>
      </p:sp>
    </p:spTree>
    <p:extLst>
      <p:ext uri="{BB962C8B-B14F-4D97-AF65-F5344CB8AC3E}">
        <p14:creationId xmlns:p14="http://schemas.microsoft.com/office/powerpoint/2010/main" val="83408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What’s BTAG Again?</a:t>
            </a:r>
            <a:endParaRPr lang="en-US" b="1" dirty="0">
              <a:solidFill>
                <a:srgbClr val="002060"/>
              </a:solidFill>
            </a:endParaRPr>
          </a:p>
        </p:txBody>
      </p:sp>
      <p:sp>
        <p:nvSpPr>
          <p:cNvPr id="3" name="Content Placeholder 2"/>
          <p:cNvSpPr>
            <a:spLocks noGrp="1"/>
          </p:cNvSpPr>
          <p:nvPr>
            <p:ph idx="4294967295"/>
          </p:nvPr>
        </p:nvSpPr>
        <p:spPr>
          <a:xfrm>
            <a:off x="838200" y="1825625"/>
            <a:ext cx="10515600" cy="4351338"/>
          </a:xfrm>
          <a:prstGeom prst="rect">
            <a:avLst/>
          </a:prstGeom>
        </p:spPr>
        <p:txBody>
          <a:bodyPr/>
          <a:lstStyle/>
          <a:p>
            <a:r>
              <a:rPr lang="en-US" dirty="0"/>
              <a:t>Eighty-seven percent of students who enroll in a CUNY community college intend to continue on to complete their bachelor’s degree but only 11% actually achieve that goal in 6 </a:t>
            </a:r>
            <a:r>
              <a:rPr lang="en-US" dirty="0" smtClean="0"/>
              <a:t>years.</a:t>
            </a:r>
          </a:p>
          <a:p>
            <a:r>
              <a:rPr lang="en-US" dirty="0" smtClean="0"/>
              <a:t>Bronx</a:t>
            </a:r>
            <a:r>
              <a:rPr lang="en-US" dirty="0"/>
              <a:t>, </a:t>
            </a:r>
            <a:r>
              <a:rPr lang="en-US" dirty="0" err="1"/>
              <a:t>Hostos</a:t>
            </a:r>
            <a:r>
              <a:rPr lang="en-US" dirty="0"/>
              <a:t>, </a:t>
            </a:r>
            <a:r>
              <a:rPr lang="en-US" dirty="0" err="1" smtClean="0"/>
              <a:t>Guttman</a:t>
            </a:r>
            <a:r>
              <a:rPr lang="en-US" dirty="0" smtClean="0"/>
              <a:t>, </a:t>
            </a:r>
            <a:r>
              <a:rPr lang="en-US" dirty="0"/>
              <a:t>and Lehman College have united via the Bronx Transfer Affinity Group (BTAG) to improve graduation rates for all of our </a:t>
            </a:r>
            <a:r>
              <a:rPr lang="en-US" dirty="0" smtClean="0"/>
              <a:t>students by creating and/or improving:</a:t>
            </a:r>
          </a:p>
          <a:p>
            <a:pPr lvl="1"/>
            <a:r>
              <a:rPr lang="en-US" dirty="0" smtClean="0"/>
              <a:t>Guaranteed Admission Agreements</a:t>
            </a:r>
          </a:p>
          <a:p>
            <a:pPr lvl="1"/>
            <a:r>
              <a:rPr lang="en-US" dirty="0" smtClean="0"/>
              <a:t>Articulation Agreements</a:t>
            </a:r>
          </a:p>
        </p:txBody>
      </p:sp>
      <p:sp>
        <p:nvSpPr>
          <p:cNvPr id="4" name="Slide Number Placeholder 3"/>
          <p:cNvSpPr>
            <a:spLocks noGrp="1"/>
          </p:cNvSpPr>
          <p:nvPr>
            <p:ph type="sldNum" sz="quarter" idx="12"/>
          </p:nvPr>
        </p:nvSpPr>
        <p:spPr/>
        <p:txBody>
          <a:bodyPr/>
          <a:lstStyle/>
          <a:p>
            <a:fld id="{31C891EE-F6BA-4477-8452-80FC9E094F35}" type="slidenum">
              <a:rPr lang="en-US" smtClean="0"/>
              <a:t>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0600" y="3985250"/>
            <a:ext cx="3065206" cy="2553662"/>
          </a:xfrm>
          <a:prstGeom prst="rect">
            <a:avLst/>
          </a:prstGeom>
        </p:spPr>
      </p:pic>
    </p:spTree>
    <p:extLst>
      <p:ext uri="{BB962C8B-B14F-4D97-AF65-F5344CB8AC3E}">
        <p14:creationId xmlns:p14="http://schemas.microsoft.com/office/powerpoint/2010/main" val="1044704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Guaranteed Admission Agreements</a:t>
            </a:r>
            <a:endParaRPr lang="en-US" b="1" dirty="0">
              <a:solidFill>
                <a:srgbClr val="002060"/>
              </a:solidFill>
            </a:endParaRPr>
          </a:p>
        </p:txBody>
      </p:sp>
      <p:sp>
        <p:nvSpPr>
          <p:cNvPr id="3" name="Content Placeholder 2"/>
          <p:cNvSpPr>
            <a:spLocks noGrp="1"/>
          </p:cNvSpPr>
          <p:nvPr>
            <p:ph idx="4294967295"/>
          </p:nvPr>
        </p:nvSpPr>
        <p:spPr>
          <a:xfrm>
            <a:off x="838199" y="1227107"/>
            <a:ext cx="10653215" cy="4861778"/>
          </a:xfrm>
          <a:prstGeom prst="rect">
            <a:avLst/>
          </a:prstGeom>
        </p:spPr>
        <p:txBody>
          <a:bodyPr>
            <a:normAutofit lnSpcReduction="10000"/>
          </a:bodyPr>
          <a:lstStyle/>
          <a:p>
            <a:pPr marL="0" indent="0">
              <a:buNone/>
            </a:pPr>
            <a:r>
              <a:rPr lang="en-US" sz="2600" dirty="0" smtClean="0"/>
              <a:t>Key features:</a:t>
            </a:r>
          </a:p>
          <a:p>
            <a:pPr lvl="1"/>
            <a:r>
              <a:rPr lang="en-US" sz="2600" dirty="0" smtClean="0"/>
              <a:t>Formalizes relationship between institutions</a:t>
            </a:r>
            <a:endParaRPr lang="en-US" sz="2600" dirty="0"/>
          </a:p>
          <a:p>
            <a:pPr lvl="1"/>
            <a:r>
              <a:rPr lang="en-US" sz="2600" dirty="0" smtClean="0"/>
              <a:t>Student completes Associate degree and meets CUNY admission criteria</a:t>
            </a:r>
          </a:p>
          <a:p>
            <a:pPr lvl="1"/>
            <a:r>
              <a:rPr lang="en-US" sz="2600" dirty="0" smtClean="0"/>
              <a:t>Guaranteed transfer </a:t>
            </a:r>
            <a:r>
              <a:rPr lang="en-US" sz="2600" dirty="0"/>
              <a:t>c</a:t>
            </a:r>
            <a:r>
              <a:rPr lang="en-US" sz="2600" dirty="0" smtClean="0"/>
              <a:t>redits</a:t>
            </a:r>
          </a:p>
          <a:p>
            <a:pPr lvl="1"/>
            <a:r>
              <a:rPr lang="en-US" sz="2600" dirty="0" smtClean="0"/>
              <a:t>Other details can vary from institution to institution</a:t>
            </a:r>
          </a:p>
          <a:p>
            <a:pPr marL="0" indent="0">
              <a:buNone/>
            </a:pPr>
            <a:endParaRPr lang="en-US" sz="2600" dirty="0" smtClean="0"/>
          </a:p>
          <a:p>
            <a:pPr marL="0" indent="0">
              <a:buNone/>
            </a:pPr>
            <a:r>
              <a:rPr lang="en-US" sz="2600" dirty="0" smtClean="0"/>
              <a:t>Positives</a:t>
            </a:r>
            <a:r>
              <a:rPr lang="en-US" sz="2600" dirty="0"/>
              <a:t>: </a:t>
            </a:r>
            <a:r>
              <a:rPr lang="en-US" sz="2600" dirty="0" smtClean="0"/>
              <a:t>Provides </a:t>
            </a:r>
            <a:r>
              <a:rPr lang="en-US" sz="2600" dirty="0"/>
              <a:t>specific information or benefits applicable to students at THAT community college, </a:t>
            </a:r>
            <a:r>
              <a:rPr lang="en-US" sz="2600" dirty="0" smtClean="0"/>
              <a:t>total </a:t>
            </a:r>
            <a:r>
              <a:rPr lang="en-US" sz="2600" dirty="0"/>
              <a:t>transfer credit guarantees, etc.  </a:t>
            </a:r>
          </a:p>
          <a:p>
            <a:pPr marL="0" indent="0">
              <a:buNone/>
            </a:pPr>
            <a:endParaRPr lang="en-US" sz="2600" dirty="0"/>
          </a:p>
          <a:p>
            <a:pPr marL="0" indent="0">
              <a:buNone/>
            </a:pPr>
            <a:r>
              <a:rPr lang="en-US" sz="2600" dirty="0" smtClean="0"/>
              <a:t>Negatives</a:t>
            </a:r>
            <a:r>
              <a:rPr lang="en-US" sz="2600" dirty="0"/>
              <a:t>: This sort of agreement is typically too general to be meaningful for students. (It’s often something of a marketing tool for the senior </a:t>
            </a:r>
            <a:r>
              <a:rPr lang="en-US" sz="2600" dirty="0" smtClean="0"/>
              <a:t>college). Usually restates </a:t>
            </a:r>
            <a:r>
              <a:rPr lang="en-US" sz="2600" dirty="0"/>
              <a:t>existing policies and </a:t>
            </a:r>
            <a:r>
              <a:rPr lang="en-US" sz="2600" dirty="0" smtClean="0"/>
              <a:t>procedures.</a:t>
            </a:r>
            <a:endParaRPr lang="en-US" sz="2600" dirty="0"/>
          </a:p>
          <a:p>
            <a:endParaRPr lang="en-US" sz="2600" dirty="0" smtClean="0"/>
          </a:p>
          <a:p>
            <a:pPr marL="0" indent="0">
              <a:buNone/>
            </a:pPr>
            <a:endParaRPr lang="en-US" sz="2400" dirty="0"/>
          </a:p>
          <a:p>
            <a:pPr marL="0" indent="0">
              <a:buNone/>
            </a:pPr>
            <a:endParaRPr lang="en-US" sz="2600" dirty="0" smtClean="0">
              <a:solidFill>
                <a:srgbClr val="FF0000"/>
              </a:solidFill>
            </a:endParaRPr>
          </a:p>
        </p:txBody>
      </p:sp>
      <p:sp>
        <p:nvSpPr>
          <p:cNvPr id="4" name="Slide Number Placeholder 3"/>
          <p:cNvSpPr>
            <a:spLocks noGrp="1"/>
          </p:cNvSpPr>
          <p:nvPr>
            <p:ph type="sldNum" sz="quarter" idx="12"/>
          </p:nvPr>
        </p:nvSpPr>
        <p:spPr/>
        <p:txBody>
          <a:bodyPr/>
          <a:lstStyle/>
          <a:p>
            <a:fld id="{31C891EE-F6BA-4477-8452-80FC9E094F35}" type="slidenum">
              <a:rPr lang="en-US" smtClean="0"/>
              <a:t>4</a:t>
            </a:fld>
            <a:endParaRPr lang="en-US"/>
          </a:p>
        </p:txBody>
      </p:sp>
    </p:spTree>
    <p:extLst>
      <p:ext uri="{BB962C8B-B14F-4D97-AF65-F5344CB8AC3E}">
        <p14:creationId xmlns:p14="http://schemas.microsoft.com/office/powerpoint/2010/main" val="315358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Articulation Agreements—huh?</a:t>
            </a:r>
            <a:endParaRPr lang="en-US" b="1" dirty="0">
              <a:solidFill>
                <a:srgbClr val="002060"/>
              </a:solidFill>
            </a:endParaRPr>
          </a:p>
        </p:txBody>
      </p:sp>
      <p:sp>
        <p:nvSpPr>
          <p:cNvPr id="3" name="Content Placeholder 2"/>
          <p:cNvSpPr>
            <a:spLocks noGrp="1"/>
          </p:cNvSpPr>
          <p:nvPr>
            <p:ph idx="4294967295"/>
          </p:nvPr>
        </p:nvSpPr>
        <p:spPr>
          <a:xfrm>
            <a:off x="838200" y="1692617"/>
            <a:ext cx="10515600" cy="3705293"/>
          </a:xfrm>
          <a:prstGeom prst="rect">
            <a:avLst/>
          </a:prstGeom>
        </p:spPr>
        <p:txBody>
          <a:bodyPr>
            <a:normAutofit fontScale="77500" lnSpcReduction="20000"/>
          </a:bodyPr>
          <a:lstStyle/>
          <a:p>
            <a:pPr marL="0" indent="0">
              <a:buNone/>
            </a:pPr>
            <a:r>
              <a:rPr lang="en-US" dirty="0" smtClean="0"/>
              <a:t>Let’s break it down…</a:t>
            </a:r>
          </a:p>
          <a:p>
            <a:pPr marL="514350" indent="-514350">
              <a:buAutoNum type="arabicPeriod"/>
            </a:pPr>
            <a:r>
              <a:rPr lang="en-US" dirty="0" smtClean="0"/>
              <a:t>What does “articulate” mean?</a:t>
            </a:r>
          </a:p>
          <a:p>
            <a:pPr lvl="1"/>
            <a:r>
              <a:rPr lang="en-US" dirty="0" smtClean="0"/>
              <a:t>Intelligible, understandable, clear</a:t>
            </a:r>
          </a:p>
          <a:p>
            <a:pPr marL="514350" indent="-514350">
              <a:buAutoNum type="arabicPeriod"/>
            </a:pPr>
            <a:r>
              <a:rPr lang="en-US" dirty="0" smtClean="0"/>
              <a:t>What does “articulation” mean?</a:t>
            </a:r>
          </a:p>
          <a:p>
            <a:pPr lvl="1"/>
            <a:r>
              <a:rPr lang="en-US" dirty="0" smtClean="0"/>
              <a:t>“1a: a </a:t>
            </a:r>
            <a:r>
              <a:rPr lang="en-US" dirty="0"/>
              <a:t>joint or juncture between bones or cartilages in the skeleton of a </a:t>
            </a:r>
            <a:r>
              <a:rPr lang="en-US" dirty="0" smtClean="0"/>
              <a:t>vertebrate”</a:t>
            </a:r>
          </a:p>
          <a:p>
            <a:pPr lvl="1"/>
            <a:r>
              <a:rPr lang="en-US" dirty="0" smtClean="0"/>
              <a:t>“2a:</a:t>
            </a:r>
            <a:r>
              <a:rPr lang="en-US" b="1" dirty="0"/>
              <a:t> </a:t>
            </a:r>
            <a:r>
              <a:rPr lang="en-US" dirty="0"/>
              <a:t>the action or manner of jointing or </a:t>
            </a:r>
            <a:r>
              <a:rPr lang="en-US" dirty="0" smtClean="0"/>
              <a:t>interrelating”</a:t>
            </a:r>
          </a:p>
          <a:p>
            <a:pPr marL="514350" indent="-514350">
              <a:buAutoNum type="arabicPeriod" startAt="3"/>
            </a:pPr>
            <a:r>
              <a:rPr lang="en-US" dirty="0" smtClean="0"/>
              <a:t>What is an agreement?</a:t>
            </a:r>
          </a:p>
          <a:p>
            <a:pPr lvl="1"/>
            <a:r>
              <a:rPr lang="en-US" dirty="0" smtClean="0"/>
              <a:t>“</a:t>
            </a:r>
            <a:r>
              <a:rPr lang="en-US" dirty="0"/>
              <a:t>a negotiated and typically legally binding arrangement between parties as to a course of </a:t>
            </a:r>
            <a:r>
              <a:rPr lang="en-US" dirty="0" smtClean="0"/>
              <a:t>action”</a:t>
            </a:r>
          </a:p>
          <a:p>
            <a:pPr marL="0" indent="0">
              <a:buNone/>
            </a:pPr>
            <a:r>
              <a:rPr lang="en-US" dirty="0" smtClean="0"/>
              <a:t>So let’s put it together: </a:t>
            </a:r>
          </a:p>
          <a:p>
            <a:pPr marL="0" indent="0">
              <a:buNone/>
            </a:pPr>
            <a:r>
              <a:rPr lang="en-US" i="1" dirty="0" smtClean="0"/>
              <a:t>“An Articulation Agreement is a formal, written joining together of two colleges or programs in an intelligible/understandable way.” </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5</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8529" y="5014452"/>
            <a:ext cx="2475271" cy="1564248"/>
          </a:xfrm>
          <a:prstGeom prst="rect">
            <a:avLst/>
          </a:prstGeom>
        </p:spPr>
      </p:pic>
    </p:spTree>
    <p:extLst>
      <p:ext uri="{BB962C8B-B14F-4D97-AF65-F5344CB8AC3E}">
        <p14:creationId xmlns:p14="http://schemas.microsoft.com/office/powerpoint/2010/main" val="410979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What Does BTAG Hope to Accomplish with Articulation Agreements?</a:t>
            </a:r>
            <a:endParaRPr lang="en-US" b="1" dirty="0">
              <a:solidFill>
                <a:srgbClr val="002060"/>
              </a:solidFill>
            </a:endParaRPr>
          </a:p>
        </p:txBody>
      </p:sp>
      <p:sp>
        <p:nvSpPr>
          <p:cNvPr id="3" name="Content Placeholder 2"/>
          <p:cNvSpPr>
            <a:spLocks noGrp="1"/>
          </p:cNvSpPr>
          <p:nvPr>
            <p:ph idx="4294967295"/>
          </p:nvPr>
        </p:nvSpPr>
        <p:spPr>
          <a:xfrm>
            <a:off x="838200" y="1825625"/>
            <a:ext cx="10515600" cy="4351338"/>
          </a:xfrm>
          <a:prstGeom prst="rect">
            <a:avLst/>
          </a:prstGeom>
        </p:spPr>
        <p:txBody>
          <a:bodyPr>
            <a:normAutofit/>
          </a:bodyPr>
          <a:lstStyle/>
          <a:p>
            <a:r>
              <a:rPr lang="en-US" u="sng" dirty="0" smtClean="0"/>
              <a:t>Seamless Transfer and Admission</a:t>
            </a:r>
            <a:r>
              <a:rPr lang="en-US" dirty="0" smtClean="0"/>
              <a:t>: Barrier-free admission and increased </a:t>
            </a:r>
            <a:r>
              <a:rPr lang="en-US" dirty="0"/>
              <a:t>awareness of transfer </a:t>
            </a:r>
            <a:r>
              <a:rPr lang="en-US" dirty="0" smtClean="0"/>
              <a:t>opportunities. Inclusive treatment/access</a:t>
            </a:r>
          </a:p>
          <a:p>
            <a:r>
              <a:rPr lang="en-US" u="sng" dirty="0"/>
              <a:t>Transfer </a:t>
            </a:r>
            <a:r>
              <a:rPr lang="en-US" u="sng" dirty="0" smtClean="0"/>
              <a:t>and Pre-Transfer Advisement</a:t>
            </a:r>
            <a:r>
              <a:rPr lang="en-US" dirty="0"/>
              <a:t>: Provide tailored transfer student advising and prioritize transfer student success</a:t>
            </a:r>
          </a:p>
          <a:p>
            <a:r>
              <a:rPr lang="en-US" u="sng" dirty="0"/>
              <a:t>Program Pathways</a:t>
            </a:r>
            <a:r>
              <a:rPr lang="en-US" dirty="0"/>
              <a:t>: Highly structured program alignment and clear program pathways </a:t>
            </a:r>
          </a:p>
          <a:p>
            <a:r>
              <a:rPr lang="en-US" u="sng" dirty="0" smtClean="0"/>
              <a:t>Strengthening </a:t>
            </a:r>
            <a:r>
              <a:rPr lang="en-US" u="sng" dirty="0"/>
              <a:t>R</a:t>
            </a:r>
            <a:r>
              <a:rPr lang="en-US" u="sng" dirty="0" smtClean="0"/>
              <a:t>elationships</a:t>
            </a:r>
            <a:r>
              <a:rPr lang="en-US" dirty="0" smtClean="0"/>
              <a:t>: Joining institutions and improving transfer through cross-institutional relationships between faculty and staff</a:t>
            </a:r>
          </a:p>
          <a:p>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6</a:t>
            </a:fld>
            <a:endParaRPr lang="en-US"/>
          </a:p>
        </p:txBody>
      </p:sp>
    </p:spTree>
    <p:extLst>
      <p:ext uri="{BB962C8B-B14F-4D97-AF65-F5344CB8AC3E}">
        <p14:creationId xmlns:p14="http://schemas.microsoft.com/office/powerpoint/2010/main" val="91450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a:solidFill>
                  <a:srgbClr val="002060"/>
                </a:solidFill>
              </a:rPr>
              <a:t>Types of Articulation </a:t>
            </a:r>
            <a:r>
              <a:rPr lang="en-US" b="1" dirty="0" smtClean="0">
                <a:solidFill>
                  <a:srgbClr val="002060"/>
                </a:solidFill>
              </a:rPr>
              <a:t>Agreements</a:t>
            </a:r>
            <a:endParaRPr lang="en-US" b="1" dirty="0">
              <a:solidFill>
                <a:srgbClr val="002060"/>
              </a:solidFill>
            </a:endParaRPr>
          </a:p>
        </p:txBody>
      </p:sp>
      <p:sp>
        <p:nvSpPr>
          <p:cNvPr id="3" name="Content Placeholder 2"/>
          <p:cNvSpPr>
            <a:spLocks noGrp="1"/>
          </p:cNvSpPr>
          <p:nvPr>
            <p:ph idx="4294967295"/>
          </p:nvPr>
        </p:nvSpPr>
        <p:spPr>
          <a:xfrm>
            <a:off x="838200" y="1825625"/>
            <a:ext cx="8097982" cy="2122920"/>
          </a:xfrm>
          <a:prstGeom prst="rect">
            <a:avLst/>
          </a:prstGeom>
        </p:spPr>
        <p:txBody>
          <a:bodyPr/>
          <a:lstStyle/>
          <a:p>
            <a:pPr marL="914400" lvl="1" indent="-457200">
              <a:buFont typeface="+mj-lt"/>
              <a:buAutoNum type="arabicPeriod"/>
            </a:pPr>
            <a:r>
              <a:rPr lang="en-US" sz="3600" dirty="0" smtClean="0"/>
              <a:t>Program-to-Program Agreements</a:t>
            </a:r>
          </a:p>
          <a:p>
            <a:pPr marL="914400" lvl="1" indent="-457200">
              <a:buFont typeface="+mj-lt"/>
              <a:buAutoNum type="arabicPeriod"/>
            </a:pPr>
            <a:r>
              <a:rPr lang="en-US" sz="3600" dirty="0" smtClean="0"/>
              <a:t>Comprehensive/Blanket Agreements</a:t>
            </a:r>
          </a:p>
          <a:p>
            <a:endParaRPr lang="en-US" dirty="0"/>
          </a:p>
        </p:txBody>
      </p:sp>
      <p:sp>
        <p:nvSpPr>
          <p:cNvPr id="5" name="Slide Number Placeholder 4"/>
          <p:cNvSpPr>
            <a:spLocks noGrp="1"/>
          </p:cNvSpPr>
          <p:nvPr>
            <p:ph type="sldNum" sz="quarter" idx="12"/>
          </p:nvPr>
        </p:nvSpPr>
        <p:spPr/>
        <p:txBody>
          <a:bodyPr/>
          <a:lstStyle/>
          <a:p>
            <a:fld id="{31C891EE-F6BA-4477-8452-80FC9E094F35}" type="slidenum">
              <a:rPr lang="en-US" smtClean="0"/>
              <a:t>7</a:t>
            </a:fld>
            <a:endParaRPr lang="en-US"/>
          </a:p>
        </p:txBody>
      </p:sp>
      <p:pic>
        <p:nvPicPr>
          <p:cNvPr id="4" name="Picture 3"/>
          <p:cNvPicPr>
            <a:picLocks noChangeAspect="1"/>
          </p:cNvPicPr>
          <p:nvPr/>
        </p:nvPicPr>
        <p:blipFill>
          <a:blip r:embed="rId3"/>
          <a:stretch>
            <a:fillRect/>
          </a:stretch>
        </p:blipFill>
        <p:spPr>
          <a:xfrm>
            <a:off x="8936182" y="3365534"/>
            <a:ext cx="2400300" cy="2447925"/>
          </a:xfrm>
          <a:prstGeom prst="rect">
            <a:avLst/>
          </a:prstGeom>
        </p:spPr>
      </p:pic>
    </p:spTree>
    <p:extLst>
      <p:ext uri="{BB962C8B-B14F-4D97-AF65-F5344CB8AC3E}">
        <p14:creationId xmlns:p14="http://schemas.microsoft.com/office/powerpoint/2010/main" val="295438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a:solidFill>
                  <a:srgbClr val="002060"/>
                </a:solidFill>
              </a:rPr>
              <a:t>Program-to-Program </a:t>
            </a:r>
            <a:r>
              <a:rPr lang="en-US" b="1" dirty="0" smtClean="0">
                <a:solidFill>
                  <a:srgbClr val="002060"/>
                </a:solidFill>
              </a:rPr>
              <a:t>Articulation Agreement</a:t>
            </a:r>
            <a:endParaRPr lang="en-US" b="1" dirty="0">
              <a:solidFill>
                <a:srgbClr val="002060"/>
              </a:solidFill>
            </a:endParaRPr>
          </a:p>
        </p:txBody>
      </p:sp>
      <p:sp>
        <p:nvSpPr>
          <p:cNvPr id="3" name="Content Placeholder 2"/>
          <p:cNvSpPr>
            <a:spLocks noGrp="1"/>
          </p:cNvSpPr>
          <p:nvPr>
            <p:ph idx="4294967295"/>
          </p:nvPr>
        </p:nvSpPr>
        <p:spPr>
          <a:xfrm>
            <a:off x="838200" y="1301926"/>
            <a:ext cx="10515600" cy="4351338"/>
          </a:xfrm>
          <a:prstGeom prst="rect">
            <a:avLst/>
          </a:prstGeom>
        </p:spPr>
        <p:txBody>
          <a:bodyPr>
            <a:normAutofit fontScale="92500" lnSpcReduction="10000"/>
          </a:bodyPr>
          <a:lstStyle/>
          <a:p>
            <a:pPr marL="0" indent="0">
              <a:buNone/>
            </a:pPr>
            <a:r>
              <a:rPr lang="en-US" dirty="0" smtClean="0"/>
              <a:t>Key features:</a:t>
            </a:r>
          </a:p>
          <a:p>
            <a:pPr lvl="1"/>
            <a:r>
              <a:rPr lang="en-US" dirty="0" smtClean="0"/>
              <a:t>Aligns one program at the community college with one program at the senior college.</a:t>
            </a:r>
          </a:p>
          <a:p>
            <a:pPr lvl="1"/>
            <a:r>
              <a:rPr lang="en-US" dirty="0" smtClean="0"/>
              <a:t>Provides detailed transfer credit equivalency information.</a:t>
            </a:r>
          </a:p>
          <a:p>
            <a:pPr lvl="1"/>
            <a:r>
              <a:rPr lang="en-US" dirty="0" smtClean="0"/>
              <a:t>Provides a listing of the remaining courses at the senior college. </a:t>
            </a:r>
          </a:p>
          <a:p>
            <a:pPr lvl="1"/>
            <a:r>
              <a:rPr lang="en-US" dirty="0" smtClean="0"/>
              <a:t>Includes some general language similar to a Guaranteed Admission Agreement.</a:t>
            </a:r>
          </a:p>
          <a:p>
            <a:pPr lvl="1"/>
            <a:r>
              <a:rPr lang="en-US" dirty="0" smtClean="0"/>
              <a:t>Requires signatures of department chairpersons and provosts/presidents.</a:t>
            </a:r>
          </a:p>
          <a:p>
            <a:pPr marL="457200" lvl="1" indent="0">
              <a:buNone/>
            </a:pPr>
            <a:r>
              <a:rPr lang="en-US" dirty="0" smtClean="0"/>
              <a:t> </a:t>
            </a:r>
            <a:endParaRPr lang="en-US" dirty="0"/>
          </a:p>
          <a:p>
            <a:pPr marL="0" indent="0">
              <a:buNone/>
            </a:pPr>
            <a:r>
              <a:rPr lang="en-US" sz="2400" dirty="0"/>
              <a:t>Positives: Detailed transfer credit information, faculty involvement.</a:t>
            </a:r>
          </a:p>
          <a:p>
            <a:pPr marL="0" indent="0">
              <a:buNone/>
            </a:pPr>
            <a:endParaRPr lang="en-US" sz="2400" dirty="0" smtClean="0"/>
          </a:p>
          <a:p>
            <a:pPr marL="0" indent="0">
              <a:buNone/>
            </a:pPr>
            <a:r>
              <a:rPr lang="en-US" sz="2400" dirty="0" smtClean="0"/>
              <a:t>Negatives</a:t>
            </a:r>
            <a:r>
              <a:rPr lang="en-US" sz="2400" dirty="0"/>
              <a:t>: Time consuming to construct, confusing to </a:t>
            </a:r>
            <a:r>
              <a:rPr lang="en-US" sz="2400" dirty="0" smtClean="0"/>
              <a:t>communicate/advise, can become quickly </a:t>
            </a:r>
            <a:r>
              <a:rPr lang="en-US" sz="2400" dirty="0"/>
              <a:t>outdated. </a:t>
            </a:r>
          </a:p>
        </p:txBody>
      </p:sp>
      <p:sp>
        <p:nvSpPr>
          <p:cNvPr id="4" name="Slide Number Placeholder 3"/>
          <p:cNvSpPr>
            <a:spLocks noGrp="1"/>
          </p:cNvSpPr>
          <p:nvPr>
            <p:ph type="sldNum" sz="quarter" idx="12"/>
          </p:nvPr>
        </p:nvSpPr>
        <p:spPr/>
        <p:txBody>
          <a:bodyPr/>
          <a:lstStyle/>
          <a:p>
            <a:fld id="{31C891EE-F6BA-4477-8452-80FC9E094F35}" type="slidenum">
              <a:rPr lang="en-US" smtClean="0"/>
              <a:t>8</a:t>
            </a:fld>
            <a:endParaRPr lang="en-US"/>
          </a:p>
        </p:txBody>
      </p:sp>
    </p:spTree>
    <p:extLst>
      <p:ext uri="{BB962C8B-B14F-4D97-AF65-F5344CB8AC3E}">
        <p14:creationId xmlns:p14="http://schemas.microsoft.com/office/powerpoint/2010/main" val="66120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pPr algn="ctr"/>
            <a:r>
              <a:rPr lang="en-US" b="1" dirty="0" smtClean="0">
                <a:solidFill>
                  <a:srgbClr val="002060"/>
                </a:solidFill>
              </a:rPr>
              <a:t>Comprehensive/Blanket Agreement</a:t>
            </a:r>
            <a:endParaRPr lang="en-US" b="1" dirty="0">
              <a:solidFill>
                <a:srgbClr val="002060"/>
              </a:solidFill>
            </a:endParaRPr>
          </a:p>
        </p:txBody>
      </p:sp>
      <p:sp>
        <p:nvSpPr>
          <p:cNvPr id="3" name="Content Placeholder 2"/>
          <p:cNvSpPr>
            <a:spLocks noGrp="1"/>
          </p:cNvSpPr>
          <p:nvPr>
            <p:ph idx="4294967295"/>
          </p:nvPr>
        </p:nvSpPr>
        <p:spPr>
          <a:xfrm>
            <a:off x="838200" y="1567930"/>
            <a:ext cx="10515600" cy="4351338"/>
          </a:xfrm>
          <a:prstGeom prst="rect">
            <a:avLst/>
          </a:prstGeom>
        </p:spPr>
        <p:txBody>
          <a:bodyPr>
            <a:normAutofit fontScale="85000" lnSpcReduction="20000"/>
          </a:bodyPr>
          <a:lstStyle/>
          <a:p>
            <a:pPr marL="0" indent="0">
              <a:buNone/>
            </a:pPr>
            <a:r>
              <a:rPr lang="en-US" dirty="0" smtClean="0"/>
              <a:t>Key features:</a:t>
            </a:r>
          </a:p>
          <a:p>
            <a:pPr lvl="1"/>
            <a:r>
              <a:rPr lang="en-US" dirty="0" smtClean="0"/>
              <a:t>The </a:t>
            </a:r>
            <a:r>
              <a:rPr lang="en-US" u="sng" dirty="0" smtClean="0"/>
              <a:t>Comprehensive </a:t>
            </a:r>
            <a:r>
              <a:rPr lang="en-US" u="sng" dirty="0"/>
              <a:t>A</a:t>
            </a:r>
            <a:r>
              <a:rPr lang="en-US" u="sng" dirty="0" smtClean="0"/>
              <a:t>greement </a:t>
            </a:r>
            <a:r>
              <a:rPr lang="en-US" dirty="0" smtClean="0"/>
              <a:t>between institutions</a:t>
            </a:r>
          </a:p>
          <a:p>
            <a:pPr lvl="1"/>
            <a:r>
              <a:rPr lang="en-US" dirty="0" smtClean="0"/>
              <a:t>Appendix with </a:t>
            </a:r>
            <a:r>
              <a:rPr lang="en-US" u="sng" dirty="0" smtClean="0"/>
              <a:t>Program Alignment table</a:t>
            </a:r>
          </a:p>
          <a:p>
            <a:pPr lvl="1"/>
            <a:r>
              <a:rPr lang="en-US" dirty="0" smtClean="0"/>
              <a:t>Appendix with </a:t>
            </a:r>
            <a:r>
              <a:rPr lang="en-US" u="sng" dirty="0" smtClean="0"/>
              <a:t>Transfer Advising Worksheets</a:t>
            </a:r>
            <a:r>
              <a:rPr lang="en-US" dirty="0" smtClean="0"/>
              <a:t> for programs</a:t>
            </a:r>
          </a:p>
          <a:p>
            <a:pPr lvl="1"/>
            <a:r>
              <a:rPr lang="en-US" dirty="0" smtClean="0"/>
              <a:t>This is the agreement that BTAG has been developing and implementing</a:t>
            </a:r>
          </a:p>
          <a:p>
            <a:pPr marL="457200" lvl="1" indent="0">
              <a:buNone/>
            </a:pPr>
            <a:endParaRPr lang="en-US" dirty="0" smtClean="0"/>
          </a:p>
          <a:p>
            <a:pPr marL="0" indent="0">
              <a:buNone/>
            </a:pPr>
            <a:r>
              <a:rPr lang="en-US" dirty="0" smtClean="0"/>
              <a:t>Positives: Only one need for signatures (</a:t>
            </a:r>
            <a:r>
              <a:rPr lang="en-US" dirty="0"/>
              <a:t>C</a:t>
            </a:r>
            <a:r>
              <a:rPr lang="en-US" dirty="0" smtClean="0"/>
              <a:t>omprehensive agreement); easy to see alignment of similar programs (Program Alignment Table); detailed but “friendly” course level information (Transfer Advising Worksheets); appendices can be updated without new signatures when curricula change.</a:t>
            </a:r>
          </a:p>
          <a:p>
            <a:pPr marL="0" indent="0">
              <a:buNone/>
            </a:pPr>
            <a:endParaRPr lang="en-US" dirty="0" smtClean="0"/>
          </a:p>
          <a:p>
            <a:pPr marL="0" indent="0">
              <a:buNone/>
            </a:pPr>
            <a:r>
              <a:rPr lang="en-US" dirty="0" smtClean="0"/>
              <a:t>Negatives: Maintaining appendices is still a manual process, but we hope that </a:t>
            </a:r>
            <a:r>
              <a:rPr lang="en-US" i="1" dirty="0" smtClean="0"/>
              <a:t>Transfer What If </a:t>
            </a:r>
            <a:r>
              <a:rPr lang="en-US" dirty="0" smtClean="0"/>
              <a:t>in Degree Works will become a more efficient automated alternative.</a:t>
            </a:r>
            <a:endParaRPr lang="en-US" dirty="0"/>
          </a:p>
        </p:txBody>
      </p:sp>
      <p:sp>
        <p:nvSpPr>
          <p:cNvPr id="4" name="Slide Number Placeholder 3"/>
          <p:cNvSpPr>
            <a:spLocks noGrp="1"/>
          </p:cNvSpPr>
          <p:nvPr>
            <p:ph type="sldNum" sz="quarter" idx="12"/>
          </p:nvPr>
        </p:nvSpPr>
        <p:spPr/>
        <p:txBody>
          <a:bodyPr/>
          <a:lstStyle/>
          <a:p>
            <a:fld id="{31C891EE-F6BA-4477-8452-80FC9E094F35}" type="slidenum">
              <a:rPr lang="en-US" smtClean="0"/>
              <a:t>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3056" y="941696"/>
            <a:ext cx="2552131" cy="2374710"/>
          </a:xfrm>
          <a:prstGeom prst="rect">
            <a:avLst/>
          </a:prstGeom>
        </p:spPr>
      </p:pic>
    </p:spTree>
    <p:extLst>
      <p:ext uri="{BB962C8B-B14F-4D97-AF65-F5344CB8AC3E}">
        <p14:creationId xmlns:p14="http://schemas.microsoft.com/office/powerpoint/2010/main" val="187514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11CE21F-3EBA-4812-A50F-5A877DCC3AE9}" vid="{F300CCFB-D98D-4A9C-97A2-BF22557690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3337</TotalTime>
  <Words>1359</Words>
  <Application>Microsoft Office PowerPoint</Application>
  <PresentationFormat>Widescreen</PresentationFormat>
  <Paragraphs>184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Theme1</vt:lpstr>
      <vt:lpstr>  Call AAA: Advising Using Articulation Agreements</vt:lpstr>
      <vt:lpstr>Why Are We Here?</vt:lpstr>
      <vt:lpstr>What’s BTAG Again?</vt:lpstr>
      <vt:lpstr>Guaranteed Admission Agreements</vt:lpstr>
      <vt:lpstr>Articulation Agreements—huh?</vt:lpstr>
      <vt:lpstr>What Does BTAG Hope to Accomplish with Articulation Agreements?</vt:lpstr>
      <vt:lpstr>Types of Articulation Agreements</vt:lpstr>
      <vt:lpstr>Program-to-Program Articulation Agreement</vt:lpstr>
      <vt:lpstr>Comprehensive/Blanket Agreement</vt:lpstr>
      <vt:lpstr>Sample - Program Alignment Table</vt:lpstr>
      <vt:lpstr>Using an Articulation Agreement in Advisement</vt:lpstr>
      <vt:lpstr>Articulation Agreements – Best Practices</vt:lpstr>
      <vt:lpstr>Contact Information</vt:lpstr>
      <vt:lpstr>www.cuny.edu/btag</vt:lpstr>
    </vt:vector>
  </TitlesOfParts>
  <Company>CUNY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(Call AAA?)</dc:title>
  <dc:creator>Alexander Ott</dc:creator>
  <cp:lastModifiedBy>SHARANJIT.SAHI</cp:lastModifiedBy>
  <cp:revision>85</cp:revision>
  <dcterms:created xsi:type="dcterms:W3CDTF">2019-01-09T15:48:22Z</dcterms:created>
  <dcterms:modified xsi:type="dcterms:W3CDTF">2019-03-19T11:20:29Z</dcterms:modified>
</cp:coreProperties>
</file>