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r:id="rId1"/>
  </p:sldMasterIdLst>
  <p:notesMasterIdLst>
    <p:notesMasterId r:id="rId16"/>
  </p:notesMasterIdLst>
  <p:handoutMasterIdLst>
    <p:handoutMasterId r:id="rId17"/>
  </p:handoutMasterIdLst>
  <p:sldIdLst>
    <p:sldId id="273" r:id="rId2"/>
    <p:sldId id="274" r:id="rId3"/>
    <p:sldId id="278" r:id="rId4"/>
    <p:sldId id="275" r:id="rId5"/>
    <p:sldId id="260" r:id="rId6"/>
    <p:sldId id="276" r:id="rId7"/>
    <p:sldId id="268" r:id="rId8"/>
    <p:sldId id="269" r:id="rId9"/>
    <p:sldId id="270" r:id="rId10"/>
    <p:sldId id="271" r:id="rId11"/>
    <p:sldId id="272" r:id="rId12"/>
    <p:sldId id="277" r:id="rId13"/>
    <p:sldId id="267" r:id="rId14"/>
    <p:sldId id="27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5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5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5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5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5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pitchFamily="-65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pitchFamily="-65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pitchFamily="-65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pitchFamily="-65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20541" autoAdjust="0"/>
    <p:restoredTop sz="90929"/>
  </p:normalViewPr>
  <p:slideViewPr>
    <p:cSldViewPr>
      <p:cViewPr varScale="1">
        <p:scale>
          <a:sx n="71" d="100"/>
          <a:sy n="71" d="100"/>
        </p:scale>
        <p:origin x="-10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3C405-E786-B745-8570-7B309CBD4CF3}" type="datetimeFigureOut">
              <a:rPr lang="en-US" smtClean="0"/>
              <a:pPr/>
              <a:t>1/9/11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F681F-A16E-0C4F-AD4E-ECEA93F18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FA75617-9B0E-3949-8A2B-91323A58E8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011457-9B3A-2F49-9318-81DB94DAED2B}" type="slidenum">
              <a:rPr lang="en-US"/>
              <a:pPr/>
              <a:t>5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we need for a thought experiment is a model and some thoughts about its consequences.  For example….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872764-EB2A-BC4C-9450-09E2994A6868}" type="slidenum">
              <a:rPr lang="en-US"/>
              <a:pPr/>
              <a:t>6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/>
              <a:t>Galileo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B9903-A6F8-1D4D-9EF9-B10709F4075C}" type="slidenum">
              <a:rPr lang="en-US"/>
              <a:pPr/>
              <a:t>7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BC9CCC-5677-A940-8697-9219835D2C78}" type="slidenum">
              <a:rPr lang="en-US"/>
              <a:pPr/>
              <a:t>8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From Galileo’s Mathematical Discourses and Demonstrations</a:t>
            </a:r>
          </a:p>
          <a:p>
            <a:endParaRPr lang="en-US"/>
          </a:p>
          <a:p>
            <a:r>
              <a:rPr lang="en-US"/>
              <a:t>Did Galileo actually drop the cannon balls from the Tower of Pisa?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6400800" cy="1752600"/>
          </a:xfrm>
        </p:spPr>
        <p:txBody>
          <a:bodyPr/>
          <a:lstStyle>
            <a:lvl1pPr marL="0" indent="0" algn="ctr">
              <a:buFont typeface="Wingdings" pitchFamily="-65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6E5C119-F69D-3E49-90B1-ABBC5E8E6E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 flipV="1">
            <a:off x="315913" y="2925763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>
            <a:prstTxWarp prst="textNoShape">
              <a:avLst/>
            </a:prstTxWarp>
          </a:bodyPr>
          <a:lstStyle/>
          <a:p>
            <a:pPr algn="ctr" eaLnBrk="1" hangingPunct="1"/>
            <a:endParaRPr kumimoji="1" lang="en-US">
              <a:latin typeface="Arial" pitchFamily="-65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 flipV="1">
            <a:off x="315913" y="5364163"/>
            <a:ext cx="8683625" cy="46037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>
            <a:prstTxWarp prst="textNoShape">
              <a:avLst/>
            </a:prstTxWarp>
          </a:bodyPr>
          <a:lstStyle/>
          <a:p>
            <a:pPr algn="ctr" eaLnBrk="1" hangingPunct="1"/>
            <a:endParaRPr kumimoji="1" lang="en-US">
              <a:latin typeface="Arial" pitchFamily="-65" charset="0"/>
            </a:endParaRPr>
          </a:p>
        </p:txBody>
      </p:sp>
      <p:pic>
        <p:nvPicPr>
          <p:cNvPr id="7177" name="Picture 9" descr=" cmacs.jpg                                                      01E7AB03Macintosh HD                   C36C4D7D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8553450" cy="10033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0"/>
            <a:ext cx="1952625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0"/>
            <a:ext cx="5707063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79303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1600200"/>
            <a:ext cx="38100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5145088" y="1600200"/>
            <a:ext cx="3810000" cy="453231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600200"/>
            <a:ext cx="38100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1600200"/>
            <a:ext cx="38100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gray">
          <a:xfrm>
            <a:off x="1111250" y="533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/>
            <a:endParaRPr kumimoji="1" lang="en-US">
              <a:latin typeface="Arial" pitchFamily="-65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gray">
          <a:xfrm flipV="1">
            <a:off x="460375" y="13716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>
            <a:prstTxWarp prst="textNoShape">
              <a:avLst/>
            </a:prstTxWarp>
          </a:bodyPr>
          <a:lstStyle/>
          <a:p>
            <a:pPr algn="ctr" eaLnBrk="1" hangingPunct="1"/>
            <a:endParaRPr kumimoji="1" lang="en-US">
              <a:latin typeface="Arial" pitchFamily="-65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1600200"/>
            <a:ext cx="77724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r>
              <a:rPr lang="en-US"/>
              <a:t>1</a:t>
            </a:r>
          </a:p>
        </p:txBody>
      </p:sp>
      <p:pic>
        <p:nvPicPr>
          <p:cNvPr id="6153" name="Picture 9" descr=" cmacs.jpg                                                      01E68E43Macintosh HD                   C36C4D7D:"/>
          <p:cNvPicPr>
            <a:picLocks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457200"/>
            <a:ext cx="914400" cy="685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-65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-65" charset="2"/>
        <a:buChar char="n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-65" charset="2"/>
        <a:buChar char="n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2A6395"/>
        </a:buClr>
        <a:buSzPct val="55000"/>
        <a:buFont typeface="Wingdings" pitchFamily="-65" charset="2"/>
        <a:buChar char="n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65" charset="2"/>
        <a:buChar char="n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65" charset="2"/>
        <a:buChar char="n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65" charset="2"/>
        <a:buChar char="n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65" charset="2"/>
        <a:buChar char="n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65" charset="2"/>
        <a:buChar char="n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hyperlink" Target="http://www.youtube.com/watch?v=qy8dk5iS1f0" TargetMode="External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gallery.me.com/wfgriffeth%2310010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0"/>
            <a:ext cx="7772400" cy="1143000"/>
          </a:xfrm>
        </p:spPr>
        <p:txBody>
          <a:bodyPr/>
          <a:lstStyle/>
          <a:p>
            <a:pPr algn="ctr"/>
            <a:r>
              <a:rPr lang="en-US"/>
              <a:t>Models and Modeling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Falling Objects</a:t>
            </a:r>
          </a:p>
        </p:txBody>
      </p:sp>
      <p:pic>
        <p:nvPicPr>
          <p:cNvPr id="24579" name="Picture 3" descr="TowerOfPisa.png                                                01EE5EADMacintosh HD                   C36C4D7D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057400"/>
            <a:ext cx="1731963" cy="3798888"/>
          </a:xfrm>
          <a:prstGeom prst="rect">
            <a:avLst/>
          </a:prstGeom>
          <a:noFill/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128963" y="2119313"/>
            <a:ext cx="6015037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Aft>
                <a:spcPts val="500"/>
              </a:spcAft>
            </a:pPr>
            <a:r>
              <a:rPr lang="en-US" i="1">
                <a:latin typeface="Arial" pitchFamily="-65" charset="0"/>
              </a:rPr>
              <a:t>Salviati</a:t>
            </a:r>
            <a:r>
              <a:rPr lang="en-US">
                <a:latin typeface="Arial" pitchFamily="-65" charset="0"/>
              </a:rPr>
              <a:t>. But if this is true, and if a large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 stone moves with a speed of, say, eight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while a smaller moves with a speed of four,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 then when they are united, the system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will move with a speed less than eight;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but the two stones when tied together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make a stone larger than that which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 before moved with a speed of eight.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Falling Objects</a:t>
            </a:r>
          </a:p>
        </p:txBody>
      </p:sp>
      <p:pic>
        <p:nvPicPr>
          <p:cNvPr id="25603" name="Picture 3" descr="TowerOfPisa.png                                                01EE5EADMacintosh HD                   C36C4D7D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057400"/>
            <a:ext cx="1731963" cy="3798888"/>
          </a:xfrm>
          <a:prstGeom prst="rect">
            <a:avLst/>
          </a:prstGeom>
          <a:noFill/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128963" y="2119313"/>
            <a:ext cx="5862637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Aft>
                <a:spcPts val="500"/>
              </a:spcAft>
            </a:pPr>
            <a:r>
              <a:rPr lang="en-US" i="1">
                <a:latin typeface="Arial" pitchFamily="-65" charset="0"/>
              </a:rPr>
              <a:t>Salviati</a:t>
            </a:r>
            <a:r>
              <a:rPr lang="en-US">
                <a:latin typeface="Arial" pitchFamily="-65" charset="0"/>
              </a:rPr>
              <a:t>. Hence the heavier body moves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with less speed than the lighter; an effect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which is contrary to your supposition.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Thus you see how, from your assumption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that the heavier body moves more rapidly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than the lighter one, I infer that the </a:t>
            </a:r>
          </a:p>
          <a:p>
            <a:pPr>
              <a:spcAft>
                <a:spcPts val="500"/>
              </a:spcAft>
            </a:pPr>
            <a:r>
              <a:rPr lang="en-US">
                <a:latin typeface="Arial" pitchFamily="-65" charset="0"/>
              </a:rPr>
              <a:t>heavier body moves more slowly.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93038" cy="1143000"/>
          </a:xfrm>
        </p:spPr>
        <p:txBody>
          <a:bodyPr/>
          <a:lstStyle/>
          <a:p>
            <a:r>
              <a:rPr lang="en-US"/>
              <a:t>What other thought experiments do you know?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Computers and Models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127125" y="1920875"/>
            <a:ext cx="76708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Arial" pitchFamily="-65" charset="0"/>
              </a:rPr>
              <a:t>Computers let us put models on steroids!!</a:t>
            </a:r>
          </a:p>
          <a:p>
            <a:endParaRPr lang="en-US" sz="3200">
              <a:latin typeface="Arial" pitchFamily="-65" charset="0"/>
            </a:endParaRPr>
          </a:p>
          <a:p>
            <a:r>
              <a:rPr lang="en-US" sz="3200">
                <a:latin typeface="Arial" pitchFamily="-65" charset="0"/>
              </a:rPr>
              <a:t>We can “think” about the consequences </a:t>
            </a:r>
          </a:p>
          <a:p>
            <a:r>
              <a:rPr lang="en-US" sz="3200">
                <a:latin typeface="Arial" pitchFamily="-65" charset="0"/>
              </a:rPr>
              <a:t>of the model by running a computer </a:t>
            </a:r>
          </a:p>
          <a:p>
            <a:r>
              <a:rPr lang="en-US" sz="3200">
                <a:latin typeface="Arial" pitchFamily="-65" charset="0"/>
              </a:rPr>
              <a:t>simulation, by using the computer </a:t>
            </a:r>
          </a:p>
          <a:p>
            <a:r>
              <a:rPr lang="en-US" sz="3200">
                <a:latin typeface="Arial" pitchFamily="-65" charset="0"/>
              </a:rPr>
              <a:t>to solve equations, or by using it to </a:t>
            </a:r>
          </a:p>
          <a:p>
            <a:r>
              <a:rPr lang="en-US" sz="3200">
                <a:latin typeface="Arial" pitchFamily="-65" charset="0"/>
              </a:rPr>
              <a:t>study model properties.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Cautionary Points </a:t>
            </a:r>
            <a:r>
              <a:rPr lang="en-US" smtClean="0"/>
              <a:t>(Gilmour)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because it looks right doesn’t mean it is right</a:t>
            </a:r>
          </a:p>
          <a:p>
            <a:r>
              <a:rPr lang="en-US" dirty="0" smtClean="0"/>
              <a:t>Models are necessarily incomplete</a:t>
            </a:r>
          </a:p>
          <a:p>
            <a:pPr lvl="1"/>
            <a:r>
              <a:rPr lang="en-US" dirty="0" smtClean="0"/>
              <a:t>Abstraction throws away information</a:t>
            </a:r>
          </a:p>
          <a:p>
            <a:pPr lvl="1"/>
            <a:r>
              <a:rPr lang="en-US" dirty="0" smtClean="0"/>
              <a:t>Analysis breaks things apart and ignores certain relationships</a:t>
            </a:r>
          </a:p>
          <a:p>
            <a:r>
              <a:rPr lang="en-US" dirty="0" smtClean="0"/>
              <a:t>The data may be noisy – fitting a model to noisy data may be useless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Models</a:t>
            </a:r>
          </a:p>
        </p:txBody>
      </p:sp>
      <p:pic>
        <p:nvPicPr>
          <p:cNvPr id="35847" name="Picture 7" descr="CityOfLA.jpg                                                   020B89C3Macintosh HD                   C36C4D7D: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209800"/>
            <a:ext cx="2330450" cy="1427163"/>
          </a:xfrm>
          <a:prstGeom prst="rect">
            <a:avLst/>
          </a:prstGeom>
          <a:noFill/>
        </p:spPr>
      </p:pic>
      <p:pic>
        <p:nvPicPr>
          <p:cNvPr id="35848" name="Picture 8" descr="DNA.jpg                                                        020B89C3Macintosh HD                   C36C4D7D: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4267200"/>
            <a:ext cx="19812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22362" y="228600"/>
            <a:ext cx="7793038" cy="1143000"/>
          </a:xfrm>
        </p:spPr>
        <p:txBody>
          <a:bodyPr/>
          <a:lstStyle/>
          <a:p>
            <a:r>
              <a:rPr lang="en-US" dirty="0" smtClean="0"/>
              <a:t>Watson and Crick </a:t>
            </a:r>
            <a:r>
              <a:rPr lang="en-US" dirty="0" err="1" smtClean="0"/>
              <a:t>Tinkertoy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smtClean="0"/>
          </a:p>
          <a:p>
            <a:endParaRPr lang="en-US"/>
          </a:p>
        </p:txBody>
      </p:sp>
      <p:pic>
        <p:nvPicPr>
          <p:cNvPr id="6" name="Picture 5" descr="SPL_E_H400040-Watson_and_Crick_with_their_DNA_model-SP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05000"/>
            <a:ext cx="4572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 We</a:t>
            </a:r>
            <a:r>
              <a:rPr lang="en-US" dirty="0" smtClean="0"/>
              <a:t> Are Using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Mathematical </a:t>
            </a:r>
            <a:r>
              <a:rPr lang="en-US" dirty="0"/>
              <a:t>Models</a:t>
            </a:r>
            <a:r>
              <a:rPr lang="en-US" dirty="0" smtClean="0"/>
              <a:t> based on differential equations</a:t>
            </a:r>
          </a:p>
          <a:p>
            <a:pPr lvl="1"/>
            <a:r>
              <a:rPr lang="en-US" dirty="0" smtClean="0"/>
              <a:t>Hodgkin-Huxley</a:t>
            </a:r>
          </a:p>
          <a:p>
            <a:pPr lvl="1"/>
            <a:r>
              <a:rPr lang="en-US" dirty="0" smtClean="0"/>
              <a:t>Fenton-Cherry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Computer Models </a:t>
            </a:r>
            <a:r>
              <a:rPr lang="en-US" dirty="0" smtClean="0"/>
              <a:t>(CUDA programs)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good are models?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219200" y="3962400"/>
            <a:ext cx="7543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sz="3200" dirty="0" smtClean="0">
              <a:latin typeface="Arial" pitchFamily="-65" charset="0"/>
            </a:endParaRPr>
          </a:p>
          <a:p>
            <a:r>
              <a:rPr lang="en-US" sz="3200" dirty="0">
                <a:latin typeface="Arial" pitchFamily="-65" charset="0"/>
              </a:rPr>
              <a:t>They are easier to work with and think about than real objects.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2209800"/>
            <a:ext cx="678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-65" charset="0"/>
              </a:rPr>
              <a:t>Models are abstract descriptions of the world.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Thought Experiments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990600" y="2713038"/>
            <a:ext cx="74676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Arial" pitchFamily="-65" charset="0"/>
              </a:rPr>
              <a:t>A proposal for an experiment that would </a:t>
            </a:r>
          </a:p>
          <a:p>
            <a:r>
              <a:rPr lang="en-US" sz="3200">
                <a:latin typeface="Arial" pitchFamily="-65" charset="0"/>
              </a:rPr>
              <a:t>test or illuminate a hypothesis or theory.</a:t>
            </a:r>
          </a:p>
          <a:p>
            <a:endParaRPr lang="en-US" sz="3200">
              <a:latin typeface="Arial" pitchFamily="-65" charset="0"/>
            </a:endParaRPr>
          </a:p>
          <a:p>
            <a:r>
              <a:rPr lang="en-US" sz="3200">
                <a:latin typeface="Arial" pitchFamily="-65" charset="0"/>
              </a:rPr>
              <a:t>Based on a model.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Falling Objects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Aristotle</a:t>
            </a:r>
            <a:r>
              <a:rPr lang="en-US"/>
              <a:t>: The heavier an object, the faster it falls.</a:t>
            </a:r>
            <a:br>
              <a:rPr lang="en-US"/>
            </a:br>
            <a:endParaRPr lang="en-US"/>
          </a:p>
          <a:p>
            <a:r>
              <a:rPr lang="en-US" b="1"/>
              <a:t>Galileo</a:t>
            </a:r>
            <a:r>
              <a:rPr lang="en-US"/>
              <a:t>: All objects will fall at the same speed in a vacuum.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Falling Objects</a:t>
            </a:r>
          </a:p>
        </p:txBody>
      </p:sp>
      <p:pic>
        <p:nvPicPr>
          <p:cNvPr id="21509" name="Picture 5" descr="TowerOfPisa.png                                                01EE5EADMacintosh HD                   C36C4D7D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057400"/>
            <a:ext cx="1731963" cy="3798888"/>
          </a:xfrm>
          <a:prstGeom prst="rect">
            <a:avLst/>
          </a:prstGeom>
          <a:noFill/>
        </p:spPr>
      </p:pic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200400" y="2500313"/>
            <a:ext cx="54387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latin typeface="Arial" pitchFamily="-65" charset="0"/>
              </a:rPr>
              <a:t>Salviati</a:t>
            </a:r>
            <a:r>
              <a:rPr lang="en-US">
                <a:latin typeface="Arial" pitchFamily="-65" charset="0"/>
              </a:rPr>
              <a:t>. If then we take two bodies </a:t>
            </a:r>
          </a:p>
          <a:p>
            <a:r>
              <a:rPr lang="en-US">
                <a:latin typeface="Arial" pitchFamily="-65" charset="0"/>
              </a:rPr>
              <a:t>whose natural speeds are different, </a:t>
            </a:r>
          </a:p>
          <a:p>
            <a:r>
              <a:rPr lang="en-US">
                <a:latin typeface="Arial" pitchFamily="-65" charset="0"/>
              </a:rPr>
              <a:t>it is clear that on uniting the two, </a:t>
            </a:r>
          </a:p>
          <a:p>
            <a:r>
              <a:rPr lang="en-US">
                <a:latin typeface="Arial" pitchFamily="-65" charset="0"/>
              </a:rPr>
              <a:t>the more rapid one will be partly </a:t>
            </a:r>
          </a:p>
          <a:p>
            <a:r>
              <a:rPr lang="en-US">
                <a:latin typeface="Arial" pitchFamily="-65" charset="0"/>
              </a:rPr>
              <a:t>retarded by the slower, and the slower </a:t>
            </a:r>
          </a:p>
          <a:p>
            <a:r>
              <a:rPr lang="en-US">
                <a:latin typeface="Arial" pitchFamily="-65" charset="0"/>
              </a:rPr>
              <a:t>will be somewhat hastened by the </a:t>
            </a:r>
          </a:p>
          <a:p>
            <a:r>
              <a:rPr lang="en-US">
                <a:latin typeface="Arial" pitchFamily="-65" charset="0"/>
              </a:rPr>
              <a:t>swifter. Do you not agree with me </a:t>
            </a:r>
          </a:p>
          <a:p>
            <a:r>
              <a:rPr lang="en-US">
                <a:latin typeface="Arial" pitchFamily="-65" charset="0"/>
              </a:rPr>
              <a:t>in this opinion?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Falling Objects</a:t>
            </a:r>
          </a:p>
        </p:txBody>
      </p:sp>
      <p:pic>
        <p:nvPicPr>
          <p:cNvPr id="23555" name="Picture 3" descr="TowerOfPisa.png                                                01EE5EADMacintosh HD                   C36C4D7D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057400"/>
            <a:ext cx="1731963" cy="3798888"/>
          </a:xfrm>
          <a:prstGeom prst="rect">
            <a:avLst/>
          </a:prstGeom>
          <a:noFill/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200400" y="2500313"/>
            <a:ext cx="554355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Aft>
                <a:spcPts val="500"/>
              </a:spcAft>
            </a:pPr>
            <a:r>
              <a:rPr lang="en-US" i="1">
                <a:latin typeface="Arial" pitchFamily="-65" charset="0"/>
              </a:rPr>
              <a:t>Simplicio</a:t>
            </a:r>
            <a:r>
              <a:rPr lang="en-US">
                <a:latin typeface="Arial" pitchFamily="-65" charset="0"/>
              </a:rPr>
              <a:t>. You are unquestionably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91101Workshops">
  <a:themeElements>
    <a:clrScheme name="20091101Workshop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20091101Workshop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65" charset="0"/>
          </a:defRPr>
        </a:defPPr>
      </a:lstStyle>
    </a:lnDef>
  </a:objectDefaults>
  <a:extraClrSchemeLst>
    <a:extraClrScheme>
      <a:clrScheme name="20091101Workshop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1101Workshop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1101Workshop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1101Workshop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1101Workshop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1101Workshop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1101Workshop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HD:Users:nancyg:Documents:Research:Expedition:Talks:20091101Workshops.ppt</Template>
  <TotalTime>1488</TotalTime>
  <Words>452</Words>
  <Application>Microsoft PowerPoint</Application>
  <PresentationFormat>On-screen Show (4:3)</PresentationFormat>
  <Paragraphs>72</Paragraphs>
  <Slides>14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20091101Workshops</vt:lpstr>
      <vt:lpstr>Models and Modeling</vt:lpstr>
      <vt:lpstr>Models</vt:lpstr>
      <vt:lpstr>Watson and Crick Tinkertoy Model</vt:lpstr>
      <vt:lpstr>Models We Are Using</vt:lpstr>
      <vt:lpstr>What good are models?</vt:lpstr>
      <vt:lpstr>Thought Experiments</vt:lpstr>
      <vt:lpstr>Falling Objects</vt:lpstr>
      <vt:lpstr>Falling Objects</vt:lpstr>
      <vt:lpstr>Falling Objects</vt:lpstr>
      <vt:lpstr>Falling Objects</vt:lpstr>
      <vt:lpstr>Falling Objects</vt:lpstr>
      <vt:lpstr>What other thought experiments do you know?</vt:lpstr>
      <vt:lpstr>Computers and Models</vt:lpstr>
      <vt:lpstr>Cautionary Points (Gilmour)</vt:lpstr>
    </vt:vector>
  </TitlesOfParts>
  <Company>Lehman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CMACS Workshop on  Modeling Biological Systems</dc:title>
  <dc:creator>Nancy Griffeth</dc:creator>
  <cp:lastModifiedBy>Nancy Griffeth</cp:lastModifiedBy>
  <cp:revision>14</cp:revision>
  <dcterms:created xsi:type="dcterms:W3CDTF">2011-01-09T19:59:24Z</dcterms:created>
  <dcterms:modified xsi:type="dcterms:W3CDTF">2011-01-09T20:20:16Z</dcterms:modified>
</cp:coreProperties>
</file>