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59.bin" ContentType="application/vnd.openxmlformats-officedocument.oleObject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slides/slide47.xml" ContentType="application/vnd.openxmlformats-officedocument.presentationml.slide+xml"/>
  <Override PartName="/ppt/embeddings/Microsoft_Equation20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jpeg" ContentType="image/jpeg"/>
  <Override PartName="/ppt/embeddings/Microsoft_Equation45.bin" ContentType="application/vnd.openxmlformats-officedocument.oleObject"/>
  <Override PartName="/ppt/slides/slide13.xml" ContentType="application/vnd.openxmlformats-officedocument.presentationml.slide+xml"/>
  <Override PartName="/ppt/embeddings/Microsoft_Equation54.bin" ContentType="application/vnd.openxmlformats-officedocument.oleObject"/>
  <Override PartName="/ppt/slides/slide23.xml" ContentType="application/vnd.openxmlformats-officedocument.presentationml.slide+xml"/>
  <Override PartName="/ppt/embeddings/Microsoft_Equation64.bin" ContentType="application/vnd.openxmlformats-officedocument.oleObject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embeddings/Microsoft_Equation11.bin" ContentType="application/vnd.openxmlformats-officedocument.oleObject"/>
  <Override PartName="/ppt/slides/slide48.xml" ContentType="application/vnd.openxmlformats-officedocument.presentationml.slide+xml"/>
  <Override PartName="/ppt/embeddings/Microsoft_Equation21.bin" ContentType="application/vnd.openxmlformats-officedocument.oleObject"/>
  <Override PartName="/ppt/embeddings/Microsoft_Equation30.bin" ContentType="application/vnd.openxmlformats-officedocument.oleObject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embeddings/Microsoft_Equation40.bin" ContentType="application/vnd.openxmlformats-officedocument.oleObject"/>
  <Default Extension="emf" ContentType="image/x-emf"/>
  <Override PartName="/ppt/embeddings/Microsoft_Equation17.bin" ContentType="application/vnd.openxmlformats-officedocument.oleObject"/>
  <Override PartName="/ppt/embeddings/Microsoft_Equation26.bin" ContentType="application/vnd.openxmlformats-officedocument.oleObject"/>
  <Override PartName="/ppt/embeddings/Microsoft_Equation36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46.bin" ContentType="application/vnd.openxmlformats-officedocument.oleObject"/>
  <Override PartName="/ppt/slides/slide14.xml" ContentType="application/vnd.openxmlformats-officedocument.presentationml.slide+xml"/>
  <Override PartName="/ppt/embeddings/Microsoft_Equation55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embeddings/Microsoft_Equation65.bin" ContentType="application/vnd.openxmlformats-officedocument.oleObject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embeddings/Microsoft_Equation12.bin" ContentType="application/vnd.openxmlformats-officedocument.oleObject"/>
  <Override PartName="/ppt/slides/slide49.xml" ContentType="application/vnd.openxmlformats-officedocument.presentationml.slide+xml"/>
  <Override PartName="/ppt/embeddings/Microsoft_Equation22.bin" ContentType="application/vnd.openxmlformats-officedocument.oleObject"/>
  <Override PartName="/docProps/core.xml" ContentType="application/vnd.openxmlformats-package.core-properties+xml"/>
  <Override PartName="/ppt/embeddings/Microsoft_Equation31.bin" ContentType="application/vnd.openxmlformats-officedocument.oleObject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embeddings/Microsoft_Equation41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50.bin" ContentType="application/vnd.openxmlformats-officedocument.oleObject"/>
  <Override PartName="/ppt/embeddings/Microsoft_Equation18.bin" ContentType="application/vnd.openxmlformats-officedocument.oleObject"/>
  <Override PartName="/ppt/embeddings/Microsoft_Equation27.bin" ContentType="application/vnd.openxmlformats-officedocument.oleObject"/>
  <Override PartName="/ppt/embeddings/Microsoft_Equation60.bin" ContentType="application/vnd.openxmlformats-officedocument.oleObject"/>
  <Override PartName="/ppt/embeddings/Microsoft_Equation37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embeddings/Microsoft_Equation47.bin" ContentType="application/vnd.openxmlformats-officedocument.oleObject"/>
  <Override PartName="/ppt/slides/slide15.xml" ContentType="application/vnd.openxmlformats-officedocument.presentationml.slide+xml"/>
  <Override PartName="/ppt/embeddings/Microsoft_Equation56.bin" ContentType="application/vnd.openxmlformats-officedocument.oleObject"/>
  <Override PartName="/ppt/slides/slide25.xml" ContentType="application/vnd.openxmlformats-officedocument.presentationml.slide+xml"/>
  <Override PartName="/ppt/embeddings/Microsoft_Equation66.bin" ContentType="application/vnd.openxmlformats-officedocument.oleObject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13.bin" ContentType="application/vnd.openxmlformats-officedocument.oleObject"/>
  <Override PartName="/ppt/embeddings/Microsoft_Equation23.bin" ContentType="application/vnd.openxmlformats-officedocument.oleObject"/>
  <Override PartName="/ppt/embeddings/Microsoft_Equation32.bin" ContentType="application/vnd.openxmlformats-officedocument.oleObject"/>
  <Override PartName="/ppt/slideLayouts/slideLayout18.xml" ContentType="application/vnd.openxmlformats-officedocument.presentationml.slideLayout+xml"/>
  <Override PartName="/ppt/embeddings/Microsoft_Equation42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Microsoft_Equation51.bin" ContentType="application/vnd.openxmlformats-officedocument.oleObject"/>
  <Override PartName="/ppt/embeddings/Microsoft_Equation19.bin" ContentType="application/vnd.openxmlformats-officedocument.oleObject"/>
  <Override PartName="/ppt/slides/slide20.xml" ContentType="application/vnd.openxmlformats-officedocument.presentationml.slide+xml"/>
  <Override PartName="/ppt/embeddings/Microsoft_Equation28.bin" ContentType="application/vnd.openxmlformats-officedocument.oleObject"/>
  <Override PartName="/ppt/embeddings/Microsoft_Equation61.bin" ContentType="application/vnd.openxmlformats-officedocument.oleObject"/>
  <Override PartName="/ppt/slides/slide1.xml" ContentType="application/vnd.openxmlformats-officedocument.presentationml.slide+xml"/>
  <Override PartName="/ppt/embeddings/Microsoft_Equation38.bin" ContentType="application/vnd.openxmlformats-officedocument.oleObject"/>
  <Override PartName="/ppt/slideLayouts/slideLayout2.xml" ContentType="application/vnd.openxmlformats-officedocument.presentationml.slideLayout+xml"/>
  <Override PartName="/ppt/embeddings/Microsoft_Equation48.bin" ContentType="application/vnd.openxmlformats-officedocument.oleObject"/>
  <Override PartName="/ppt/slides/slide16.xml" ContentType="application/vnd.openxmlformats-officedocument.presentationml.slide+xml"/>
  <Override PartName="/ppt/embeddings/Microsoft_Equation57.bin" ContentType="application/vnd.openxmlformats-officedocument.oleObject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embeddings/Microsoft_Equation7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Microsoft_Equation24.bin" ContentType="application/vnd.openxmlformats-officedocument.oleObject"/>
  <Override PartName="/ppt/embeddings/Microsoft_Equation33.bin" ContentType="application/vnd.openxmlformats-officedocument.oleObject"/>
  <Override PartName="/ppt/slideLayouts/slideLayout19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embeddings/Microsoft_Equation43.bin" ContentType="application/vnd.openxmlformats-officedocument.oleObject"/>
  <Override PartName="/ppt/slides/slide11.xml" ContentType="application/vnd.openxmlformats-officedocument.presentationml.slide+xml"/>
  <Override PartName="/ppt/embeddings/Microsoft_Equation52.bin" ContentType="application/vnd.openxmlformats-officedocument.oleObject"/>
  <Override PartName="/ppt/slides/slide21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62.bin" ContentType="application/vnd.openxmlformats-officedocument.oleObject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39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Microsoft_Equation49.bin" ContentType="application/vnd.openxmlformats-officedocument.oleObject"/>
  <Override PartName="/ppt/slides/slide17.xml" ContentType="application/vnd.openxmlformats-officedocument.presentationml.slide+xml"/>
  <Override PartName="/ppt/embeddings/Microsoft_Equation58.bin" ContentType="application/vnd.openxmlformats-officedocument.oleObject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slideLayouts/slideLayout14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embeddings/Microsoft_Equation25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embeddings/Microsoft_Equation53.bin" ContentType="application/vnd.openxmlformats-officedocument.oleObject"/>
  <Override PartName="/ppt/slides/slide22.xml" ContentType="application/vnd.openxmlformats-officedocument.presentationml.slide+xml"/>
  <Override PartName="/ppt/embeddings/Microsoft_Equation63.bin" ContentType="application/vnd.openxmlformats-officedocument.oleObject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78" r:id="rId4"/>
    <p:sldId id="258" r:id="rId5"/>
    <p:sldId id="31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77" r:id="rId26"/>
    <p:sldId id="280" r:id="rId27"/>
    <p:sldId id="285" r:id="rId28"/>
    <p:sldId id="289" r:id="rId29"/>
    <p:sldId id="288" r:id="rId30"/>
    <p:sldId id="286" r:id="rId31"/>
    <p:sldId id="290" r:id="rId32"/>
    <p:sldId id="284" r:id="rId33"/>
    <p:sldId id="292" r:id="rId34"/>
    <p:sldId id="293" r:id="rId35"/>
    <p:sldId id="306" r:id="rId36"/>
    <p:sldId id="307" r:id="rId37"/>
    <p:sldId id="308" r:id="rId38"/>
    <p:sldId id="309" r:id="rId39"/>
    <p:sldId id="310" r:id="rId40"/>
    <p:sldId id="294" r:id="rId41"/>
    <p:sldId id="295" r:id="rId42"/>
    <p:sldId id="296" r:id="rId43"/>
    <p:sldId id="297" r:id="rId44"/>
    <p:sldId id="303" r:id="rId45"/>
    <p:sldId id="302" r:id="rId46"/>
    <p:sldId id="298" r:id="rId47"/>
    <p:sldId id="299" r:id="rId48"/>
    <p:sldId id="301" r:id="rId49"/>
    <p:sldId id="304" r:id="rId50"/>
    <p:sldId id="305" r:id="rId51"/>
    <p:sldId id="3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0000" autoAdjust="0"/>
    <p:restoredTop sz="83025" autoAdjust="0"/>
  </p:normalViewPr>
  <p:slideViewPr>
    <p:cSldViewPr snapToGrid="0" snapToObjects="1">
      <p:cViewPr>
        <p:scale>
          <a:sx n="95" d="100"/>
          <a:sy n="95" d="100"/>
        </p:scale>
        <p:origin x="-408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C5E15-C558-1349-83DD-C6DA34AECF0C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B80E3-86FC-284C-843D-827C471D5C52}">
      <dgm:prSet phldrT="[Text]"/>
      <dgm:spPr/>
      <dgm:t>
        <a:bodyPr/>
        <a:lstStyle/>
        <a:p>
          <a:r>
            <a:rPr lang="en-US" dirty="0" smtClean="0"/>
            <a:t>Methods</a:t>
          </a:r>
          <a:endParaRPr lang="en-US" dirty="0"/>
        </a:p>
      </dgm:t>
    </dgm:pt>
    <dgm:pt modelId="{5245E217-FB4A-6843-8575-AB1D9379434F}" type="parTrans" cxnId="{5E12D200-2727-1240-AC62-CD17257B609B}">
      <dgm:prSet/>
      <dgm:spPr/>
      <dgm:t>
        <a:bodyPr/>
        <a:lstStyle/>
        <a:p>
          <a:endParaRPr lang="en-US"/>
        </a:p>
      </dgm:t>
    </dgm:pt>
    <dgm:pt modelId="{4A7BB9DC-C1D1-204D-9411-B08F305DBA62}" type="sibTrans" cxnId="{5E12D200-2727-1240-AC62-CD17257B609B}">
      <dgm:prSet/>
      <dgm:spPr/>
      <dgm:t>
        <a:bodyPr/>
        <a:lstStyle/>
        <a:p>
          <a:endParaRPr lang="en-US"/>
        </a:p>
      </dgm:t>
    </dgm:pt>
    <dgm:pt modelId="{E2CF305D-6344-2645-B6E9-0805B1C6BBC7}">
      <dgm:prSet phldrT="[Text]"/>
      <dgm:spPr/>
      <dgm:t>
        <a:bodyPr/>
        <a:lstStyle/>
        <a:p>
          <a:r>
            <a:rPr lang="en-US" dirty="0" smtClean="0"/>
            <a:t>Numerical Differentiation</a:t>
          </a:r>
          <a:endParaRPr lang="en-US" dirty="0"/>
        </a:p>
      </dgm:t>
    </dgm:pt>
    <dgm:pt modelId="{BA35CDE6-9F52-1C4C-8C22-27D9FC6B0E17}" type="parTrans" cxnId="{2C27F90F-7A38-454D-A19A-4FB2438730B5}">
      <dgm:prSet/>
      <dgm:spPr/>
      <dgm:t>
        <a:bodyPr/>
        <a:lstStyle/>
        <a:p>
          <a:endParaRPr lang="en-US"/>
        </a:p>
      </dgm:t>
    </dgm:pt>
    <dgm:pt modelId="{6440EF81-F51E-9C4F-A974-A4F7E79FBD84}" type="sibTrans" cxnId="{2C27F90F-7A38-454D-A19A-4FB2438730B5}">
      <dgm:prSet/>
      <dgm:spPr/>
      <dgm:t>
        <a:bodyPr/>
        <a:lstStyle/>
        <a:p>
          <a:endParaRPr lang="en-US"/>
        </a:p>
      </dgm:t>
    </dgm:pt>
    <dgm:pt modelId="{5D1EA6D0-C9F3-8F46-9B4F-C974F73A1D29}">
      <dgm:prSet phldrT="[Text]"/>
      <dgm:spPr/>
      <dgm:t>
        <a:bodyPr/>
        <a:lstStyle/>
        <a:p>
          <a:r>
            <a:rPr lang="en-US" dirty="0" smtClean="0"/>
            <a:t>Approaches</a:t>
          </a:r>
          <a:endParaRPr lang="en-US" dirty="0"/>
        </a:p>
      </dgm:t>
    </dgm:pt>
    <dgm:pt modelId="{7E65FBC0-30B1-344E-AE4C-4D02C624547D}" type="parTrans" cxnId="{7DC5EAAD-50F7-CB4B-A655-45AF8BF8DFED}">
      <dgm:prSet/>
      <dgm:spPr/>
      <dgm:t>
        <a:bodyPr/>
        <a:lstStyle/>
        <a:p>
          <a:endParaRPr lang="en-US"/>
        </a:p>
      </dgm:t>
    </dgm:pt>
    <dgm:pt modelId="{DBAED0C0-173C-E044-9D6F-479607CB9FD5}" type="sibTrans" cxnId="{7DC5EAAD-50F7-CB4B-A655-45AF8BF8DFED}">
      <dgm:prSet/>
      <dgm:spPr/>
      <dgm:t>
        <a:bodyPr/>
        <a:lstStyle/>
        <a:p>
          <a:endParaRPr lang="en-US"/>
        </a:p>
      </dgm:t>
    </dgm:pt>
    <dgm:pt modelId="{293391A7-02C4-FF4B-8CBB-10B856698154}">
      <dgm:prSet phldrT="[Text]"/>
      <dgm:spPr/>
      <dgm:t>
        <a:bodyPr/>
        <a:lstStyle/>
        <a:p>
          <a:r>
            <a:rPr lang="en-US" dirty="0" smtClean="0"/>
            <a:t>The Three-Variable Model</a:t>
          </a:r>
          <a:endParaRPr lang="en-US" dirty="0"/>
        </a:p>
      </dgm:t>
    </dgm:pt>
    <dgm:pt modelId="{C4A1A564-DB3E-1242-87AB-4165C566646E}" type="parTrans" cxnId="{E8014AF7-6EED-3C4A-9E49-5EA75BFB2301}">
      <dgm:prSet/>
      <dgm:spPr/>
      <dgm:t>
        <a:bodyPr/>
        <a:lstStyle/>
        <a:p>
          <a:endParaRPr lang="en-US"/>
        </a:p>
      </dgm:t>
    </dgm:pt>
    <dgm:pt modelId="{91393796-DA0C-7C49-A631-DBD9B963D229}" type="sibTrans" cxnId="{E8014AF7-6EED-3C4A-9E49-5EA75BFB2301}">
      <dgm:prSet/>
      <dgm:spPr/>
      <dgm:t>
        <a:bodyPr/>
        <a:lstStyle/>
        <a:p>
          <a:endParaRPr lang="en-US"/>
        </a:p>
      </dgm:t>
    </dgm:pt>
    <dgm:pt modelId="{7C722BAB-3DF0-F24C-A147-0C13139B91C4}">
      <dgm:prSet phldrT="[Text]"/>
      <dgm:spPr/>
      <dgm:t>
        <a:bodyPr/>
        <a:lstStyle/>
        <a:p>
          <a:r>
            <a:rPr lang="en-US" dirty="0" smtClean="0"/>
            <a:t>Euler Method</a:t>
          </a:r>
          <a:endParaRPr lang="en-US" dirty="0"/>
        </a:p>
      </dgm:t>
    </dgm:pt>
    <dgm:pt modelId="{968DB323-F961-F24F-905E-4FA2FBCB0C0A}" type="parTrans" cxnId="{B98DD89A-25C9-EC4A-8691-DF50D151BA32}">
      <dgm:prSet/>
      <dgm:spPr/>
      <dgm:t>
        <a:bodyPr/>
        <a:lstStyle/>
        <a:p>
          <a:endParaRPr lang="en-US"/>
        </a:p>
      </dgm:t>
    </dgm:pt>
    <dgm:pt modelId="{8E7D2B0F-2E93-3D4C-B778-37B168D9644A}" type="sibTrans" cxnId="{B98DD89A-25C9-EC4A-8691-DF50D151BA32}">
      <dgm:prSet/>
      <dgm:spPr/>
      <dgm:t>
        <a:bodyPr/>
        <a:lstStyle/>
        <a:p>
          <a:endParaRPr lang="en-US"/>
        </a:p>
      </dgm:t>
    </dgm:pt>
    <dgm:pt modelId="{F1E3702F-4AA4-BB4E-9262-5A5FB2751336}">
      <dgm:prSet phldrT="[Text]"/>
      <dgm:spPr/>
      <dgm:t>
        <a:bodyPr/>
        <a:lstStyle/>
        <a:p>
          <a:r>
            <a:rPr lang="en-US" dirty="0" smtClean="0"/>
            <a:t>Heat Diffusion Equation</a:t>
          </a:r>
          <a:endParaRPr lang="en-US" dirty="0"/>
        </a:p>
      </dgm:t>
    </dgm:pt>
    <dgm:pt modelId="{CB25EB5B-E762-5E43-8780-581C325113F1}" type="parTrans" cxnId="{36368DD3-BC3E-2C4A-B4A0-8A9221D0E074}">
      <dgm:prSet/>
      <dgm:spPr/>
      <dgm:t>
        <a:bodyPr/>
        <a:lstStyle/>
        <a:p>
          <a:endParaRPr lang="en-US"/>
        </a:p>
      </dgm:t>
    </dgm:pt>
    <dgm:pt modelId="{35FA4B95-789B-3F44-A720-39AE46B73F6B}" type="sibTrans" cxnId="{36368DD3-BC3E-2C4A-B4A0-8A9221D0E074}">
      <dgm:prSet/>
      <dgm:spPr/>
      <dgm:t>
        <a:bodyPr/>
        <a:lstStyle/>
        <a:p>
          <a:endParaRPr lang="en-US"/>
        </a:p>
      </dgm:t>
    </dgm:pt>
    <dgm:pt modelId="{22C65E0D-97AD-B34F-9B76-AF4A60BE85A0}" type="pres">
      <dgm:prSet presAssocID="{08AC5E15-C558-1349-83DD-C6DA34AECF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AA385-D708-3046-BF5C-9070FFDA1A0C}" type="pres">
      <dgm:prSet presAssocID="{7FBB80E3-86FC-284C-843D-827C471D5C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71E5-A48A-B743-9803-2959ACD25C7D}" type="pres">
      <dgm:prSet presAssocID="{7FBB80E3-86FC-284C-843D-827C471D5C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5AE44-F3A2-3B44-9A15-B34DC18C5E34}" type="pres">
      <dgm:prSet presAssocID="{5D1EA6D0-C9F3-8F46-9B4F-C974F73A1D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E9B-3756-EC40-9F31-F2495A953AC4}" type="pres">
      <dgm:prSet presAssocID="{5D1EA6D0-C9F3-8F46-9B4F-C974F73A1D2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7F90F-7A38-454D-A19A-4FB2438730B5}" srcId="{7FBB80E3-86FC-284C-843D-827C471D5C52}" destId="{E2CF305D-6344-2645-B6E9-0805B1C6BBC7}" srcOrd="0" destOrd="0" parTransId="{BA35CDE6-9F52-1C4C-8C22-27D9FC6B0E17}" sibTransId="{6440EF81-F51E-9C4F-A974-A4F7E79FBD84}"/>
    <dgm:cxn modelId="{36368DD3-BC3E-2C4A-B4A0-8A9221D0E074}" srcId="{5D1EA6D0-C9F3-8F46-9B4F-C974F73A1D29}" destId="{F1E3702F-4AA4-BB4E-9262-5A5FB2751336}" srcOrd="1" destOrd="0" parTransId="{CB25EB5B-E762-5E43-8780-581C325113F1}" sibTransId="{35FA4B95-789B-3F44-A720-39AE46B73F6B}"/>
    <dgm:cxn modelId="{E8014AF7-6EED-3C4A-9E49-5EA75BFB2301}" srcId="{5D1EA6D0-C9F3-8F46-9B4F-C974F73A1D29}" destId="{293391A7-02C4-FF4B-8CBB-10B856698154}" srcOrd="0" destOrd="0" parTransId="{C4A1A564-DB3E-1242-87AB-4165C566646E}" sibTransId="{91393796-DA0C-7C49-A631-DBD9B963D229}"/>
    <dgm:cxn modelId="{EC12835B-0B44-2E4B-B61E-D31F0439BD96}" type="presOf" srcId="{E2CF305D-6344-2645-B6E9-0805B1C6BBC7}" destId="{929271E5-A48A-B743-9803-2959ACD25C7D}" srcOrd="0" destOrd="0" presId="urn:microsoft.com/office/officeart/2005/8/layout/vList2"/>
    <dgm:cxn modelId="{B98DD89A-25C9-EC4A-8691-DF50D151BA32}" srcId="{7FBB80E3-86FC-284C-843D-827C471D5C52}" destId="{7C722BAB-3DF0-F24C-A147-0C13139B91C4}" srcOrd="1" destOrd="0" parTransId="{968DB323-F961-F24F-905E-4FA2FBCB0C0A}" sibTransId="{8E7D2B0F-2E93-3D4C-B778-37B168D9644A}"/>
    <dgm:cxn modelId="{9D1A6ED9-23FB-554D-8D0C-090C7482EC9B}" type="presOf" srcId="{293391A7-02C4-FF4B-8CBB-10B856698154}" destId="{E9E23E9B-3756-EC40-9F31-F2495A953AC4}" srcOrd="0" destOrd="0" presId="urn:microsoft.com/office/officeart/2005/8/layout/vList2"/>
    <dgm:cxn modelId="{BA1CFC4C-7442-1D41-8403-2427353E98EE}" type="presOf" srcId="{08AC5E15-C558-1349-83DD-C6DA34AECF0C}" destId="{22C65E0D-97AD-B34F-9B76-AF4A60BE85A0}" srcOrd="0" destOrd="0" presId="urn:microsoft.com/office/officeart/2005/8/layout/vList2"/>
    <dgm:cxn modelId="{44F9520F-A0C6-B84D-90B9-2A0C9B6152E9}" type="presOf" srcId="{F1E3702F-4AA4-BB4E-9262-5A5FB2751336}" destId="{E9E23E9B-3756-EC40-9F31-F2495A953AC4}" srcOrd="0" destOrd="1" presId="urn:microsoft.com/office/officeart/2005/8/layout/vList2"/>
    <dgm:cxn modelId="{9AC664A9-C5D1-FC48-9577-3566A06B7D63}" type="presOf" srcId="{7FBB80E3-86FC-284C-843D-827C471D5C52}" destId="{810AA385-D708-3046-BF5C-9070FFDA1A0C}" srcOrd="0" destOrd="0" presId="urn:microsoft.com/office/officeart/2005/8/layout/vList2"/>
    <dgm:cxn modelId="{5233AC5F-ECB1-F94B-8BF6-BBCAAC80C40A}" type="presOf" srcId="{5D1EA6D0-C9F3-8F46-9B4F-C974F73A1D29}" destId="{5DF5AE44-F3A2-3B44-9A15-B34DC18C5E34}" srcOrd="0" destOrd="0" presId="urn:microsoft.com/office/officeart/2005/8/layout/vList2"/>
    <dgm:cxn modelId="{5E12D200-2727-1240-AC62-CD17257B609B}" srcId="{08AC5E15-C558-1349-83DD-C6DA34AECF0C}" destId="{7FBB80E3-86FC-284C-843D-827C471D5C52}" srcOrd="0" destOrd="0" parTransId="{5245E217-FB4A-6843-8575-AB1D9379434F}" sibTransId="{4A7BB9DC-C1D1-204D-9411-B08F305DBA62}"/>
    <dgm:cxn modelId="{FC5B0DB0-A227-8340-ACE8-8AF347F6F2C4}" type="presOf" srcId="{7C722BAB-3DF0-F24C-A147-0C13139B91C4}" destId="{929271E5-A48A-B743-9803-2959ACD25C7D}" srcOrd="0" destOrd="1" presId="urn:microsoft.com/office/officeart/2005/8/layout/vList2"/>
    <dgm:cxn modelId="{7DC5EAAD-50F7-CB4B-A655-45AF8BF8DFED}" srcId="{08AC5E15-C558-1349-83DD-C6DA34AECF0C}" destId="{5D1EA6D0-C9F3-8F46-9B4F-C974F73A1D29}" srcOrd="1" destOrd="0" parTransId="{7E65FBC0-30B1-344E-AE4C-4D02C624547D}" sibTransId="{DBAED0C0-173C-E044-9D6F-479607CB9FD5}"/>
    <dgm:cxn modelId="{BA21A6C9-5100-2E42-86DB-CB0A36FCF493}" type="presParOf" srcId="{22C65E0D-97AD-B34F-9B76-AF4A60BE85A0}" destId="{810AA385-D708-3046-BF5C-9070FFDA1A0C}" srcOrd="0" destOrd="0" presId="urn:microsoft.com/office/officeart/2005/8/layout/vList2"/>
    <dgm:cxn modelId="{70972080-3841-854F-AAA9-54282C7B4D66}" type="presParOf" srcId="{22C65E0D-97AD-B34F-9B76-AF4A60BE85A0}" destId="{929271E5-A48A-B743-9803-2959ACD25C7D}" srcOrd="1" destOrd="0" presId="urn:microsoft.com/office/officeart/2005/8/layout/vList2"/>
    <dgm:cxn modelId="{BB387B9D-F26D-C54C-A81A-2DD69F9ED938}" type="presParOf" srcId="{22C65E0D-97AD-B34F-9B76-AF4A60BE85A0}" destId="{5DF5AE44-F3A2-3B44-9A15-B34DC18C5E34}" srcOrd="2" destOrd="0" presId="urn:microsoft.com/office/officeart/2005/8/layout/vList2"/>
    <dgm:cxn modelId="{79C638FC-B44F-8648-A5C5-74D38B0FF63D}" type="presParOf" srcId="{22C65E0D-97AD-B34F-9B76-AF4A60BE85A0}" destId="{E9E23E9B-3756-EC40-9F31-F2495A953A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AA385-D708-3046-BF5C-9070FFDA1A0C}">
      <dsp:nvSpPr>
        <dsp:cNvPr id="0" name=""/>
        <dsp:cNvSpPr/>
      </dsp:nvSpPr>
      <dsp:spPr>
        <a:xfrm>
          <a:off x="0" y="57381"/>
          <a:ext cx="7556500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Methods</a:t>
          </a:r>
          <a:endParaRPr lang="en-US" sz="4000" kern="1200" dirty="0"/>
        </a:p>
      </dsp:txBody>
      <dsp:txXfrm>
        <a:off x="46834" y="104215"/>
        <a:ext cx="7462832" cy="865732"/>
      </dsp:txXfrm>
    </dsp:sp>
    <dsp:sp modelId="{929271E5-A48A-B743-9803-2959ACD25C7D}">
      <dsp:nvSpPr>
        <dsp:cNvPr id="0" name=""/>
        <dsp:cNvSpPr/>
      </dsp:nvSpPr>
      <dsp:spPr>
        <a:xfrm>
          <a:off x="0" y="1016781"/>
          <a:ext cx="75565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1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Numerical Differentiation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Euler Method</a:t>
          </a:r>
          <a:endParaRPr lang="en-US" sz="3100" kern="1200" dirty="0"/>
        </a:p>
      </dsp:txBody>
      <dsp:txXfrm>
        <a:off x="0" y="1016781"/>
        <a:ext cx="7556500" cy="1055700"/>
      </dsp:txXfrm>
    </dsp:sp>
    <dsp:sp modelId="{5DF5AE44-F3A2-3B44-9A15-B34DC18C5E34}">
      <dsp:nvSpPr>
        <dsp:cNvPr id="0" name=""/>
        <dsp:cNvSpPr/>
      </dsp:nvSpPr>
      <dsp:spPr>
        <a:xfrm>
          <a:off x="0" y="2072481"/>
          <a:ext cx="7556500" cy="959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Approaches</a:t>
          </a:r>
          <a:endParaRPr lang="en-US" sz="4000" kern="1200" dirty="0"/>
        </a:p>
      </dsp:txBody>
      <dsp:txXfrm>
        <a:off x="46834" y="2119315"/>
        <a:ext cx="7462832" cy="865732"/>
      </dsp:txXfrm>
    </dsp:sp>
    <dsp:sp modelId="{E9E23E9B-3756-EC40-9F31-F2495A953AC4}">
      <dsp:nvSpPr>
        <dsp:cNvPr id="0" name=""/>
        <dsp:cNvSpPr/>
      </dsp:nvSpPr>
      <dsp:spPr>
        <a:xfrm>
          <a:off x="0" y="3031881"/>
          <a:ext cx="75565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1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The Three-Variable Model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Heat Diffusion Equation</a:t>
          </a:r>
          <a:endParaRPr lang="en-US" sz="3100" kern="1200" dirty="0"/>
        </a:p>
      </dsp:txBody>
      <dsp:txXfrm>
        <a:off x="0" y="3031881"/>
        <a:ext cx="7556500" cy="10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8EF49-8411-9A43-B6B5-D87CD17F6D6D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322A-24DA-9441-B599-51A71C0E8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4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5E29-0AEE-3941-9143-6AC3B1C88662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3F5F-ED94-7747-A6F2-10296A2D0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874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6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Bad Joke: Exponential function e to x and constant 1 is walking</a:t>
            </a:r>
            <a:r>
              <a:rPr lang="en-US" baseline="0" dirty="0" smtClean="0"/>
              <a:t> on some street. They find differential operator walking to them. Constant 1 is very nervous, he said I will become 0 if I meet the differential operator. The exponential function said, I am good at this. And he go to say hello to the differential operator. He says, hello, I am the exponential function e to the x. The reply was “Hi, and I am </a:t>
            </a:r>
            <a:r>
              <a:rPr lang="en-US" baseline="0" dirty="0" err="1" smtClean="0"/>
              <a:t>df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dy</a:t>
            </a:r>
            <a:r>
              <a:rPr lang="en-US" baseline="0" dirty="0" smtClean="0"/>
              <a:t>”.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Stokes’ Theorem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Octave is just a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Lite. Biologists -&gt; analyze data, mathematician -&gt; the only two software: </a:t>
            </a:r>
            <a:r>
              <a:rPr lang="en-US" baseline="0" dirty="0" err="1" smtClean="0"/>
              <a:t>mathematica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45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Differentiation</a:t>
            </a:r>
            <a:r>
              <a:rPr lang="en-US" baseline="0" dirty="0" err="1" smtClean="0"/>
              <a:t>.m</a:t>
            </a:r>
            <a:r>
              <a:rPr lang="en-US" baseline="0" dirty="0" smtClean="0"/>
              <a:t> compares the errors of these methods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430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17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Ask students to write the explicit Euler method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399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Euler_instable.m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7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Euler_instable_implicit.m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49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err="1" smtClean="0"/>
              <a:t>Threevariable.m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575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3F5F-ED94-7747-A6F2-10296A2D086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5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2C47525-3B6C-F44B-B35F-0AB881F57FBD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2-39D4-8646-81E4-4F2AA7CF6E7E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98A7-1D18-DC47-AB0C-0ECF59191551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B177-AEE8-D948-8889-F626F238659C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65C80D9-6A41-1244-BA79-46E220A01B29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4386407-35EA-9343-8DE1-4C2A6ADD04C2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18-6798-CF45-AA82-A35F4EB874D3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F24331-EA33-BB4F-BA1C-65BEE04711E0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4F2E6-0967-AE47-B619-E9CBF81BF27F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05A833F-14B4-E140-908C-39E08DE85BCD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968D-6E22-3B4E-90FF-2E05F587B514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7721-5DE1-2349-B710-E69B83EB0AEC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45BE-BA85-0A4D-8032-F4C229B19389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CEB0-F335-1243-A606-6289450258B3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5667EC8-7A18-5E4B-9BE3-F3809B43B784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ED14-2FA2-5B49-B24F-943E7B2C3B23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F027-B30B-324B-81B0-6800774BB508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CBB5-6551-8C42-8440-88B5D8175264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472B-75E8-D342-BC46-8EBB0C09B88E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B2E7-A9A3-894B-AD50-032B3F27EF1B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C54AE9-88FD-2D49-ABF4-6D229F02BF34}" type="datetime1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2.bin"/><Relationship Id="rId4" Type="http://schemas.openxmlformats.org/officeDocument/2006/relationships/oleObject" Target="../embeddings/Microsoft_Equation23.bin"/><Relationship Id="rId5" Type="http://schemas.openxmlformats.org/officeDocument/2006/relationships/oleObject" Target="../embeddings/Microsoft_Equation2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29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oleObject" Target="../embeddings/Microsoft_Equation31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2.bin"/><Relationship Id="rId4" Type="http://schemas.openxmlformats.org/officeDocument/2006/relationships/oleObject" Target="../embeddings/Microsoft_Equation33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34.bin"/><Relationship Id="rId5" Type="http://schemas.openxmlformats.org/officeDocument/2006/relationships/oleObject" Target="../embeddings/Microsoft_Equation3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6.bin"/><Relationship Id="rId4" Type="http://schemas.openxmlformats.org/officeDocument/2006/relationships/image" Target="../media/image41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7.bin"/><Relationship Id="rId4" Type="http://schemas.openxmlformats.org/officeDocument/2006/relationships/image" Target="../media/image43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Microsoft_Equation38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9.bin"/><Relationship Id="rId4" Type="http://schemas.openxmlformats.org/officeDocument/2006/relationships/oleObject" Target="../embeddings/Microsoft_Equation40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1.bin"/><Relationship Id="rId4" Type="http://schemas.openxmlformats.org/officeDocument/2006/relationships/oleObject" Target="../embeddings/Microsoft_Equation42.bin"/><Relationship Id="rId5" Type="http://schemas.openxmlformats.org/officeDocument/2006/relationships/oleObject" Target="../embeddings/Microsoft_Equation43.bin"/><Relationship Id="rId6" Type="http://schemas.openxmlformats.org/officeDocument/2006/relationships/oleObject" Target="../embeddings/Microsoft_Equation4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5.bin"/><Relationship Id="rId4" Type="http://schemas.openxmlformats.org/officeDocument/2006/relationships/oleObject" Target="../embeddings/Microsoft_Equation46.bin"/><Relationship Id="rId5" Type="http://schemas.openxmlformats.org/officeDocument/2006/relationships/oleObject" Target="../embeddings/Microsoft_Equation47.bin"/><Relationship Id="rId6" Type="http://schemas.openxmlformats.org/officeDocument/2006/relationships/oleObject" Target="../embeddings/Microsoft_Equation48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4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0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2.bin"/><Relationship Id="rId4" Type="http://schemas.openxmlformats.org/officeDocument/2006/relationships/oleObject" Target="../embeddings/Microsoft_Equation53.bin"/><Relationship Id="rId5" Type="http://schemas.openxmlformats.org/officeDocument/2006/relationships/oleObject" Target="../embeddings/Microsoft_Equation54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6.bin"/><Relationship Id="rId4" Type="http://schemas.openxmlformats.org/officeDocument/2006/relationships/oleObject" Target="../embeddings/Microsoft_Equation57.bin"/><Relationship Id="rId5" Type="http://schemas.openxmlformats.org/officeDocument/2006/relationships/oleObject" Target="../embeddings/Microsoft_Equation58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5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0.bin"/><Relationship Id="rId4" Type="http://schemas.openxmlformats.org/officeDocument/2006/relationships/oleObject" Target="../embeddings/Microsoft_Equation61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oleObject" Target="../embeddings/Microsoft_Equation62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6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4.bin"/><Relationship Id="rId4" Type="http://schemas.openxmlformats.org/officeDocument/2006/relationships/oleObject" Target="../embeddings/Microsoft_Equation65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66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Numerical Integration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1134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3930"/>
    </mc:Choice>
    <mc:Fallback>
      <mp:transition xmlns:mp="http://schemas.microsoft.com/office/mac/powerpoint/2008/main" spd="slow" advTm="39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Roundoff</a:t>
            </a:r>
            <a:r>
              <a:rPr lang="en-US" dirty="0" smtClean="0"/>
              <a:t> Error</a:t>
            </a:r>
          </a:p>
          <a:p>
            <a:pPr lvl="1"/>
            <a:r>
              <a:rPr lang="en-US" sz="2000" dirty="0" smtClean="0"/>
              <a:t>A computer can not store a real number in its memory accurately.</a:t>
            </a:r>
          </a:p>
          <a:p>
            <a:pPr lvl="1"/>
            <a:r>
              <a:rPr lang="en-US" sz="2000" dirty="0" smtClean="0"/>
              <a:t>Every number is stored with an inaccuracy proportional to itself.</a:t>
            </a:r>
          </a:p>
          <a:p>
            <a:pPr lvl="1"/>
            <a:r>
              <a:rPr lang="en-US" sz="2000" dirty="0" smtClean="0"/>
              <a:t>Denoted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Total Error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Usually we consider Truncation Error more.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543987"/>
              </p:ext>
            </p:extLst>
          </p:nvPr>
        </p:nvGraphicFramePr>
        <p:xfrm>
          <a:off x="2202998" y="3476302"/>
          <a:ext cx="366460" cy="498252"/>
        </p:xfrm>
        <a:graphic>
          <a:graphicData uri="http://schemas.openxmlformats.org/presentationml/2006/ole">
            <p:oleObj spid="_x0000_s5585" name="Equation" r:id="rId3" imgW="152400" imgH="203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086800"/>
              </p:ext>
            </p:extLst>
          </p:nvPr>
        </p:nvGraphicFramePr>
        <p:xfrm>
          <a:off x="3490970" y="4793806"/>
          <a:ext cx="1230170" cy="520601"/>
        </p:xfrm>
        <a:graphic>
          <a:graphicData uri="http://schemas.openxmlformats.org/presentationml/2006/ole">
            <p:oleObj spid="_x0000_s5586" name="Equation" r:id="rId4" imgW="596900" imgH="2159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3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Backward Difference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Truncation Error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Improvement!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07422"/>
              </p:ext>
            </p:extLst>
          </p:nvPr>
        </p:nvGraphicFramePr>
        <p:xfrm>
          <a:off x="2829407" y="2397923"/>
          <a:ext cx="3690999" cy="860308"/>
        </p:xfrm>
        <a:graphic>
          <a:graphicData uri="http://schemas.openxmlformats.org/presentationml/2006/ole">
            <p:oleObj spid="_x0000_s6608" name="Equation" r:id="rId3" imgW="1676400" imgH="3937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030083"/>
              </p:ext>
            </p:extLst>
          </p:nvPr>
        </p:nvGraphicFramePr>
        <p:xfrm>
          <a:off x="2171998" y="4305289"/>
          <a:ext cx="4901422" cy="825783"/>
        </p:xfrm>
        <a:graphic>
          <a:graphicData uri="http://schemas.openxmlformats.org/presentationml/2006/ole">
            <p:oleObj spid="_x0000_s6609" name="Equation" r:id="rId4" imgW="2336800" imgH="393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Truncation Error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More accurate than Forward Difference and Backward Difference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Central Difference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521458"/>
              </p:ext>
            </p:extLst>
          </p:nvPr>
        </p:nvGraphicFramePr>
        <p:xfrm>
          <a:off x="2593975" y="2398713"/>
          <a:ext cx="4162425" cy="858837"/>
        </p:xfrm>
        <a:graphic>
          <a:graphicData uri="http://schemas.openxmlformats.org/presentationml/2006/ole">
            <p:oleObj spid="_x0000_s7625" name="Equation" r:id="rId3" imgW="19050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162173"/>
              </p:ext>
            </p:extLst>
          </p:nvPr>
        </p:nvGraphicFramePr>
        <p:xfrm>
          <a:off x="1906588" y="4087229"/>
          <a:ext cx="5434012" cy="825500"/>
        </p:xfrm>
        <a:graphic>
          <a:graphicData uri="http://schemas.openxmlformats.org/presentationml/2006/ole">
            <p:oleObj spid="_x0000_s7626" name="Equation" r:id="rId4" imgW="25908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derivative of function </a:t>
            </a:r>
          </a:p>
          <a:p>
            <a:endParaRPr lang="en-US" dirty="0"/>
          </a:p>
          <a:p>
            <a:r>
              <a:rPr lang="en-US" dirty="0" smtClean="0"/>
              <a:t>At point x=1.15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6118723"/>
              </p:ext>
            </p:extLst>
          </p:nvPr>
        </p:nvGraphicFramePr>
        <p:xfrm>
          <a:off x="4010487" y="2480901"/>
          <a:ext cx="1199746" cy="469466"/>
        </p:xfrm>
        <a:graphic>
          <a:graphicData uri="http://schemas.openxmlformats.org/presentationml/2006/ole">
            <p:oleObj spid="_x0000_s9668" name="Equation" r:id="rId4" imgW="58420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891467"/>
              </p:ext>
            </p:extLst>
          </p:nvPr>
        </p:nvGraphicFramePr>
        <p:xfrm>
          <a:off x="3028950" y="3813175"/>
          <a:ext cx="3470275" cy="417513"/>
        </p:xfrm>
        <a:graphic>
          <a:graphicData uri="http://schemas.openxmlformats.org/presentationml/2006/ole">
            <p:oleObj spid="_x0000_s9669" name="Equation" r:id="rId5" imgW="1676400" imgH="2032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8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Octave to compare these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Blue – Error of Forward Difference </a:t>
            </a:r>
          </a:p>
          <a:p>
            <a:r>
              <a:rPr lang="en-US" sz="2000" dirty="0" smtClean="0"/>
              <a:t>Green – Error of Backward Difference</a:t>
            </a:r>
          </a:p>
          <a:p>
            <a:r>
              <a:rPr lang="en-US" sz="2000" dirty="0" smtClean="0"/>
              <a:t>Red – Error of Central Difference</a:t>
            </a:r>
            <a:endParaRPr lang="en-US" sz="2000" dirty="0"/>
          </a:p>
        </p:txBody>
      </p:sp>
      <p:pic>
        <p:nvPicPr>
          <p:cNvPr id="7" name="Picture Placeholder 6" descr="Screen shot 2011-01-08 at 5.22.10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67" b="42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49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Multi-dimensional</a:t>
            </a:r>
          </a:p>
          <a:p>
            <a:pPr lvl="1"/>
            <a:r>
              <a:rPr lang="en-US" sz="2000" dirty="0" smtClean="0"/>
              <a:t>Apply Central Difference for different parameters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High-Order </a:t>
            </a:r>
          </a:p>
          <a:p>
            <a:pPr lvl="1"/>
            <a:r>
              <a:rPr lang="en-US" sz="2000" dirty="0" smtClean="0"/>
              <a:t>Apply Central Difference several times for the same parameter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Multi-dimensional &amp; High-Order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166864"/>
              </p:ext>
            </p:extLst>
          </p:nvPr>
        </p:nvGraphicFramePr>
        <p:xfrm>
          <a:off x="2328015" y="2927374"/>
          <a:ext cx="4917477" cy="728515"/>
        </p:xfrm>
        <a:graphic>
          <a:graphicData uri="http://schemas.openxmlformats.org/presentationml/2006/ole">
            <p:oleObj spid="_x0000_s10679" name="Equation" r:id="rId3" imgW="2743200" imgH="4064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380678"/>
              </p:ext>
            </p:extLst>
          </p:nvPr>
        </p:nvGraphicFramePr>
        <p:xfrm>
          <a:off x="753364" y="5259179"/>
          <a:ext cx="7668706" cy="731348"/>
        </p:xfrm>
        <a:graphic>
          <a:graphicData uri="http://schemas.openxmlformats.org/presentationml/2006/ole">
            <p:oleObj spid="_x0000_s10680" name="Equation" r:id="rId4" imgW="4648200" imgH="4445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37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Initial Value Problem</a:t>
            </a:r>
          </a:p>
          <a:p>
            <a:pPr lvl="1"/>
            <a:r>
              <a:rPr lang="en-US" altLang="zh-CN" sz="2000" dirty="0" smtClean="0"/>
              <a:t>Differential Equations</a:t>
            </a:r>
          </a:p>
          <a:p>
            <a:pPr lvl="1"/>
            <a:r>
              <a:rPr lang="en-US" sz="2000" dirty="0" smtClean="0"/>
              <a:t>Initial Conditions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400" dirty="0" smtClean="0"/>
              <a:t>Problem</a:t>
            </a:r>
          </a:p>
          <a:p>
            <a:pPr lvl="1"/>
            <a:r>
              <a:rPr lang="en-US" sz="2000" dirty="0" smtClean="0"/>
              <a:t>What is the value of y at time t?</a:t>
            </a:r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IVP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1952762"/>
              </p:ext>
            </p:extLst>
          </p:nvPr>
        </p:nvGraphicFramePr>
        <p:xfrm>
          <a:off x="2890323" y="3380073"/>
          <a:ext cx="2791330" cy="1244328"/>
        </p:xfrm>
        <a:graphic>
          <a:graphicData uri="http://schemas.openxmlformats.org/presentationml/2006/ole">
            <p:oleObj spid="_x0000_s11481" name="Equation" r:id="rId3" imgW="1054100" imgH="469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Forward Difference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Which implies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03144"/>
              </p:ext>
            </p:extLst>
          </p:nvPr>
        </p:nvGraphicFramePr>
        <p:xfrm>
          <a:off x="2566653" y="2643270"/>
          <a:ext cx="3534101" cy="1033045"/>
        </p:xfrm>
        <a:graphic>
          <a:graphicData uri="http://schemas.openxmlformats.org/presentationml/2006/ole">
            <p:oleObj spid="_x0000_s12709" name="Equation" r:id="rId3" imgW="13462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255532"/>
              </p:ext>
            </p:extLst>
          </p:nvPr>
        </p:nvGraphicFramePr>
        <p:xfrm>
          <a:off x="2446338" y="4591050"/>
          <a:ext cx="4186237" cy="552450"/>
        </p:xfrm>
        <a:graphic>
          <a:graphicData uri="http://schemas.openxmlformats.org/presentationml/2006/ole">
            <p:oleObj spid="_x0000_s12710" name="Equation" r:id="rId4" imgW="1536700" imgH="20320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Split time t into n slices of equal length </a:t>
            </a:r>
            <a:r>
              <a:rPr lang="en-US" sz="2400" dirty="0" err="1" smtClean="0"/>
              <a:t>Δt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The Explicit Euler Method Formula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1679960"/>
              </p:ext>
            </p:extLst>
          </p:nvPr>
        </p:nvGraphicFramePr>
        <p:xfrm>
          <a:off x="3694113" y="2571750"/>
          <a:ext cx="1477962" cy="1693863"/>
        </p:xfrm>
        <a:graphic>
          <a:graphicData uri="http://schemas.openxmlformats.org/presentationml/2006/ole">
            <p:oleObj spid="_x0000_s13727" name="Equation" r:id="rId3" imgW="609600" imgH="6985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682990"/>
              </p:ext>
            </p:extLst>
          </p:nvPr>
        </p:nvGraphicFramePr>
        <p:xfrm>
          <a:off x="2557712" y="4978734"/>
          <a:ext cx="4049827" cy="609266"/>
        </p:xfrm>
        <a:graphic>
          <a:graphicData uri="http://schemas.openxmlformats.org/presentationml/2006/ole">
            <p:oleObj spid="_x0000_s13728" name="Equation" r:id="rId4" imgW="1435100" imgH="2159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8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pic>
        <p:nvPicPr>
          <p:cNvPr id="5" name="Content Placeholder 4" descr="Screen shot 2011-01-08 at 10.06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6773" r="-167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Explicit Euler Method -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83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Start Writing your OWN </a:t>
            </a:r>
            <a:r>
              <a:rPr lang="en-US" sz="2400" smtClean="0"/>
              <a:t>Programs</a:t>
            </a:r>
          </a:p>
          <a:p>
            <a:r>
              <a:rPr lang="en-US" sz="2400" dirty="0" smtClean="0"/>
              <a:t>Make Numerical Integration accurate</a:t>
            </a:r>
          </a:p>
          <a:p>
            <a:r>
              <a:rPr lang="en-US" sz="2400" dirty="0" smtClean="0"/>
              <a:t>Make Numerical Integration fast</a:t>
            </a:r>
          </a:p>
          <a:p>
            <a:pPr lvl="1"/>
            <a:r>
              <a:rPr lang="en-US" sz="2200" dirty="0" smtClean="0"/>
              <a:t>CUDA acceleration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103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714"/>
    </mc:Choice>
    <mc:Fallback>
      <mp:transition xmlns:mp="http://schemas.microsoft.com/office/mac/powerpoint/2008/main" spd="slow" advTm="7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Using Taylor series expansion, we can compute the truncation error at each step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We assume that the total truncation error is the sum of truncation error of each step</a:t>
            </a:r>
          </a:p>
          <a:p>
            <a:endParaRPr lang="en-US" sz="2400" dirty="0"/>
          </a:p>
          <a:p>
            <a:r>
              <a:rPr lang="en-US" sz="2400" dirty="0" smtClean="0"/>
              <a:t>This assumption does not always hold.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Explicit Euler Method - Error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512842"/>
              </p:ext>
            </p:extLst>
          </p:nvPr>
        </p:nvGraphicFramePr>
        <p:xfrm>
          <a:off x="2033336" y="2873541"/>
          <a:ext cx="5365342" cy="588879"/>
        </p:xfrm>
        <a:graphic>
          <a:graphicData uri="http://schemas.openxmlformats.org/presentationml/2006/ole">
            <p:oleObj spid="_x0000_s18952" name="Equation" r:id="rId3" imgW="20828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056873"/>
              </p:ext>
            </p:extLst>
          </p:nvPr>
        </p:nvGraphicFramePr>
        <p:xfrm>
          <a:off x="3473450" y="3446463"/>
          <a:ext cx="2224088" cy="627062"/>
        </p:xfrm>
        <a:graphic>
          <a:graphicData uri="http://schemas.openxmlformats.org/presentationml/2006/ole">
            <p:oleObj spid="_x0000_s18953" name="Equation" r:id="rId4" imgW="901700" imgH="2413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230075"/>
              </p:ext>
            </p:extLst>
          </p:nvPr>
        </p:nvGraphicFramePr>
        <p:xfrm>
          <a:off x="2732170" y="4776788"/>
          <a:ext cx="3243513" cy="874338"/>
        </p:xfrm>
        <a:graphic>
          <a:graphicData uri="http://schemas.openxmlformats.org/presentationml/2006/ole">
            <p:oleObj spid="_x0000_s18954" name="Equation" r:id="rId5" imgW="1447800" imgH="3937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35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Backward Difference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Which implies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Implicit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789460"/>
              </p:ext>
            </p:extLst>
          </p:nvPr>
        </p:nvGraphicFramePr>
        <p:xfrm>
          <a:off x="2900863" y="2603165"/>
          <a:ext cx="3625568" cy="1059781"/>
        </p:xfrm>
        <a:graphic>
          <a:graphicData uri="http://schemas.openxmlformats.org/presentationml/2006/ole">
            <p:oleObj spid="_x0000_s14735" name="Equation" r:id="rId3" imgW="13462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455658"/>
              </p:ext>
            </p:extLst>
          </p:nvPr>
        </p:nvGraphicFramePr>
        <p:xfrm>
          <a:off x="2239963" y="4346575"/>
          <a:ext cx="4954587" cy="652463"/>
        </p:xfrm>
        <a:graphic>
          <a:graphicData uri="http://schemas.openxmlformats.org/presentationml/2006/ole">
            <p:oleObj spid="_x0000_s14736" name="Equation" r:id="rId4" imgW="1536700" imgH="2032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Split the time into slices of equal length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The above differential equation should be solved to get the value of y(t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smtClean="0"/>
              <a:t>Extra computation</a:t>
            </a:r>
          </a:p>
          <a:p>
            <a:pPr lvl="1"/>
            <a:r>
              <a:rPr lang="en-US" sz="2200" dirty="0" smtClean="0"/>
              <a:t>Sometimes worth because implicit method is more accurate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Implicit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0710233"/>
              </p:ext>
            </p:extLst>
          </p:nvPr>
        </p:nvGraphicFramePr>
        <p:xfrm>
          <a:off x="2349500" y="2771775"/>
          <a:ext cx="4151313" cy="587375"/>
        </p:xfrm>
        <a:graphic>
          <a:graphicData uri="http://schemas.openxmlformats.org/presentationml/2006/ole">
            <p:oleObj spid="_x0000_s15558" name="Equation" r:id="rId3" imgW="1524000" imgH="215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42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Try to solve IVP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What is the value of y when t=0.5?</a:t>
            </a:r>
            <a:endParaRPr lang="en-US" sz="2400" dirty="0"/>
          </a:p>
          <a:p>
            <a:r>
              <a:rPr lang="en-US" sz="2400" dirty="0" smtClean="0"/>
              <a:t>The analytical solution is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 Simple 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4424079"/>
              </p:ext>
            </p:extLst>
          </p:nvPr>
        </p:nvGraphicFramePr>
        <p:xfrm>
          <a:off x="3559007" y="2435392"/>
          <a:ext cx="2052387" cy="1130300"/>
        </p:xfrm>
        <a:graphic>
          <a:graphicData uri="http://schemas.openxmlformats.org/presentationml/2006/ole">
            <p:oleObj spid="_x0000_s16759" name="Equation" r:id="rId4" imgW="876300" imgH="469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348528"/>
              </p:ext>
            </p:extLst>
          </p:nvPr>
        </p:nvGraphicFramePr>
        <p:xfrm>
          <a:off x="3559007" y="4970043"/>
          <a:ext cx="2583517" cy="942224"/>
        </p:xfrm>
        <a:graphic>
          <a:graphicData uri="http://schemas.openxmlformats.org/presentationml/2006/ole">
            <p:oleObj spid="_x0000_s16760" name="Equation" r:id="rId5" imgW="1079500" imgH="3937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8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explicit Euler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We choose different </a:t>
            </a:r>
            <a:r>
              <a:rPr lang="en-US" sz="2400" i="1" dirty="0" err="1" smtClean="0"/>
              <a:t>dt</a:t>
            </a:r>
            <a:r>
              <a:rPr lang="en-US" sz="2400" dirty="0" err="1" smtClean="0"/>
              <a:t>s</a:t>
            </a:r>
            <a:r>
              <a:rPr lang="en-US" sz="2400" dirty="0" smtClean="0"/>
              <a:t> to compare the accuracy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 Simple 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93584"/>
              </p:ext>
            </p:extLst>
          </p:nvPr>
        </p:nvGraphicFramePr>
        <p:xfrm>
          <a:off x="2703428" y="2573087"/>
          <a:ext cx="3770312" cy="688807"/>
        </p:xfrm>
        <a:graphic>
          <a:graphicData uri="http://schemas.openxmlformats.org/presentationml/2006/ole">
            <p:oleObj spid="_x0000_s17774" name="Equation" r:id="rId3" imgW="1320800" imgH="2413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720323"/>
              </p:ext>
            </p:extLst>
          </p:nvPr>
        </p:nvGraphicFramePr>
        <p:xfrm>
          <a:off x="2377239" y="4536907"/>
          <a:ext cx="4441508" cy="1412040"/>
        </p:xfrm>
        <a:graphic>
          <a:graphicData uri="http://schemas.openxmlformats.org/presentationml/2006/ole">
            <p:oleObj spid="_x0000_s17775" name="Equation" r:id="rId4" imgW="2197100" imgH="6985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4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6805532"/>
              </p:ext>
            </p:extLst>
          </p:nvPr>
        </p:nvGraphicFramePr>
        <p:xfrm>
          <a:off x="106943" y="2368884"/>
          <a:ext cx="8930112" cy="24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64"/>
                <a:gridCol w="1116264"/>
                <a:gridCol w="1116264"/>
                <a:gridCol w="1116264"/>
                <a:gridCol w="1116264"/>
                <a:gridCol w="1116264"/>
                <a:gridCol w="1116264"/>
                <a:gridCol w="111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exact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=0.0125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1.20138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1.30418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1.30525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1.30470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1.30444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1.40968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1.41057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1.51846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1.52121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1.51982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1.51914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579" y="5186947"/>
            <a:ext cx="687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some given time </a:t>
            </a:r>
            <a:r>
              <a:rPr lang="en-US" sz="2400" i="1" dirty="0" smtClean="0"/>
              <a:t>t</a:t>
            </a:r>
            <a:r>
              <a:rPr lang="en-US" sz="2400" dirty="0" smtClean="0"/>
              <a:t>, error is proportional to </a:t>
            </a:r>
            <a:r>
              <a:rPr lang="en-US" sz="2400" i="1" dirty="0" err="1" smtClean="0"/>
              <a:t>dt</a:t>
            </a:r>
            <a:r>
              <a:rPr lang="en-US" sz="2400" dirty="0" err="1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some equations called </a:t>
            </a:r>
            <a:r>
              <a:rPr lang="en-US" sz="2400" i="1" dirty="0" smtClean="0"/>
              <a:t>Stiff Equations</a:t>
            </a:r>
            <a:r>
              <a:rPr lang="en-US" sz="2400" dirty="0" smtClean="0"/>
              <a:t>, Euler method requires an extremely small 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to make</a:t>
            </a:r>
            <a:r>
              <a:rPr lang="en-US" sz="2400" dirty="0" smtClean="0"/>
              <a:t> the result accurate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Explicit Euler Method Formula</a:t>
            </a:r>
          </a:p>
          <a:p>
            <a:endParaRPr lang="en-US" sz="2400" dirty="0"/>
          </a:p>
          <a:p>
            <a:r>
              <a:rPr lang="en-US" sz="2400" dirty="0" smtClean="0"/>
              <a:t>The choice of </a:t>
            </a:r>
            <a:r>
              <a:rPr lang="en-US" sz="2400" i="1" dirty="0" err="1" smtClean="0"/>
              <a:t>Δt</a:t>
            </a:r>
            <a:r>
              <a:rPr lang="en-US" sz="2400" dirty="0" smtClean="0"/>
              <a:t> matters!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Instability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3369549"/>
              </p:ext>
            </p:extLst>
          </p:nvPr>
        </p:nvGraphicFramePr>
        <p:xfrm>
          <a:off x="2760663" y="3308350"/>
          <a:ext cx="3030537" cy="481013"/>
        </p:xfrm>
        <a:graphic>
          <a:graphicData uri="http://schemas.openxmlformats.org/presentationml/2006/ole">
            <p:oleObj spid="_x0000_s19767" name="Equation" r:id="rId3" imgW="12827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15247"/>
              </p:ext>
            </p:extLst>
          </p:nvPr>
        </p:nvGraphicFramePr>
        <p:xfrm>
          <a:off x="2403642" y="4590063"/>
          <a:ext cx="4320674" cy="483233"/>
        </p:xfrm>
        <a:graphic>
          <a:graphicData uri="http://schemas.openxmlformats.org/presentationml/2006/ole">
            <p:oleObj spid="_x0000_s19768" name="Equation" r:id="rId4" imgW="1930400" imgH="2159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8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Instability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Assume k=5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Analytical Solution is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Try Explicit Euler Method with different </a:t>
            </a:r>
            <a:r>
              <a:rPr lang="en-US" sz="2400" i="1" dirty="0" err="1" smtClean="0"/>
              <a:t>dt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635388"/>
              </p:ext>
            </p:extLst>
          </p:nvPr>
        </p:nvGraphicFramePr>
        <p:xfrm>
          <a:off x="3194050" y="2484772"/>
          <a:ext cx="2162175" cy="1112837"/>
        </p:xfrm>
        <a:graphic>
          <a:graphicData uri="http://schemas.openxmlformats.org/presentationml/2006/ole">
            <p:oleObj spid="_x0000_s26902" name="Equation" r:id="rId4" imgW="914400" imgH="4699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698257"/>
              </p:ext>
            </p:extLst>
          </p:nvPr>
        </p:nvGraphicFramePr>
        <p:xfrm>
          <a:off x="3194050" y="4423638"/>
          <a:ext cx="1712161" cy="628957"/>
        </p:xfrm>
        <a:graphic>
          <a:graphicData uri="http://schemas.openxmlformats.org/presentationml/2006/ole">
            <p:oleObj spid="_x0000_s26903" name="Equation" r:id="rId5" imgW="622300" imgH="2286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3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=0.002</a:t>
            </a:r>
            <a:r>
              <a:rPr lang="en-US" sz="2400" dirty="0" smtClean="0"/>
              <a:t>, </a:t>
            </a:r>
            <a:r>
              <a:rPr lang="en-US" sz="2400" dirty="0" err="1" smtClean="0"/>
              <a:t>s.t.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Works!</a:t>
            </a:r>
            <a:endParaRPr lang="en-US" sz="2400" dirty="0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909273"/>
              </p:ext>
            </p:extLst>
          </p:nvPr>
        </p:nvGraphicFramePr>
        <p:xfrm>
          <a:off x="3269415" y="5092495"/>
          <a:ext cx="2870200" cy="735013"/>
        </p:xfrm>
        <a:graphic>
          <a:graphicData uri="http://schemas.openxmlformats.org/presentationml/2006/ole">
            <p:oleObj spid="_x0000_s30852" name="Equation" r:id="rId3" imgW="1536700" imgH="393700" progId="Equation.3">
              <p:embed/>
            </p:oleObj>
          </a:graphicData>
        </a:graphic>
      </p:graphicFrame>
      <p:pic>
        <p:nvPicPr>
          <p:cNvPr id="13" name="Picture Placeholder 12" descr="Screen shot 2011-01-09 at 1.22.29 PM.p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043" r="-1104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83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=0.25</a:t>
            </a:r>
            <a:r>
              <a:rPr lang="en-US" sz="2400" dirty="0" smtClean="0"/>
              <a:t>, </a:t>
            </a:r>
            <a:r>
              <a:rPr lang="en-US" sz="2400" dirty="0" err="1" smtClean="0"/>
              <a:t>s.t.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Oscillates, but works.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6673819"/>
              </p:ext>
            </p:extLst>
          </p:nvPr>
        </p:nvGraphicFramePr>
        <p:xfrm>
          <a:off x="2935538" y="5097588"/>
          <a:ext cx="3511550" cy="735013"/>
        </p:xfrm>
        <a:graphic>
          <a:graphicData uri="http://schemas.openxmlformats.org/presentationml/2006/ole">
            <p:oleObj spid="_x0000_s29830" name="Equation" r:id="rId3" imgW="1879600" imgH="393700" progId="Equation.3">
              <p:embed/>
            </p:oleObj>
          </a:graphicData>
        </a:graphic>
      </p:graphicFrame>
      <p:pic>
        <p:nvPicPr>
          <p:cNvPr id="3" name="Picture Placeholder 2" descr="Screen shot 2011-01-09 at 12.57.59 PM.p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191" r="-11191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1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same Objective</a:t>
            </a:r>
            <a:endParaRPr lang="en-US" dirty="0"/>
          </a:p>
        </p:txBody>
      </p:sp>
      <p:pic>
        <p:nvPicPr>
          <p:cNvPr id="5" name="Picture Placeholder 4" descr="Screen shot 2011-01-08 at 11.55.59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312" b="15312"/>
          <a:stretch>
            <a:fillRect/>
          </a:stretch>
        </p:blipFill>
        <p:spPr>
          <a:xfrm>
            <a:off x="277906" y="482372"/>
            <a:ext cx="5991884" cy="39341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Lord, make me accurate and fast.</a:t>
            </a:r>
          </a:p>
          <a:p>
            <a:pPr algn="r"/>
            <a:r>
              <a:rPr lang="en-US" sz="2000" dirty="0" smtClean="0"/>
              <a:t>- Mel Gibson, </a:t>
            </a:r>
            <a:r>
              <a:rPr lang="en-US" sz="2000" i="1" dirty="0" smtClean="0"/>
              <a:t>Patriot</a:t>
            </a:r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9630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939"/>
    </mc:Choice>
    <mc:Fallback>
      <mp:transition xmlns:mp="http://schemas.microsoft.com/office/mac/powerpoint/2008/main" spd="slow" advTm="93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Screen shot 2011-01-09 at 12.54.25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2487" r="-124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=0.5</a:t>
            </a:r>
            <a:r>
              <a:rPr lang="en-US" sz="2400" dirty="0" smtClean="0"/>
              <a:t>, </a:t>
            </a:r>
            <a:r>
              <a:rPr lang="en-US" sz="2400" dirty="0" err="1" smtClean="0"/>
              <a:t>s.t.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Instability!</a:t>
            </a:r>
            <a:endParaRPr lang="en-US" sz="2400" dirty="0"/>
          </a:p>
        </p:txBody>
      </p:sp>
      <p:graphicFrame>
        <p:nvGraphicFramePr>
          <p:cNvPr id="12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6105"/>
              </p:ext>
            </p:extLst>
          </p:nvPr>
        </p:nvGraphicFramePr>
        <p:xfrm>
          <a:off x="3405772" y="4932948"/>
          <a:ext cx="2633663" cy="735012"/>
        </p:xfrm>
        <a:graphic>
          <a:graphicData uri="http://schemas.openxmlformats.org/presentationml/2006/ole">
            <p:oleObj spid="_x0000_s27787" name="Equation" r:id="rId4" imgW="1409700" imgH="3937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large </a:t>
            </a:r>
            <a:r>
              <a:rPr lang="en-US" i="1" dirty="0" err="1" smtClean="0"/>
              <a:t>dt</a:t>
            </a:r>
            <a:r>
              <a:rPr lang="en-US" dirty="0" smtClean="0"/>
              <a:t>, explicit Euler Method does not guarantee an accurate result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Stiff Equation – Explicit Euler 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06873"/>
              </p:ext>
            </p:extLst>
          </p:nvPr>
        </p:nvGraphicFramePr>
        <p:xfrm>
          <a:off x="106941" y="2993574"/>
          <a:ext cx="8943480" cy="2872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935"/>
                <a:gridCol w="1117935"/>
                <a:gridCol w="1117935"/>
                <a:gridCol w="1117935"/>
                <a:gridCol w="1117935"/>
                <a:gridCol w="1117935"/>
                <a:gridCol w="1117935"/>
                <a:gridCol w="11179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exact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dt</a:t>
                      </a:r>
                      <a:r>
                        <a:rPr lang="en-US" sz="1700" dirty="0" smtClean="0"/>
                        <a:t>=0.002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error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0.135335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6.389056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2.847264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0.010017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0.018316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82.897225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-0.015625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1.853096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0.017951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0.019933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906.714785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-0.000977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1.393973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0.02975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10061.73321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-0.000061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1.181943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0.039469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5.0625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111507.9831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0.663903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0.04909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4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Implicit Euler Method Formula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Which implies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Stiff Equation – Implicit Euler Method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127999"/>
              </p:ext>
            </p:extLst>
          </p:nvPr>
        </p:nvGraphicFramePr>
        <p:xfrm>
          <a:off x="2990850" y="2682875"/>
          <a:ext cx="2957513" cy="528638"/>
        </p:xfrm>
        <a:graphic>
          <a:graphicData uri="http://schemas.openxmlformats.org/presentationml/2006/ole">
            <p:oleObj spid="_x0000_s25896" name="Equation" r:id="rId3" imgW="1206500" imgH="2159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963401"/>
              </p:ext>
            </p:extLst>
          </p:nvPr>
        </p:nvGraphicFramePr>
        <p:xfrm>
          <a:off x="3656013" y="4422775"/>
          <a:ext cx="1930400" cy="963613"/>
        </p:xfrm>
        <a:graphic>
          <a:graphicData uri="http://schemas.openxmlformats.org/presentationml/2006/ole">
            <p:oleObj spid="_x0000_s25897" name="Equation" r:id="rId4" imgW="7874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9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4759159"/>
            <a:ext cx="6191157" cy="1384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=0.5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Oscillation eliminated!</a:t>
            </a:r>
            <a:endParaRPr lang="en-US" sz="2400" dirty="0"/>
          </a:p>
          <a:p>
            <a:r>
              <a:rPr lang="en-US" sz="2400" dirty="0" smtClean="0"/>
              <a:t>Not elegant, but works.</a:t>
            </a:r>
          </a:p>
        </p:txBody>
      </p:sp>
      <p:pic>
        <p:nvPicPr>
          <p:cNvPr id="3" name="Picture Placeholder 2" descr="Screen shot 2011-01-09 at 1.26.34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1501" r="-11501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7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Differential Equations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893820"/>
              </p:ext>
            </p:extLst>
          </p:nvPr>
        </p:nvGraphicFramePr>
        <p:xfrm>
          <a:off x="1958975" y="2473325"/>
          <a:ext cx="4689475" cy="1573213"/>
        </p:xfrm>
        <a:graphic>
          <a:graphicData uri="http://schemas.openxmlformats.org/presentationml/2006/ole">
            <p:oleObj spid="_x0000_s34139" name="Equation" r:id="rId3" imgW="2311400" imgH="7620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079752"/>
              </p:ext>
            </p:extLst>
          </p:nvPr>
        </p:nvGraphicFramePr>
        <p:xfrm>
          <a:off x="2216149" y="4156240"/>
          <a:ext cx="3919956" cy="1276265"/>
        </p:xfrm>
        <a:graphic>
          <a:graphicData uri="http://schemas.openxmlformats.org/presentationml/2006/ole">
            <p:oleObj spid="_x0000_s34140" name="Equation" r:id="rId4" imgW="2184400" imgH="6985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6528380"/>
              </p:ext>
            </p:extLst>
          </p:nvPr>
        </p:nvGraphicFramePr>
        <p:xfrm>
          <a:off x="2216150" y="5677318"/>
          <a:ext cx="1883175" cy="819735"/>
        </p:xfrm>
        <a:graphic>
          <a:graphicData uri="http://schemas.openxmlformats.org/presentationml/2006/ole">
            <p:oleObj spid="_x0000_s34141" name="Equation" r:id="rId5" imgW="1079500" imgH="4699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950556"/>
              </p:ext>
            </p:extLst>
          </p:nvPr>
        </p:nvGraphicFramePr>
        <p:xfrm>
          <a:off x="4506930" y="5716295"/>
          <a:ext cx="1883175" cy="819735"/>
        </p:xfrm>
        <a:graphic>
          <a:graphicData uri="http://schemas.openxmlformats.org/presentationml/2006/ole">
            <p:oleObj spid="_x0000_s34142" name="Equation" r:id="rId6" imgW="1079500" imgH="469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71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Simplify the model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315622"/>
              </p:ext>
            </p:extLst>
          </p:nvPr>
        </p:nvGraphicFramePr>
        <p:xfrm>
          <a:off x="1314450" y="2511425"/>
          <a:ext cx="5978525" cy="1497013"/>
        </p:xfrm>
        <a:graphic>
          <a:graphicData uri="http://schemas.openxmlformats.org/presentationml/2006/ole">
            <p:oleObj spid="_x0000_s45283" name="Equation" r:id="rId3" imgW="2946400" imgH="736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005500"/>
              </p:ext>
            </p:extLst>
          </p:nvPr>
        </p:nvGraphicFramePr>
        <p:xfrm>
          <a:off x="2478088" y="4167188"/>
          <a:ext cx="3395662" cy="1254125"/>
        </p:xfrm>
        <a:graphic>
          <a:graphicData uri="http://schemas.openxmlformats.org/presentationml/2006/ole">
            <p:oleObj spid="_x0000_s45284" name="Equation" r:id="rId4" imgW="1892300" imgH="698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6379626"/>
              </p:ext>
            </p:extLst>
          </p:nvPr>
        </p:nvGraphicFramePr>
        <p:xfrm>
          <a:off x="2127250" y="5676900"/>
          <a:ext cx="2060575" cy="820738"/>
        </p:xfrm>
        <a:graphic>
          <a:graphicData uri="http://schemas.openxmlformats.org/presentationml/2006/ole">
            <p:oleObj spid="_x0000_s45285" name="Equation" r:id="rId5" imgW="1181100" imgH="469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069625"/>
              </p:ext>
            </p:extLst>
          </p:nvPr>
        </p:nvGraphicFramePr>
        <p:xfrm>
          <a:off x="4329113" y="5716588"/>
          <a:ext cx="2238375" cy="819150"/>
        </p:xfrm>
        <a:graphic>
          <a:graphicData uri="http://schemas.openxmlformats.org/presentationml/2006/ole">
            <p:oleObj spid="_x0000_s45286" name="Equation" r:id="rId6" imgW="1282700" imgH="4699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3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explicit Euler method</a:t>
            </a:r>
          </a:p>
          <a:p>
            <a:pPr lvl="1"/>
            <a:r>
              <a:rPr lang="en-US" sz="2000" dirty="0" smtClean="0"/>
              <a:t>Select simulation time T</a:t>
            </a:r>
          </a:p>
          <a:p>
            <a:pPr lvl="1"/>
            <a:r>
              <a:rPr lang="en-US" sz="2000" dirty="0" smtClean="0"/>
              <a:t>Select time slice length </a:t>
            </a:r>
            <a:r>
              <a:rPr lang="en-US" sz="2000" dirty="0" err="1" smtClean="0"/>
              <a:t>dt</a:t>
            </a:r>
            <a:endParaRPr lang="en-US" sz="2000" dirty="0" smtClean="0"/>
          </a:p>
          <a:p>
            <a:pPr lvl="1"/>
            <a:r>
              <a:rPr lang="en-US" sz="2000" dirty="0" smtClean="0"/>
              <a:t>Number of time slices is </a:t>
            </a:r>
            <a:r>
              <a:rPr lang="en-US" sz="2000" dirty="0" err="1" smtClean="0"/>
              <a:t>nt</a:t>
            </a:r>
            <a:r>
              <a:rPr lang="en-US" sz="2000" dirty="0" smtClean="0"/>
              <a:t>=T/</a:t>
            </a:r>
            <a:r>
              <a:rPr lang="en-US" sz="2000" dirty="0" err="1" smtClean="0"/>
              <a:t>dt</a:t>
            </a:r>
            <a:endParaRPr lang="en-US" sz="2000" dirty="0" smtClean="0"/>
          </a:p>
          <a:p>
            <a:pPr lvl="1"/>
            <a:r>
              <a:rPr lang="en-US" sz="2000" dirty="0" smtClean="0"/>
              <a:t>Initialize arrays </a:t>
            </a:r>
            <a:r>
              <a:rPr lang="en-US" sz="2000" dirty="0" err="1" smtClean="0"/>
              <a:t>vv</a:t>
            </a:r>
            <a:r>
              <a:rPr lang="en-US" sz="2000" dirty="0" smtClean="0"/>
              <a:t>(0, …, </a:t>
            </a:r>
            <a:r>
              <a:rPr lang="en-US" sz="2000" dirty="0" err="1" smtClean="0"/>
              <a:t>nt</a:t>
            </a:r>
            <a:r>
              <a:rPr lang="en-US" sz="2000" dirty="0" smtClean="0"/>
              <a:t>), v(0, …, </a:t>
            </a:r>
            <a:r>
              <a:rPr lang="en-US" sz="2000" dirty="0" err="1" smtClean="0"/>
              <a:t>nt</a:t>
            </a:r>
            <a:r>
              <a:rPr lang="en-US" sz="2000" dirty="0" smtClean="0"/>
              <a:t>), w(0, …, </a:t>
            </a:r>
            <a:r>
              <a:rPr lang="en-US" sz="2000" dirty="0" err="1" smtClean="0"/>
              <a:t>nt</a:t>
            </a:r>
            <a:r>
              <a:rPr lang="en-US" sz="2000" dirty="0" smtClean="0"/>
              <a:t>) to store the values of V, v, w at each time step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5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each time step</a:t>
            </a:r>
          </a:p>
          <a:p>
            <a:pPr lvl="1"/>
            <a:r>
              <a:rPr lang="en-US" sz="2200" dirty="0" smtClean="0"/>
              <a:t>Compute </a:t>
            </a:r>
            <a:r>
              <a:rPr lang="en-US" sz="2200" dirty="0" err="1" smtClean="0"/>
              <a:t>p,q</a:t>
            </a:r>
            <a:r>
              <a:rPr lang="en-US" sz="2200" dirty="0" smtClean="0"/>
              <a:t> from value of </a:t>
            </a:r>
            <a:r>
              <a:rPr lang="en-US" sz="2200" dirty="0" err="1" smtClean="0"/>
              <a:t>vv</a:t>
            </a:r>
            <a:r>
              <a:rPr lang="en-US" sz="2200" dirty="0" smtClean="0"/>
              <a:t> of last time step</a:t>
            </a:r>
          </a:p>
          <a:p>
            <a:pPr lvl="1"/>
            <a:r>
              <a:rPr lang="en-US" sz="2200" dirty="0" smtClean="0"/>
              <a:t>Compute </a:t>
            </a:r>
            <a:r>
              <a:rPr lang="en-US" sz="2200" dirty="0" err="1" smtClean="0"/>
              <a:t>Ifi</a:t>
            </a:r>
            <a:r>
              <a:rPr lang="en-US" sz="2200" dirty="0" smtClean="0"/>
              <a:t>, </a:t>
            </a:r>
            <a:r>
              <a:rPr lang="en-US" sz="2200" dirty="0" err="1" smtClean="0"/>
              <a:t>Iso</a:t>
            </a:r>
            <a:r>
              <a:rPr lang="en-US" sz="2200" dirty="0" smtClean="0"/>
              <a:t>, </a:t>
            </a:r>
            <a:r>
              <a:rPr lang="en-US" sz="2200" dirty="0" err="1" smtClean="0"/>
              <a:t>Ifi</a:t>
            </a:r>
            <a:r>
              <a:rPr lang="en-US" sz="2200" dirty="0" smtClean="0"/>
              <a:t> from values of </a:t>
            </a:r>
            <a:r>
              <a:rPr lang="en-US" sz="2200" dirty="0" err="1" smtClean="0"/>
              <a:t>vv</a:t>
            </a:r>
            <a:r>
              <a:rPr lang="en-US" sz="2200" dirty="0" smtClean="0"/>
              <a:t>, v, w of previous time step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0583814"/>
              </p:ext>
            </p:extLst>
          </p:nvPr>
        </p:nvGraphicFramePr>
        <p:xfrm>
          <a:off x="1430338" y="3739398"/>
          <a:ext cx="5492750" cy="1254125"/>
        </p:xfrm>
        <a:graphic>
          <a:graphicData uri="http://schemas.openxmlformats.org/presentationml/2006/ole">
            <p:oleObj spid="_x0000_s46132" name="Equation" r:id="rId3" imgW="3048000" imgH="6985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0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each time step</a:t>
            </a:r>
          </a:p>
          <a:p>
            <a:pPr lvl="1"/>
            <a:r>
              <a:rPr lang="en-US" sz="2200" dirty="0" smtClean="0"/>
              <a:t>Use explicit Euler method formula to compute new </a:t>
            </a:r>
            <a:r>
              <a:rPr lang="en-US" sz="2200" dirty="0" err="1" smtClean="0"/>
              <a:t>vv</a:t>
            </a:r>
            <a:r>
              <a:rPr lang="en-US" sz="2200" dirty="0" smtClean="0"/>
              <a:t>, v, and w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Single Cell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4395464"/>
              </p:ext>
            </p:extLst>
          </p:nvPr>
        </p:nvGraphicFramePr>
        <p:xfrm>
          <a:off x="959184" y="3429000"/>
          <a:ext cx="7494978" cy="1156368"/>
        </p:xfrm>
        <a:graphic>
          <a:graphicData uri="http://schemas.openxmlformats.org/presentationml/2006/ole">
            <p:oleObj spid="_x0000_s47154" name="Equation" r:id="rId3" imgW="4445000" imgH="6858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8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Three-Variable Model</a:t>
            </a:r>
            <a:endParaRPr lang="en-US" dirty="0"/>
          </a:p>
        </p:txBody>
      </p:sp>
      <p:pic>
        <p:nvPicPr>
          <p:cNvPr id="5" name="Picture Placeholder 4" descr="Screen shot 2011-01-10 at 12.37.47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9848" r="-98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17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691091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3756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750"/>
    </mc:Choice>
    <mc:Fallback>
      <mp:transition xmlns:mp="http://schemas.microsoft.com/office/mac/powerpoint/2008/main" spd="slow" advTm="75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The Model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600" dirty="0" smtClean="0"/>
              <a:t>The first equation describes the heat conduction</a:t>
            </a:r>
          </a:p>
          <a:p>
            <a:pPr lvl="1"/>
            <a:r>
              <a:rPr lang="en-US" sz="2200" dirty="0" smtClean="0"/>
              <a:t>Function u </a:t>
            </a:r>
            <a:r>
              <a:rPr lang="en-US" sz="2200" dirty="0"/>
              <a:t>is temperature distribution function</a:t>
            </a:r>
          </a:p>
          <a:p>
            <a:pPr lvl="1"/>
            <a:r>
              <a:rPr lang="en-US" sz="2200" dirty="0" smtClean="0"/>
              <a:t>Constant </a:t>
            </a:r>
            <a:r>
              <a:rPr lang="el-GR" sz="2200" dirty="0" smtClean="0"/>
              <a:t>α</a:t>
            </a:r>
            <a:r>
              <a:rPr lang="en-US" sz="2200" dirty="0" smtClean="0"/>
              <a:t> is called thermal diffusivity</a:t>
            </a:r>
          </a:p>
          <a:p>
            <a:r>
              <a:rPr lang="en-US" sz="2600" dirty="0" smtClean="0"/>
              <a:t>The second equation initial temperature distribution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116648"/>
              </p:ext>
            </p:extLst>
          </p:nvPr>
        </p:nvGraphicFramePr>
        <p:xfrm>
          <a:off x="3332163" y="2304465"/>
          <a:ext cx="1677131" cy="1679324"/>
        </p:xfrm>
        <a:graphic>
          <a:graphicData uri="http://schemas.openxmlformats.org/presentationml/2006/ole">
            <p:oleObj spid="_x0000_s34931" name="Equation" r:id="rId3" imgW="685800" imgH="685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Laplace Operator </a:t>
            </a:r>
            <a:r>
              <a:rPr lang="en-US" sz="2400" dirty="0" err="1" smtClean="0"/>
              <a:t>Δ</a:t>
            </a:r>
            <a:r>
              <a:rPr lang="en-US" sz="2400" dirty="0" smtClean="0"/>
              <a:t> (Laplacian)</a:t>
            </a:r>
          </a:p>
          <a:p>
            <a:pPr lvl="1"/>
            <a:r>
              <a:rPr lang="en-US" sz="2000" dirty="0" smtClean="0"/>
              <a:t>Definition: Divergence of the gradient of a 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Divergence measures the magnitude of a vector field’s source or sink at some point</a:t>
            </a:r>
          </a:p>
          <a:p>
            <a:endParaRPr lang="en-US" dirty="0"/>
          </a:p>
          <a:p>
            <a:r>
              <a:rPr lang="en-US" sz="2400" dirty="0" smtClean="0"/>
              <a:t>Gradient is a vector point to  the direction of greatest rate of increase, the magnitude of the gradient is the greatest rate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194982"/>
              </p:ext>
            </p:extLst>
          </p:nvPr>
        </p:nvGraphicFramePr>
        <p:xfrm>
          <a:off x="3307348" y="2912979"/>
          <a:ext cx="2641600" cy="495300"/>
        </p:xfrm>
        <a:graphic>
          <a:graphicData uri="http://schemas.openxmlformats.org/presentationml/2006/ole">
            <p:oleObj spid="_x0000_s36169" name="Equation" r:id="rId3" imgW="12192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10007"/>
              </p:ext>
            </p:extLst>
          </p:nvPr>
        </p:nvGraphicFramePr>
        <p:xfrm>
          <a:off x="3307348" y="4328693"/>
          <a:ext cx="2051054" cy="482601"/>
        </p:xfrm>
        <a:graphic>
          <a:graphicData uri="http://schemas.openxmlformats.org/presentationml/2006/ole">
            <p:oleObj spid="_x0000_s36170" name="Equation" r:id="rId4" imgW="863600" imgH="203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8247159"/>
              </p:ext>
            </p:extLst>
          </p:nvPr>
        </p:nvGraphicFramePr>
        <p:xfrm>
          <a:off x="3850273" y="5884863"/>
          <a:ext cx="542925" cy="482600"/>
        </p:xfrm>
        <a:graphic>
          <a:graphicData uri="http://schemas.openxmlformats.org/presentationml/2006/ole">
            <p:oleObj spid="_x0000_s36171" name="Equation" r:id="rId5" imgW="228600" imgH="2032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Meaning of the Laplace Operator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Meaning of Heat Diffusion Operator</a:t>
            </a:r>
          </a:p>
          <a:p>
            <a:pPr lvl="1"/>
            <a:r>
              <a:rPr lang="en-US" sz="2000" dirty="0" smtClean="0"/>
              <a:t>At some point, the temperature change over time equals the thermal diffusivity times the magnitude of </a:t>
            </a:r>
            <a:r>
              <a:rPr lang="en-US" altLang="zh-CN" sz="2000" dirty="0" smtClean="0"/>
              <a:t>the greatest </a:t>
            </a:r>
            <a:r>
              <a:rPr lang="en-US" sz="2000" dirty="0" smtClean="0"/>
              <a:t>temperature change over space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0200381"/>
              </p:ext>
            </p:extLst>
          </p:nvPr>
        </p:nvGraphicFramePr>
        <p:xfrm>
          <a:off x="1597025" y="2814220"/>
          <a:ext cx="5876925" cy="1196975"/>
        </p:xfrm>
        <a:graphic>
          <a:graphicData uri="http://schemas.openxmlformats.org/presentationml/2006/ole">
            <p:oleObj spid="_x0000_s36972" name="Equation" r:id="rId3" imgW="3238500" imgH="6604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95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Cartesian coordinates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1D space (a cable)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2189737"/>
              </p:ext>
            </p:extLst>
          </p:nvPr>
        </p:nvGraphicFramePr>
        <p:xfrm>
          <a:off x="3505199" y="2465471"/>
          <a:ext cx="1434509" cy="435476"/>
        </p:xfrm>
        <a:graphic>
          <a:graphicData uri="http://schemas.openxmlformats.org/presentationml/2006/ole">
            <p:oleObj spid="_x0000_s38197" name="Equation" r:id="rId3" imgW="698500" imgH="2159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4073787"/>
              </p:ext>
            </p:extLst>
          </p:nvPr>
        </p:nvGraphicFramePr>
        <p:xfrm>
          <a:off x="3505199" y="3228474"/>
          <a:ext cx="1628275" cy="976965"/>
        </p:xfrm>
        <a:graphic>
          <a:graphicData uri="http://schemas.openxmlformats.org/presentationml/2006/ole">
            <p:oleObj spid="_x0000_s38198" name="Equation" r:id="rId4" imgW="762000" imgH="457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878046"/>
              </p:ext>
            </p:extLst>
          </p:nvPr>
        </p:nvGraphicFramePr>
        <p:xfrm>
          <a:off x="3664946" y="5056773"/>
          <a:ext cx="1274762" cy="866775"/>
        </p:xfrm>
        <a:graphic>
          <a:graphicData uri="http://schemas.openxmlformats.org/presentationml/2006/ole">
            <p:oleObj spid="_x0000_s38199" name="Equation" r:id="rId5" imgW="596900" imgH="4064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79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Compute Laplacian Numerically (1d)</a:t>
            </a:r>
          </a:p>
          <a:p>
            <a:r>
              <a:rPr lang="en-US" altLang="zh-CN" sz="2400" dirty="0" smtClean="0"/>
              <a:t>Similar to Numerical Differentiation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455868"/>
              </p:ext>
            </p:extLst>
          </p:nvPr>
        </p:nvGraphicFramePr>
        <p:xfrm>
          <a:off x="1963821" y="3720430"/>
          <a:ext cx="4888332" cy="798095"/>
        </p:xfrm>
        <a:graphic>
          <a:graphicData uri="http://schemas.openxmlformats.org/presentationml/2006/ole">
            <p:oleObj spid="_x0000_s42065" name="Equation" r:id="rId3" imgW="2489200" imgH="4064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9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Boundaries (1d), take x=0 for example</a:t>
            </a:r>
          </a:p>
          <a:p>
            <a:r>
              <a:rPr lang="en-US" sz="2400" dirty="0" smtClean="0"/>
              <a:t>Assume the derivative at a boundary is 0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Laplacian at boundaries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Laplace Operator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973718"/>
              </p:ext>
            </p:extLst>
          </p:nvPr>
        </p:nvGraphicFramePr>
        <p:xfrm>
          <a:off x="3145255" y="3122863"/>
          <a:ext cx="2444893" cy="1850189"/>
        </p:xfrm>
        <a:graphic>
          <a:graphicData uri="http://schemas.openxmlformats.org/presentationml/2006/ole">
            <p:oleObj spid="_x0000_s41127" name="Equation" r:id="rId3" imgW="1409700" imgH="1066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545690"/>
              </p:ext>
            </p:extLst>
          </p:nvPr>
        </p:nvGraphicFramePr>
        <p:xfrm>
          <a:off x="2681370" y="5645443"/>
          <a:ext cx="4450349" cy="567740"/>
        </p:xfrm>
        <a:graphic>
          <a:graphicData uri="http://schemas.openxmlformats.org/presentationml/2006/ole">
            <p:oleObj spid="_x0000_s41128" name="Equation" r:id="rId4" imgW="30861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9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Exercise</a:t>
            </a:r>
          </a:p>
          <a:p>
            <a:r>
              <a:rPr lang="en-US" sz="2000" dirty="0" smtClean="0"/>
              <a:t>Write a program in Octave to solve the following heat diffusion equation on 1d space:</a:t>
            </a:r>
            <a:endParaRPr lang="en-US" sz="2000" dirty="0"/>
          </a:p>
        </p:txBody>
      </p:sp>
      <p:pic>
        <p:nvPicPr>
          <p:cNvPr id="5" name="Content Placeholder 4" descr="graph4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3693" b="-33693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3280756"/>
              </p:ext>
            </p:extLst>
          </p:nvPr>
        </p:nvGraphicFramePr>
        <p:xfrm>
          <a:off x="949325" y="3876343"/>
          <a:ext cx="2406650" cy="2406650"/>
        </p:xfrm>
        <a:graphic>
          <a:graphicData uri="http://schemas.openxmlformats.org/presentationml/2006/ole">
            <p:oleObj spid="_x0000_s39015" name="Equation" r:id="rId4" imgW="1282700" imgH="1282700" progId="Equation.3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8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Exercise</a:t>
            </a:r>
          </a:p>
          <a:p>
            <a:r>
              <a:rPr lang="en-US" sz="2000" dirty="0" smtClean="0"/>
              <a:t>Write a program in Octave to solve the following heat diffusion equation on 1d space: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156554"/>
              </p:ext>
            </p:extLst>
          </p:nvPr>
        </p:nvGraphicFramePr>
        <p:xfrm>
          <a:off x="949325" y="3876341"/>
          <a:ext cx="2406650" cy="2406650"/>
        </p:xfrm>
        <a:graphic>
          <a:graphicData uri="http://schemas.openxmlformats.org/presentationml/2006/ole">
            <p:oleObj spid="_x0000_s40032" name="Equation" r:id="rId3" imgW="1282700" imgH="1282700" progId="Equation.3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TIPS:</a:t>
            </a:r>
          </a:p>
          <a:p>
            <a:r>
              <a:rPr lang="en-US" sz="2000" dirty="0"/>
              <a:t>Store the values of u in a 2d array, one dimension is the time, the other is the cable(space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Use explicit Euler Method</a:t>
            </a:r>
          </a:p>
          <a:p>
            <a:r>
              <a:rPr lang="en-US" sz="2000" dirty="0" smtClean="0"/>
              <a:t>Choose </a:t>
            </a:r>
            <a:r>
              <a:rPr lang="en-US" sz="2000" i="1" dirty="0" err="1" smtClean="0"/>
              <a:t>dt</a:t>
            </a:r>
            <a:r>
              <a:rPr lang="en-US" sz="2000" i="1" dirty="0" smtClean="0"/>
              <a:t>, dx </a:t>
            </a:r>
            <a:r>
              <a:rPr lang="en-US" sz="2000" dirty="0" smtClean="0"/>
              <a:t>carefully to avoid instability</a:t>
            </a:r>
          </a:p>
          <a:p>
            <a:r>
              <a:rPr lang="en-US" sz="2000" dirty="0" smtClean="0"/>
              <a:t>You can use mesh() function to draw the 3d graph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3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u in a two-dimensional array</a:t>
            </a:r>
            <a:endParaRPr lang="en-US" dirty="0"/>
          </a:p>
        </p:txBody>
      </p:sp>
      <p:pic>
        <p:nvPicPr>
          <p:cNvPr id="5" name="Picture Placeholder 4" descr="grid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6152" r="-261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618863" cy="885825"/>
          </a:xfrm>
        </p:spPr>
        <p:txBody>
          <a:bodyPr>
            <a:normAutofit fontScale="92500"/>
          </a:bodyPr>
          <a:lstStyle/>
          <a:p>
            <a:r>
              <a:rPr lang="en-US" sz="2000" i="1" dirty="0" smtClean="0"/>
              <a:t>u(</a:t>
            </a:r>
            <a:r>
              <a:rPr lang="en-US" sz="2000" i="1" dirty="0" err="1" smtClean="0"/>
              <a:t>i,j</a:t>
            </a:r>
            <a:r>
              <a:rPr lang="en-US" sz="2000" i="1" dirty="0" smtClean="0"/>
              <a:t>) </a:t>
            </a:r>
            <a:r>
              <a:rPr lang="en-US" sz="2000" dirty="0" smtClean="0"/>
              <a:t>stores value of u at point 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time </a:t>
            </a:r>
            <a:r>
              <a:rPr lang="en-US" sz="2000" i="1" dirty="0" smtClean="0"/>
              <a:t>t=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.</a:t>
            </a:r>
            <a:endParaRPr lang="en-US" sz="2000" i="1" baseline="-25000" dirty="0" smtClean="0"/>
          </a:p>
          <a:p>
            <a:r>
              <a:rPr lang="en-US" sz="2000" i="1" dirty="0" smtClean="0"/>
              <a:t>u(</a:t>
            </a:r>
            <a:r>
              <a:rPr lang="en-US" sz="2000" i="1" dirty="0" err="1" smtClean="0"/>
              <a:t>i,j</a:t>
            </a:r>
            <a:r>
              <a:rPr lang="en-US" sz="2000" i="1" dirty="0" smtClean="0"/>
              <a:t>) </a:t>
            </a:r>
            <a:r>
              <a:rPr lang="en-US" sz="2000" dirty="0" smtClean="0"/>
              <a:t>is computed from </a:t>
            </a:r>
            <a:r>
              <a:rPr lang="en-US" sz="2000" i="1" dirty="0"/>
              <a:t>u(</a:t>
            </a:r>
            <a:r>
              <a:rPr lang="en-US" sz="2000" i="1" dirty="0" smtClean="0"/>
              <a:t>i-1,j-1)</a:t>
            </a:r>
            <a:r>
              <a:rPr lang="en-US" sz="2000" dirty="0" smtClean="0"/>
              <a:t>, </a:t>
            </a:r>
            <a:r>
              <a:rPr lang="en-US" sz="2000" i="1" dirty="0"/>
              <a:t>u(i,</a:t>
            </a:r>
            <a:r>
              <a:rPr lang="en-US" sz="2000" i="1" dirty="0" smtClean="0"/>
              <a:t>j-1)</a:t>
            </a:r>
            <a:r>
              <a:rPr lang="en-US" sz="2000" dirty="0" smtClean="0"/>
              <a:t>, and </a:t>
            </a:r>
            <a:r>
              <a:rPr lang="en-US" sz="2000" i="1" dirty="0"/>
              <a:t>u(</a:t>
            </a:r>
            <a:r>
              <a:rPr lang="en-US" sz="2000" i="1" dirty="0" smtClean="0"/>
              <a:t>i+1,j+1).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1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Euler Method Formula</a:t>
            </a:r>
          </a:p>
          <a:p>
            <a:endParaRPr lang="en-US" dirty="0"/>
          </a:p>
          <a:p>
            <a:r>
              <a:rPr lang="en-US" dirty="0" smtClean="0"/>
              <a:t>Discrete Form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4587798"/>
              </p:ext>
            </p:extLst>
          </p:nvPr>
        </p:nvGraphicFramePr>
        <p:xfrm>
          <a:off x="2231523" y="2592137"/>
          <a:ext cx="4024898" cy="470061"/>
        </p:xfrm>
        <a:graphic>
          <a:graphicData uri="http://schemas.openxmlformats.org/presentationml/2006/ole">
            <p:oleObj spid="_x0000_s43153" name="Equation" r:id="rId3" imgW="17399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093311"/>
              </p:ext>
            </p:extLst>
          </p:nvPr>
        </p:nvGraphicFramePr>
        <p:xfrm>
          <a:off x="1230647" y="3661444"/>
          <a:ext cx="6518831" cy="2090403"/>
        </p:xfrm>
        <a:graphic>
          <a:graphicData uri="http://schemas.openxmlformats.org/presentationml/2006/ole">
            <p:oleObj spid="_x0000_s43154" name="Equation" r:id="rId4" imgW="3835400" imgH="12192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Calculus</a:t>
            </a:r>
          </a:p>
          <a:p>
            <a:pPr lvl="1"/>
            <a:r>
              <a:rPr lang="en-US" sz="2000" dirty="0" smtClean="0"/>
              <a:t>Derivatives</a:t>
            </a:r>
          </a:p>
          <a:p>
            <a:pPr lvl="1"/>
            <a:r>
              <a:rPr lang="en-US" sz="2000" dirty="0" smtClean="0"/>
              <a:t>Taylor series expansion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Basic Programming Skills</a:t>
            </a:r>
          </a:p>
          <a:p>
            <a:pPr lvl="1"/>
            <a:r>
              <a:rPr lang="en-US" sz="2000" dirty="0" smtClean="0"/>
              <a:t>Octave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941661"/>
              </p:ext>
            </p:extLst>
          </p:nvPr>
        </p:nvGraphicFramePr>
        <p:xfrm>
          <a:off x="3695700" y="3289299"/>
          <a:ext cx="1478486" cy="560805"/>
        </p:xfrm>
        <a:graphic>
          <a:graphicData uri="http://schemas.openxmlformats.org/presentationml/2006/ole">
            <p:oleObj spid="_x0000_s58412" name="Equation" r:id="rId4" imgW="736600" imgH="279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0399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542"/>
    </mc:Choice>
    <mc:Fallback>
      <mp:transition xmlns:mp="http://schemas.microsoft.com/office/mac/powerpoint/2008/main" spd="slow" advTm="54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zh-CN" i="1" dirty="0" err="1" smtClean="0"/>
              <a:t>dt</a:t>
            </a:r>
            <a:r>
              <a:rPr lang="en-US" altLang="zh-CN" dirty="0" smtClean="0"/>
              <a:t> must be small enough to avoid instability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489917"/>
              </p:ext>
            </p:extLst>
          </p:nvPr>
        </p:nvGraphicFramePr>
        <p:xfrm>
          <a:off x="3189371" y="2662655"/>
          <a:ext cx="2215026" cy="1254292"/>
        </p:xfrm>
        <a:graphic>
          <a:graphicData uri="http://schemas.openxmlformats.org/presentationml/2006/ole">
            <p:oleObj spid="_x0000_s44104" name="Equation" r:id="rId4" imgW="1054100" imgH="5969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Differentiation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Problem: We do not have an infinitesimal h  </a:t>
            </a:r>
          </a:p>
          <a:p>
            <a:r>
              <a:rPr lang="en-US" dirty="0" smtClean="0"/>
              <a:t>Solution: Use a small h as an approximation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3458061"/>
              </p:ext>
            </p:extLst>
          </p:nvPr>
        </p:nvGraphicFramePr>
        <p:xfrm>
          <a:off x="1955621" y="2974745"/>
          <a:ext cx="5201595" cy="1040319"/>
        </p:xfrm>
        <a:graphic>
          <a:graphicData uri="http://schemas.openxmlformats.org/presentationml/2006/ole">
            <p:oleObj spid="_x0000_s1261" name="Equation" r:id="rId3" imgW="1968500" imgH="39370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70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Formula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it accurate?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Forward Difference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112054"/>
              </p:ext>
            </p:extLst>
          </p:nvPr>
        </p:nvGraphicFramePr>
        <p:xfrm>
          <a:off x="1889125" y="2974975"/>
          <a:ext cx="5334000" cy="1039813"/>
        </p:xfrm>
        <a:graphic>
          <a:graphicData uri="http://schemas.openxmlformats.org/presentationml/2006/ole">
            <p:oleObj spid="_x0000_s2286" name="Equation" r:id="rId3" imgW="2019300" imgH="3937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Taylor Series expansion uses an infinite sum of terms to represent a function at some point accurately.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implies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1023170"/>
              </p:ext>
            </p:extLst>
          </p:nvPr>
        </p:nvGraphicFramePr>
        <p:xfrm>
          <a:off x="808721" y="2886519"/>
          <a:ext cx="6952935" cy="865820"/>
        </p:xfrm>
        <a:graphic>
          <a:graphicData uri="http://schemas.openxmlformats.org/presentationml/2006/ole">
            <p:oleObj spid="_x0000_s3538" name="Equation" r:id="rId3" imgW="31623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5396188"/>
              </p:ext>
            </p:extLst>
          </p:nvPr>
        </p:nvGraphicFramePr>
        <p:xfrm>
          <a:off x="808721" y="4656449"/>
          <a:ext cx="7547232" cy="782489"/>
        </p:xfrm>
        <a:graphic>
          <a:graphicData uri="http://schemas.openxmlformats.org/presentationml/2006/ole">
            <p:oleObj spid="_x0000_s3539" name="Equation" r:id="rId4" imgW="3797300" imgH="3937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5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Truncation Error</a:t>
            </a:r>
            <a:endParaRPr lang="en-US" dirty="0"/>
          </a:p>
        </p:txBody>
      </p:sp>
      <p:pic>
        <p:nvPicPr>
          <p:cNvPr id="5" name="Picture Placeholder 4" descr="graph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2723" r="-427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263190"/>
              </p:ext>
            </p:extLst>
          </p:nvPr>
        </p:nvGraphicFramePr>
        <p:xfrm>
          <a:off x="1738107" y="5281478"/>
          <a:ext cx="4368584" cy="765119"/>
        </p:xfrm>
        <a:graphic>
          <a:graphicData uri="http://schemas.openxmlformats.org/presentationml/2006/ole">
            <p:oleObj spid="_x0000_s4330" name="Equation" r:id="rId4" imgW="2247900" imgH="393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6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2851</TotalTime>
  <Words>1440</Words>
  <Application>Microsoft Macintosh PowerPoint</Application>
  <PresentationFormat>On-screen Show (4:3)</PresentationFormat>
  <Paragraphs>455</Paragraphs>
  <Slides>51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Advantage</vt:lpstr>
      <vt:lpstr>Equation</vt:lpstr>
      <vt:lpstr>Numerical Integration Techniques</vt:lpstr>
      <vt:lpstr>Objectives</vt:lpstr>
      <vt:lpstr>The same Objective</vt:lpstr>
      <vt:lpstr>Schedule</vt:lpstr>
      <vt:lpstr>Preliminaries</vt:lpstr>
      <vt:lpstr>Numerical Differentiation</vt:lpstr>
      <vt:lpstr>Numerical Differentiation</vt:lpstr>
      <vt:lpstr>Numerical Differentiation</vt:lpstr>
      <vt:lpstr>Truncation Error</vt:lpstr>
      <vt:lpstr>Numerical Differentiation</vt:lpstr>
      <vt:lpstr>Numerical Differentiation</vt:lpstr>
      <vt:lpstr>Numerical Differentiation</vt:lpstr>
      <vt:lpstr>Numerical Differentiation</vt:lpstr>
      <vt:lpstr>Use Octave to compare these methods</vt:lpstr>
      <vt:lpstr>Numerical Differentiation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Euler Method</vt:lpstr>
      <vt:lpstr>Slide 28</vt:lpstr>
      <vt:lpstr>Slide 29</vt:lpstr>
      <vt:lpstr>Slide 30</vt:lpstr>
      <vt:lpstr>Euler Method</vt:lpstr>
      <vt:lpstr>Euler Method</vt:lpstr>
      <vt:lpstr>Slide 33</vt:lpstr>
      <vt:lpstr>The Three-Variable Model</vt:lpstr>
      <vt:lpstr>The Three-Variable Model</vt:lpstr>
      <vt:lpstr>The Three-Variable Model</vt:lpstr>
      <vt:lpstr>The Three-Variable Model</vt:lpstr>
      <vt:lpstr>The Three-Variable Model</vt:lpstr>
      <vt:lpstr>The Three-Variable Model</vt:lpstr>
      <vt:lpstr>Heat Diffusion Equations</vt:lpstr>
      <vt:lpstr>Heat Diffusion Equation</vt:lpstr>
      <vt:lpstr>Heat Diffusion Equation</vt:lpstr>
      <vt:lpstr>Heat Diffusion Equation</vt:lpstr>
      <vt:lpstr>Heat Diffusion Equation</vt:lpstr>
      <vt:lpstr>Heat Diffusion Equation</vt:lpstr>
      <vt:lpstr>Heat Diffusion Equation</vt:lpstr>
      <vt:lpstr>Heat Diffusion Equation</vt:lpstr>
      <vt:lpstr>Store u in a two-dimensional array</vt:lpstr>
      <vt:lpstr>Heat Diffusion Equation</vt:lpstr>
      <vt:lpstr>Heat Diffusion Equation</vt:lpstr>
      <vt:lpstr>The END</vt:lpstr>
    </vt:vector>
  </TitlesOfParts>
  <Company>graduate center, cuny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 for Differential Equations</dc:title>
  <dc:creator>Kai Zhao</dc:creator>
  <cp:lastModifiedBy>Nancy Griffeth</cp:lastModifiedBy>
  <cp:revision>228</cp:revision>
  <dcterms:created xsi:type="dcterms:W3CDTF">2011-01-11T12:38:28Z</dcterms:created>
  <dcterms:modified xsi:type="dcterms:W3CDTF">2011-01-11T12:51:22Z</dcterms:modified>
</cp:coreProperties>
</file>