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89" r:id="rId5"/>
  </p:sldMasterIdLst>
  <p:handoutMasterIdLst>
    <p:handoutMasterId r:id="rId55"/>
  </p:handoutMasterIdLst>
  <p:sldIdLst>
    <p:sldId id="256" r:id="rId6"/>
    <p:sldId id="347" r:id="rId7"/>
    <p:sldId id="257" r:id="rId8"/>
    <p:sldId id="332" r:id="rId9"/>
    <p:sldId id="331" r:id="rId10"/>
    <p:sldId id="296" r:id="rId11"/>
    <p:sldId id="270" r:id="rId12"/>
    <p:sldId id="271" r:id="rId13"/>
    <p:sldId id="272" r:id="rId14"/>
    <p:sldId id="273" r:id="rId15"/>
    <p:sldId id="275" r:id="rId16"/>
    <p:sldId id="277" r:id="rId17"/>
    <p:sldId id="262" r:id="rId18"/>
    <p:sldId id="263" r:id="rId19"/>
    <p:sldId id="264" r:id="rId20"/>
    <p:sldId id="265" r:id="rId21"/>
    <p:sldId id="266" r:id="rId22"/>
    <p:sldId id="268" r:id="rId23"/>
    <p:sldId id="269" r:id="rId24"/>
    <p:sldId id="259" r:id="rId25"/>
    <p:sldId id="260" r:id="rId26"/>
    <p:sldId id="293" r:id="rId27"/>
    <p:sldId id="336" r:id="rId28"/>
    <p:sldId id="343" r:id="rId29"/>
    <p:sldId id="338" r:id="rId30"/>
    <p:sldId id="294" r:id="rId31"/>
    <p:sldId id="295" r:id="rId32"/>
    <p:sldId id="333" r:id="rId33"/>
    <p:sldId id="288" r:id="rId34"/>
    <p:sldId id="289" r:id="rId35"/>
    <p:sldId id="339" r:id="rId36"/>
    <p:sldId id="298" r:id="rId37"/>
    <p:sldId id="340" r:id="rId38"/>
    <p:sldId id="304" r:id="rId39"/>
    <p:sldId id="307" r:id="rId40"/>
    <p:sldId id="341" r:id="rId41"/>
    <p:sldId id="342" r:id="rId42"/>
    <p:sldId id="344" r:id="rId43"/>
    <p:sldId id="345" r:id="rId44"/>
    <p:sldId id="346" r:id="rId45"/>
    <p:sldId id="335" r:id="rId46"/>
    <p:sldId id="318" r:id="rId47"/>
    <p:sldId id="325" r:id="rId48"/>
    <p:sldId id="327" r:id="rId49"/>
    <p:sldId id="320" r:id="rId50"/>
    <p:sldId id="322" r:id="rId51"/>
    <p:sldId id="324" r:id="rId52"/>
    <p:sldId id="323" r:id="rId53"/>
    <p:sldId id="329" r:id="rId54"/>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0" autoAdjust="0"/>
    <p:restoredTop sz="94728" autoAdjust="0"/>
  </p:normalViewPr>
  <p:slideViewPr>
    <p:cSldViewPr>
      <p:cViewPr varScale="1">
        <p:scale>
          <a:sx n="99" d="100"/>
          <a:sy n="99" d="100"/>
        </p:scale>
        <p:origin x="786"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01B920D5-BCEA-41D8-8CDB-23768B799070}" type="datetimeFigureOut">
              <a:rPr lang="en-US" smtClean="0"/>
              <a:t>10/17/2018</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C364E9BA-C1E6-4064-9083-19EAAF127F5D}" type="slidenum">
              <a:rPr lang="en-US" smtClean="0"/>
              <a:t>‹#›</a:t>
            </a:fld>
            <a:endParaRPr lang="en-US"/>
          </a:p>
        </p:txBody>
      </p:sp>
    </p:spTree>
    <p:extLst>
      <p:ext uri="{BB962C8B-B14F-4D97-AF65-F5344CB8AC3E}">
        <p14:creationId xmlns:p14="http://schemas.microsoft.com/office/powerpoint/2010/main" val="418107137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8F84B5FC-3C75-4CE9-B44C-A8B4E463AB76}" type="slidenum">
              <a:rPr lang="en-US" smtClean="0"/>
              <a:pPr/>
              <a:t>‹#›</a:t>
            </a:fld>
            <a:endParaRPr lang="en-US"/>
          </a:p>
        </p:txBody>
      </p:sp>
    </p:spTree>
    <p:extLst>
      <p:ext uri="{BB962C8B-B14F-4D97-AF65-F5344CB8AC3E}">
        <p14:creationId xmlns:p14="http://schemas.microsoft.com/office/powerpoint/2010/main" val="887186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3BB90A-166F-4D6A-B3BF-E5A3BE2E0266}" type="slidenum">
              <a:rPr lang="en-US" smtClean="0"/>
              <a:pPr/>
              <a:t>‹#›</a:t>
            </a:fld>
            <a:endParaRPr lang="en-US"/>
          </a:p>
        </p:txBody>
      </p:sp>
    </p:spTree>
    <p:extLst>
      <p:ext uri="{BB962C8B-B14F-4D97-AF65-F5344CB8AC3E}">
        <p14:creationId xmlns:p14="http://schemas.microsoft.com/office/powerpoint/2010/main" val="4086963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52D9B4-2C0F-4158-AB92-16088E556B38}" type="slidenum">
              <a:rPr lang="en-US" smtClean="0"/>
              <a:pPr/>
              <a:t>‹#›</a:t>
            </a:fld>
            <a:endParaRPr lang="en-US"/>
          </a:p>
        </p:txBody>
      </p:sp>
    </p:spTree>
    <p:extLst>
      <p:ext uri="{BB962C8B-B14F-4D97-AF65-F5344CB8AC3E}">
        <p14:creationId xmlns:p14="http://schemas.microsoft.com/office/powerpoint/2010/main" val="3615182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189862-DF06-4FF1-86C7-40B673366982}" type="slidenum">
              <a:rPr lang="en-US" smtClean="0"/>
              <a:pPr/>
              <a:t>‹#›</a:t>
            </a:fld>
            <a:endParaRPr lang="en-US"/>
          </a:p>
        </p:txBody>
      </p:sp>
    </p:spTree>
    <p:extLst>
      <p:ext uri="{BB962C8B-B14F-4D97-AF65-F5344CB8AC3E}">
        <p14:creationId xmlns:p14="http://schemas.microsoft.com/office/powerpoint/2010/main" val="3238336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F699F9-3747-49E2-8FD6-76485FD856E2}" type="slidenum">
              <a:rPr lang="en-US" smtClean="0"/>
              <a:pPr/>
              <a:t>‹#›</a:t>
            </a:fld>
            <a:endParaRPr lang="en-US"/>
          </a:p>
        </p:txBody>
      </p:sp>
    </p:spTree>
    <p:extLst>
      <p:ext uri="{BB962C8B-B14F-4D97-AF65-F5344CB8AC3E}">
        <p14:creationId xmlns:p14="http://schemas.microsoft.com/office/powerpoint/2010/main" val="3012750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8ADBC1E9-577C-430E-BBE5-16BC1CD0FD8F}" type="slidenum">
              <a:rPr lang="en-US" smtClean="0"/>
              <a:pPr/>
              <a:t>‹#›</a:t>
            </a:fld>
            <a:endParaRPr lang="en-US"/>
          </a:p>
        </p:txBody>
      </p:sp>
    </p:spTree>
    <p:extLst>
      <p:ext uri="{BB962C8B-B14F-4D97-AF65-F5344CB8AC3E}">
        <p14:creationId xmlns:p14="http://schemas.microsoft.com/office/powerpoint/2010/main" val="321791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C7E75B-A3E9-48C1-9E66-BF9EE91FA70C}" type="slidenum">
              <a:rPr lang="en-US" smtClean="0"/>
              <a:pPr/>
              <a:t>‹#›</a:t>
            </a:fld>
            <a:endParaRPr lang="en-US"/>
          </a:p>
        </p:txBody>
      </p:sp>
    </p:spTree>
    <p:extLst>
      <p:ext uri="{BB962C8B-B14F-4D97-AF65-F5344CB8AC3E}">
        <p14:creationId xmlns:p14="http://schemas.microsoft.com/office/powerpoint/2010/main" val="370746126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E0356-9ACE-456D-BF0D-22B1FACDEA2D}" type="slidenum">
              <a:rPr lang="en-US" smtClean="0"/>
              <a:pPr/>
              <a:t>‹#›</a:t>
            </a:fld>
            <a:endParaRPr lang="en-US"/>
          </a:p>
        </p:txBody>
      </p:sp>
    </p:spTree>
    <p:extLst>
      <p:ext uri="{BB962C8B-B14F-4D97-AF65-F5344CB8AC3E}">
        <p14:creationId xmlns:p14="http://schemas.microsoft.com/office/powerpoint/2010/main" val="314495399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747BAC92-6888-48A8-A860-C51FD9E8DB3C}" type="slidenum">
              <a:rPr lang="en-US" smtClean="0"/>
              <a:pPr/>
              <a:t>‹#›</a:t>
            </a:fld>
            <a:endParaRPr lang="en-US"/>
          </a:p>
        </p:txBody>
      </p:sp>
    </p:spTree>
    <p:extLst>
      <p:ext uri="{BB962C8B-B14F-4D97-AF65-F5344CB8AC3E}">
        <p14:creationId xmlns:p14="http://schemas.microsoft.com/office/powerpoint/2010/main" val="3075940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0623DB-C8E6-4D58-A3E0-F187D49AFFB8}" type="slidenum">
              <a:rPr lang="en-US" smtClean="0"/>
              <a:pPr/>
              <a:t>‹#›</a:t>
            </a:fld>
            <a:endParaRPr lang="en-US"/>
          </a:p>
        </p:txBody>
      </p:sp>
    </p:spTree>
    <p:extLst>
      <p:ext uri="{BB962C8B-B14F-4D97-AF65-F5344CB8AC3E}">
        <p14:creationId xmlns:p14="http://schemas.microsoft.com/office/powerpoint/2010/main" val="2862704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0E466687-CC06-46F9-9FF7-7BFB57731654}" type="slidenum">
              <a:rPr lang="en-US" smtClean="0"/>
              <a:pPr/>
              <a:t>‹#›</a:t>
            </a:fld>
            <a:endParaRPr lang="en-US"/>
          </a:p>
        </p:txBody>
      </p:sp>
    </p:spTree>
    <p:extLst>
      <p:ext uri="{BB962C8B-B14F-4D97-AF65-F5344CB8AC3E}">
        <p14:creationId xmlns:p14="http://schemas.microsoft.com/office/powerpoint/2010/main" val="168685452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endParaRPr lang="en-US"/>
          </a:p>
        </p:txBody>
      </p:sp>
      <p:sp>
        <p:nvSpPr>
          <p:cNvPr id="10" name="Slide Number Placeholder 9"/>
          <p:cNvSpPr>
            <a:spLocks noGrp="1"/>
          </p:cNvSpPr>
          <p:nvPr>
            <p:ph type="sldNum" sz="quarter" idx="12"/>
          </p:nvPr>
        </p:nvSpPr>
        <p:spPr/>
        <p:txBody>
          <a:bodyPr/>
          <a:lstStyle/>
          <a:p>
            <a:fld id="{EAEE2BE5-F2D9-43C8-8F52-DF1B592316F9}" type="slidenum">
              <a:rPr lang="en-US" smtClean="0"/>
              <a:pPr/>
              <a:t>‹#›</a:t>
            </a:fld>
            <a:endParaRPr lang="en-US"/>
          </a:p>
        </p:txBody>
      </p:sp>
    </p:spTree>
    <p:extLst>
      <p:ext uri="{BB962C8B-B14F-4D97-AF65-F5344CB8AC3E}">
        <p14:creationId xmlns:p14="http://schemas.microsoft.com/office/powerpoint/2010/main" val="747537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ED189862-DF06-4FF1-86C7-40B673366982}" type="slidenum">
              <a:rPr lang="en-US" smtClean="0"/>
              <a:pPr/>
              <a:t>‹#›</a:t>
            </a:fld>
            <a:endParaRPr lang="en-US"/>
          </a:p>
        </p:txBody>
      </p:sp>
    </p:spTree>
    <p:extLst>
      <p:ext uri="{BB962C8B-B14F-4D97-AF65-F5344CB8AC3E}">
        <p14:creationId xmlns:p14="http://schemas.microsoft.com/office/powerpoint/2010/main" val="1667817462"/>
      </p:ext>
    </p:extLst>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 id="2147484301" r:id="rId12"/>
  </p:sldLayoutIdLst>
  <p:txStyles>
    <p:titleStyle>
      <a:lvl1pPr algn="l" defTabSz="914400" rtl="0" eaLnBrk="1" latinLnBrk="0" hangingPunct="1">
        <a:lnSpc>
          <a:spcPct val="90000"/>
        </a:lnSpc>
        <a:spcBef>
          <a:spcPct val="0"/>
        </a:spcBef>
        <a:buNone/>
        <a:defRPr sz="4200" b="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2.cuny.edu/research/research-compliance/human-research-protection-program-hrpp/hrpp-policies-procedures/#1460557807503-ffb0df78-c58c"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urldefense.proofpoint.com/v2/url?u=https-3A__ideate.cuny.edu&amp;d=DwMFAg&amp;c=tzSjEhL4u5XIh9GXWARTsBI31pp--h2kWBIadC1LS_M&amp;r=zw8rQhrmGFq9vkdRobPdIqfaTx4TaRXnW5VE2BF6OYg&amp;m=sZgOWQih4LnKbUg9-LTQi4jZRxpuOBB42L--wy1uAEo&amp;s=Hc0MCqt7JrwezWa1R8PdgzxOBmo-yGeyYt0oY4fY478&amp;e=" TargetMode="External"/><Relationship Id="rId2" Type="http://schemas.openxmlformats.org/officeDocument/2006/relationships/hyperlink" Target="mailto:ideate@cuny.edu"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deate.cuny.edu/" TargetMode="External"/><Relationship Id="rId2" Type="http://schemas.openxmlformats.org/officeDocument/2006/relationships/hyperlink" Target="http://www.citiprogram.or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hrpp.administrator@lehman.cuny.edu" TargetMode="External"/><Relationship Id="rId2" Type="http://schemas.openxmlformats.org/officeDocument/2006/relationships/hyperlink" Target="mailto:tara.prairie@lehman.cuny.edu"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lehman.edu/institutional-review-board/index.php" TargetMode="External"/><Relationship Id="rId2" Type="http://schemas.openxmlformats.org/officeDocument/2006/relationships/hyperlink" Target="http://www2.cuny.edu/research/research-complianc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login.irbmanager.com/" TargetMode="External"/><Relationship Id="rId2" Type="http://schemas.openxmlformats.org/officeDocument/2006/relationships/hyperlink" Target="http://schools.nyc.gov/Accountability/data/DataRequests"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mailto:RPSGresearch@schools.nyc.gov"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chools.nyc.gov/NR/rdonlyres/A2F10BFB-4D21-47F1-86A8-AD631742FB11/0/SampleDataReleaseConsentForm.pdf"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mailto:tara.prairie@lehman.cuny.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400" dirty="0" smtClean="0">
                <a:solidFill>
                  <a:srgbClr val="C00000"/>
                </a:solidFill>
              </a:rPr>
              <a:t>Navigating the IRB &amp; IDEATE at Lehman College</a:t>
            </a:r>
            <a:endParaRPr lang="en-US" sz="4400" dirty="0">
              <a:solidFill>
                <a:srgbClr val="C00000"/>
              </a:solidFill>
            </a:endParaRPr>
          </a:p>
        </p:txBody>
      </p:sp>
      <p:sp>
        <p:nvSpPr>
          <p:cNvPr id="3" name="Subtitle 2"/>
          <p:cNvSpPr>
            <a:spLocks noGrp="1"/>
          </p:cNvSpPr>
          <p:nvPr>
            <p:ph type="subTitle" idx="1"/>
          </p:nvPr>
        </p:nvSpPr>
        <p:spPr>
          <a:xfrm>
            <a:off x="802386" y="4389120"/>
            <a:ext cx="5918454" cy="1554480"/>
          </a:xfrm>
        </p:spPr>
        <p:txBody>
          <a:bodyPr>
            <a:noAutofit/>
          </a:bodyPr>
          <a:lstStyle/>
          <a:p>
            <a:r>
              <a:rPr lang="en-US" sz="2800" b="1" dirty="0" smtClean="0"/>
              <a:t>Lisa Peralta</a:t>
            </a:r>
          </a:p>
          <a:p>
            <a:r>
              <a:rPr lang="en-US" sz="2800" b="1" dirty="0" smtClean="0"/>
              <a:t>Research Programs Manager</a:t>
            </a:r>
          </a:p>
          <a:p>
            <a:r>
              <a:rPr lang="en-US" sz="2800" b="1" dirty="0" smtClean="0"/>
              <a:t>Lehman College</a:t>
            </a:r>
            <a:endParaRPr lang="en-US" sz="2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658368"/>
          </a:xfrm>
        </p:spPr>
        <p:txBody>
          <a:bodyPr>
            <a:normAutofit fontScale="90000"/>
          </a:bodyPr>
          <a:lstStyle/>
          <a:p>
            <a:r>
              <a:rPr lang="en-US" dirty="0" smtClean="0">
                <a:solidFill>
                  <a:srgbClr val="C00000"/>
                </a:solidFill>
              </a:rPr>
              <a:t>Expedited Research Category 4</a:t>
            </a:r>
            <a:endParaRPr lang="en-US" dirty="0">
              <a:solidFill>
                <a:srgbClr val="C00000"/>
              </a:solidFill>
            </a:endParaRPr>
          </a:p>
        </p:txBody>
      </p:sp>
      <p:sp>
        <p:nvSpPr>
          <p:cNvPr id="3" name="Content Placeholder 2"/>
          <p:cNvSpPr>
            <a:spLocks noGrp="1"/>
          </p:cNvSpPr>
          <p:nvPr>
            <p:ph idx="1"/>
          </p:nvPr>
        </p:nvSpPr>
        <p:spPr>
          <a:xfrm>
            <a:off x="685800" y="1066800"/>
            <a:ext cx="7239000" cy="5181600"/>
          </a:xfrm>
        </p:spPr>
        <p:txBody>
          <a:bodyPr>
            <a:noAutofit/>
          </a:bodyPr>
          <a:lstStyle/>
          <a:p>
            <a:r>
              <a:rPr lang="en-US" sz="1900" dirty="0" smtClean="0"/>
              <a:t>Collection of data through noninvasive procedures (not involving general anesthesia or sedation) routinely employed in clinical practice, excluding procedures involving x-rays or microwaves. Where medical devices are employed, they must be cleared/approved for marketing. (Studies intended to evaluate the safety and effectiveness of the medical device are not generally eligible for expedited review, including studies of cleared medical devices for new indications.)</a:t>
            </a:r>
          </a:p>
          <a:p>
            <a:r>
              <a:rPr lang="en-US" sz="1900" dirty="0"/>
              <a:t>Examples: (a) physical sensors that are applied either to the surface of the body or at a distance and do not involve input of significant amounts of energy into the subject or an invasion of the subjects privacy; (b) weighing or testing sensory acuity; (c) MRI; (d) ECG, EEG, thermography, detection of naturally occurring radioactivity, ERG, ultrasound, diagnostic infrared imaging, </a:t>
            </a:r>
            <a:r>
              <a:rPr lang="en-US" sz="1900" dirty="0" err="1"/>
              <a:t>doppler</a:t>
            </a:r>
            <a:r>
              <a:rPr lang="en-US" sz="1900" dirty="0"/>
              <a:t> blood flow, and echo; (e) moderate exercise, muscular strength testing, body composition assessment, and flexibility testing where appropriate given the age, weight, and health of the individual.</a:t>
            </a:r>
          </a:p>
          <a:p>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Expedited Research Category 5</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sz="2400" dirty="0" smtClean="0"/>
              <a:t>Research involving materials (data, documents, records, or specimens) that have been collected, or will be collected solely for nonresearch purposes (such as medical treatment or diagnosis).</a:t>
            </a:r>
          </a:p>
          <a:p>
            <a:pPr marL="0" indent="0">
              <a:buNone/>
            </a:pPr>
            <a:endParaRPr lang="en-US" dirty="0"/>
          </a:p>
          <a:p>
            <a:pPr marL="0" indent="0">
              <a:buNone/>
            </a:pPr>
            <a:r>
              <a:rPr lang="en-US" sz="4200" cap="all" dirty="0">
                <a:solidFill>
                  <a:srgbClr val="C00000"/>
                </a:solidFill>
                <a:latin typeface="+mj-lt"/>
              </a:rPr>
              <a:t>Expedited Research Category </a:t>
            </a:r>
            <a:r>
              <a:rPr lang="en-US" sz="4200" cap="all" dirty="0" smtClean="0">
                <a:solidFill>
                  <a:srgbClr val="C00000"/>
                </a:solidFill>
                <a:latin typeface="+mj-lt"/>
              </a:rPr>
              <a:t>6</a:t>
            </a:r>
          </a:p>
          <a:p>
            <a:r>
              <a:rPr lang="en-US" sz="2400" dirty="0"/>
              <a:t>Collection of data from voice, video, digital, or image recordings made for research purposes.</a:t>
            </a:r>
          </a:p>
          <a:p>
            <a:endParaRPr lang="en-US" sz="42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Expedited Research Category 7</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sz="2800" dirty="0" smtClean="0"/>
              <a:t>Research on individual or group characteristics or behavior (including, but not limited to, research on perception, cognition, motivation, identity, language, communication, cultural beliefs or practices, and social behavior) or research employing survey, interview, oral history, focus group, program evaluation, human factors evaluation, or quality assurance methodologies.</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Exempt Research Review</a:t>
            </a:r>
            <a:endParaRPr lang="en-US"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r>
              <a:rPr lang="en-US" sz="3000" dirty="0" smtClean="0"/>
              <a:t>Does NOT mean you are exempt from IRB review.</a:t>
            </a:r>
          </a:p>
          <a:p>
            <a:r>
              <a:rPr lang="en-US" sz="3000" dirty="0" smtClean="0"/>
              <a:t>The PI must still submit a </a:t>
            </a:r>
            <a:r>
              <a:rPr lang="en-US" sz="3000" dirty="0"/>
              <a:t>R</a:t>
            </a:r>
            <a:r>
              <a:rPr lang="en-US" sz="3000" dirty="0" smtClean="0"/>
              <a:t>equest for Exemption.</a:t>
            </a:r>
          </a:p>
          <a:p>
            <a:r>
              <a:rPr lang="en-US" sz="3000" dirty="0" smtClean="0"/>
              <a:t>Exempt Review status means you are exempt from continuing review (annual review)</a:t>
            </a:r>
          </a:p>
          <a:p>
            <a:r>
              <a:rPr lang="en-US" sz="3000" dirty="0" smtClean="0"/>
              <a:t>Approved for three (3) years.</a:t>
            </a:r>
          </a:p>
          <a:p>
            <a:r>
              <a:rPr lang="en-US" sz="3000" dirty="0" smtClean="0"/>
              <a:t>Must resubmit request for exemption before 3 years is up.</a:t>
            </a:r>
            <a:endParaRPr lang="en-US" sz="30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Exempt Research Category 1</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sz="2800" dirty="0">
                <a:solidFill>
                  <a:schemeClr val="tx1"/>
                </a:solidFill>
                <a:latin typeface="+mn-lt"/>
                <a:ea typeface="+mn-ea"/>
                <a:cs typeface="+mn-cs"/>
              </a:rPr>
              <a:t>Research conducted in </a:t>
            </a:r>
            <a:r>
              <a:rPr lang="en-US" sz="2800" dirty="0" smtClean="0">
                <a:solidFill>
                  <a:schemeClr val="tx1"/>
                </a:solidFill>
                <a:latin typeface="+mn-lt"/>
                <a:ea typeface="+mn-ea"/>
                <a:cs typeface="+mn-cs"/>
              </a:rPr>
              <a:t>established </a:t>
            </a:r>
            <a:r>
              <a:rPr lang="en-US" sz="2800" dirty="0">
                <a:solidFill>
                  <a:schemeClr val="tx1"/>
                </a:solidFill>
                <a:latin typeface="+mn-lt"/>
                <a:ea typeface="+mn-ea"/>
                <a:cs typeface="+mn-cs"/>
              </a:rPr>
              <a:t>or commonly </a:t>
            </a:r>
            <a:r>
              <a:rPr lang="en-US" sz="2800" dirty="0" smtClean="0">
                <a:solidFill>
                  <a:schemeClr val="tx1"/>
                </a:solidFill>
                <a:latin typeface="+mn-lt"/>
                <a:ea typeface="+mn-ea"/>
                <a:cs typeface="+mn-cs"/>
              </a:rPr>
              <a:t>accepted </a:t>
            </a:r>
            <a:r>
              <a:rPr lang="en-US" sz="2800" dirty="0">
                <a:solidFill>
                  <a:schemeClr val="tx1"/>
                </a:solidFill>
                <a:latin typeface="+mn-lt"/>
                <a:ea typeface="+mn-ea"/>
                <a:cs typeface="+mn-cs"/>
              </a:rPr>
              <a:t>educational </a:t>
            </a:r>
            <a:r>
              <a:rPr lang="en-US" sz="2800" dirty="0" smtClean="0">
                <a:solidFill>
                  <a:schemeClr val="tx1"/>
                </a:solidFill>
                <a:latin typeface="+mn-lt"/>
                <a:ea typeface="+mn-ea"/>
                <a:cs typeface="+mn-cs"/>
              </a:rPr>
              <a:t>settings, </a:t>
            </a:r>
            <a:r>
              <a:rPr lang="en-US" sz="2800" dirty="0">
                <a:solidFill>
                  <a:schemeClr val="tx1"/>
                </a:solidFill>
                <a:latin typeface="+mn-lt"/>
                <a:ea typeface="+mn-ea"/>
                <a:cs typeface="+mn-cs"/>
              </a:rPr>
              <a:t>involving normal </a:t>
            </a:r>
            <a:r>
              <a:rPr lang="en-US" sz="2800" dirty="0" smtClean="0">
                <a:solidFill>
                  <a:schemeClr val="tx1"/>
                </a:solidFill>
                <a:latin typeface="+mn-lt"/>
                <a:ea typeface="+mn-ea"/>
                <a:cs typeface="+mn-cs"/>
              </a:rPr>
              <a:t>educational </a:t>
            </a:r>
            <a:r>
              <a:rPr lang="en-US" sz="2800" dirty="0">
                <a:solidFill>
                  <a:schemeClr val="tx1"/>
                </a:solidFill>
                <a:latin typeface="+mn-lt"/>
                <a:ea typeface="+mn-ea"/>
                <a:cs typeface="+mn-cs"/>
              </a:rPr>
              <a:t>practices, such as (a) research on </a:t>
            </a:r>
            <a:r>
              <a:rPr lang="en-US" sz="2800" dirty="0" smtClean="0">
                <a:solidFill>
                  <a:schemeClr val="tx1"/>
                </a:solidFill>
                <a:latin typeface="+mn-lt"/>
                <a:ea typeface="+mn-ea"/>
                <a:cs typeface="+mn-cs"/>
              </a:rPr>
              <a:t>regular </a:t>
            </a:r>
            <a:r>
              <a:rPr lang="en-US" sz="2800" dirty="0">
                <a:solidFill>
                  <a:schemeClr val="tx1"/>
                </a:solidFill>
                <a:latin typeface="+mn-lt"/>
                <a:ea typeface="+mn-ea"/>
                <a:cs typeface="+mn-cs"/>
              </a:rPr>
              <a:t>and special education instructional strategies or </a:t>
            </a:r>
            <a:r>
              <a:rPr lang="en-US" sz="2800" dirty="0" smtClean="0">
                <a:solidFill>
                  <a:schemeClr val="tx1"/>
                </a:solidFill>
                <a:latin typeface="+mn-lt"/>
                <a:ea typeface="+mn-ea"/>
                <a:cs typeface="+mn-cs"/>
              </a:rPr>
              <a:t>(</a:t>
            </a:r>
            <a:r>
              <a:rPr lang="en-US" sz="2800" dirty="0">
                <a:solidFill>
                  <a:schemeClr val="tx1"/>
                </a:solidFill>
                <a:latin typeface="+mn-lt"/>
                <a:ea typeface="+mn-ea"/>
                <a:cs typeface="+mn-cs"/>
              </a:rPr>
              <a:t>b) research on the effectiveness of or the </a:t>
            </a:r>
            <a:r>
              <a:rPr lang="en-US" sz="2800" dirty="0" smtClean="0">
                <a:solidFill>
                  <a:schemeClr val="tx1"/>
                </a:solidFill>
                <a:latin typeface="+mn-lt"/>
                <a:ea typeface="+mn-ea"/>
                <a:cs typeface="+mn-cs"/>
              </a:rPr>
              <a:t>comparison </a:t>
            </a:r>
            <a:r>
              <a:rPr lang="en-US" sz="2800" dirty="0">
                <a:solidFill>
                  <a:schemeClr val="tx1"/>
                </a:solidFill>
                <a:latin typeface="+mn-lt"/>
                <a:ea typeface="+mn-ea"/>
                <a:cs typeface="+mn-cs"/>
              </a:rPr>
              <a:t>among instructional techniques, curricula or </a:t>
            </a:r>
            <a:r>
              <a:rPr lang="en-US" sz="2800" dirty="0" smtClean="0">
                <a:solidFill>
                  <a:schemeClr val="tx1"/>
                </a:solidFill>
                <a:latin typeface="+mn-lt"/>
                <a:ea typeface="+mn-ea"/>
                <a:cs typeface="+mn-cs"/>
              </a:rPr>
              <a:t>classroom </a:t>
            </a:r>
            <a:r>
              <a:rPr lang="en-US" sz="2800" dirty="0">
                <a:solidFill>
                  <a:schemeClr val="tx1"/>
                </a:solidFill>
                <a:latin typeface="+mn-lt"/>
                <a:ea typeface="+mn-ea"/>
                <a:cs typeface="+mn-cs"/>
              </a:rPr>
              <a:t>management methods. </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620000" cy="1039368"/>
          </a:xfrm>
        </p:spPr>
        <p:txBody>
          <a:bodyPr/>
          <a:lstStyle/>
          <a:p>
            <a:r>
              <a:rPr lang="en-US" dirty="0" smtClean="0">
                <a:solidFill>
                  <a:srgbClr val="C00000"/>
                </a:solidFill>
              </a:rPr>
              <a:t>Exempt Research Category 2</a:t>
            </a:r>
            <a:endParaRPr lang="en-US" dirty="0">
              <a:solidFill>
                <a:srgbClr val="C00000"/>
              </a:solidFill>
            </a:endParaRPr>
          </a:p>
        </p:txBody>
      </p:sp>
      <p:sp>
        <p:nvSpPr>
          <p:cNvPr id="3" name="Content Placeholder 2"/>
          <p:cNvSpPr>
            <a:spLocks noGrp="1"/>
          </p:cNvSpPr>
          <p:nvPr>
            <p:ph idx="1"/>
          </p:nvPr>
        </p:nvSpPr>
        <p:spPr>
          <a:xfrm>
            <a:off x="685800" y="1550126"/>
            <a:ext cx="7696200" cy="4850674"/>
          </a:xfrm>
        </p:spPr>
        <p:txBody>
          <a:bodyPr>
            <a:noAutofit/>
          </a:bodyPr>
          <a:lstStyle/>
          <a:p>
            <a:r>
              <a:rPr lang="en-US" sz="2500" dirty="0" smtClean="0">
                <a:solidFill>
                  <a:schemeClr val="tx1"/>
                </a:solidFill>
              </a:rPr>
              <a:t>Research </a:t>
            </a:r>
            <a:r>
              <a:rPr lang="en-US" sz="2500" dirty="0">
                <a:solidFill>
                  <a:schemeClr val="tx1"/>
                </a:solidFill>
              </a:rPr>
              <a:t>involving the use of educational tests (cognitive, diagnostic, aptitude, achievement), </a:t>
            </a:r>
            <a:r>
              <a:rPr lang="en-US" sz="2500" dirty="0" smtClean="0">
                <a:solidFill>
                  <a:schemeClr val="tx1"/>
                </a:solidFill>
              </a:rPr>
              <a:t>survey procedures</a:t>
            </a:r>
            <a:r>
              <a:rPr lang="en-US" sz="2500" dirty="0">
                <a:solidFill>
                  <a:schemeClr val="tx1"/>
                </a:solidFill>
              </a:rPr>
              <a:t>, interview procedures or observation of public </a:t>
            </a:r>
            <a:r>
              <a:rPr lang="en-US" sz="2500" dirty="0" smtClean="0">
                <a:solidFill>
                  <a:schemeClr val="tx1"/>
                </a:solidFill>
              </a:rPr>
              <a:t>behavior, </a:t>
            </a:r>
            <a:r>
              <a:rPr lang="en-US" sz="2500" b="1" dirty="0" smtClean="0"/>
              <a:t>unless</a:t>
            </a:r>
            <a:r>
              <a:rPr lang="en-US" sz="2500" dirty="0" smtClean="0">
                <a:solidFill>
                  <a:schemeClr val="tx1"/>
                </a:solidFill>
              </a:rPr>
              <a:t>: </a:t>
            </a:r>
            <a:endParaRPr lang="en-US" sz="2500" dirty="0" smtClean="0"/>
          </a:p>
          <a:p>
            <a:pPr marL="457200" indent="-457200">
              <a:buAutoNum type="alphaLcPeriod"/>
            </a:pPr>
            <a:r>
              <a:rPr lang="en-US" sz="2500" dirty="0" smtClean="0">
                <a:solidFill>
                  <a:schemeClr val="tx1"/>
                </a:solidFill>
              </a:rPr>
              <a:t>information </a:t>
            </a:r>
            <a:r>
              <a:rPr lang="en-US" sz="2500" dirty="0">
                <a:solidFill>
                  <a:schemeClr val="tx1"/>
                </a:solidFill>
              </a:rPr>
              <a:t>obtained is recorded in such a manner that subjects can be identified, directly or </a:t>
            </a:r>
            <a:r>
              <a:rPr lang="en-US" sz="2500" dirty="0" smtClean="0">
                <a:solidFill>
                  <a:schemeClr val="tx1"/>
                </a:solidFill>
              </a:rPr>
              <a:t>through </a:t>
            </a:r>
            <a:r>
              <a:rPr lang="en-US" sz="2500" dirty="0">
                <a:solidFill>
                  <a:schemeClr val="tx1"/>
                </a:solidFill>
              </a:rPr>
              <a:t>identifiers linked to the subjects </a:t>
            </a:r>
            <a:r>
              <a:rPr lang="en-US" sz="2500" b="1" dirty="0" smtClean="0">
                <a:solidFill>
                  <a:schemeClr val="tx1"/>
                </a:solidFill>
              </a:rPr>
              <a:t>and</a:t>
            </a:r>
            <a:endParaRPr lang="en-US" sz="2500" b="1" dirty="0"/>
          </a:p>
          <a:p>
            <a:pPr marL="457200" indent="-457200">
              <a:buAutoNum type="alphaLcPeriod"/>
            </a:pPr>
            <a:r>
              <a:rPr lang="en-US" sz="2500" dirty="0" smtClean="0">
                <a:solidFill>
                  <a:schemeClr val="tx1"/>
                </a:solidFill>
              </a:rPr>
              <a:t>any </a:t>
            </a:r>
            <a:r>
              <a:rPr lang="en-US" sz="2500" dirty="0">
                <a:solidFill>
                  <a:schemeClr val="tx1"/>
                </a:solidFill>
              </a:rPr>
              <a:t>disclosure of the human subjects' responses </a:t>
            </a:r>
            <a:r>
              <a:rPr lang="en-US" sz="2500" dirty="0" smtClean="0">
                <a:solidFill>
                  <a:schemeClr val="tx1"/>
                </a:solidFill>
              </a:rPr>
              <a:t>outside </a:t>
            </a:r>
            <a:r>
              <a:rPr lang="en-US" sz="2500" dirty="0">
                <a:solidFill>
                  <a:schemeClr val="tx1"/>
                </a:solidFill>
              </a:rPr>
              <a:t>the research could reasonably place the </a:t>
            </a:r>
            <a:r>
              <a:rPr lang="en-US" sz="2500" dirty="0" smtClean="0">
                <a:solidFill>
                  <a:schemeClr val="tx1"/>
                </a:solidFill>
              </a:rPr>
              <a:t>subjects </a:t>
            </a:r>
            <a:r>
              <a:rPr lang="en-US" sz="2500" dirty="0">
                <a:solidFill>
                  <a:schemeClr val="tx1"/>
                </a:solidFill>
              </a:rPr>
              <a:t>at risk of criminal or civil liability </a:t>
            </a:r>
            <a:r>
              <a:rPr lang="en-US" sz="2500" dirty="0" smtClean="0">
                <a:solidFill>
                  <a:schemeClr val="tx1"/>
                </a:solidFill>
              </a:rPr>
              <a:t>or be </a:t>
            </a:r>
            <a:r>
              <a:rPr lang="en-US" sz="2500" dirty="0">
                <a:solidFill>
                  <a:schemeClr val="tx1"/>
                </a:solidFill>
              </a:rPr>
              <a:t>damaging to the subjects' financial standing, </a:t>
            </a:r>
            <a:r>
              <a:rPr lang="en-US" sz="2500" dirty="0" smtClean="0">
                <a:solidFill>
                  <a:schemeClr val="tx1"/>
                </a:solidFill>
              </a:rPr>
              <a:t>employability </a:t>
            </a:r>
            <a:r>
              <a:rPr lang="en-US" sz="2500" dirty="0">
                <a:solidFill>
                  <a:schemeClr val="tx1"/>
                </a:solidFill>
              </a:rPr>
              <a:t>or reputation. </a:t>
            </a:r>
          </a:p>
          <a:p>
            <a:endParaRPr lang="en-U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886968"/>
          </a:xfrm>
        </p:spPr>
        <p:txBody>
          <a:bodyPr/>
          <a:lstStyle/>
          <a:p>
            <a:r>
              <a:rPr lang="en-US" dirty="0" smtClean="0">
                <a:solidFill>
                  <a:srgbClr val="C00000"/>
                </a:solidFill>
              </a:rPr>
              <a:t>Exempt Research Category 3</a:t>
            </a:r>
            <a:endParaRPr lang="en-US" dirty="0">
              <a:solidFill>
                <a:srgbClr val="C00000"/>
              </a:solidFill>
            </a:endParaRPr>
          </a:p>
        </p:txBody>
      </p:sp>
      <p:sp>
        <p:nvSpPr>
          <p:cNvPr id="3" name="Content Placeholder 2"/>
          <p:cNvSpPr>
            <a:spLocks noGrp="1"/>
          </p:cNvSpPr>
          <p:nvPr>
            <p:ph idx="1"/>
          </p:nvPr>
        </p:nvSpPr>
        <p:spPr>
          <a:xfrm>
            <a:off x="685800" y="1371600"/>
            <a:ext cx="7772400" cy="4800600"/>
          </a:xfrm>
        </p:spPr>
        <p:txBody>
          <a:bodyPr>
            <a:normAutofit/>
          </a:bodyPr>
          <a:lstStyle/>
          <a:p>
            <a:r>
              <a:rPr lang="en-US" sz="2800" dirty="0" smtClean="0"/>
              <a:t>Research involving the use of educational tests (cognitive, diagnostic, aptitude, achievement), survey procedures, interview procedures, or  observation of public behavior that is not exempt under paragraph (2), if: </a:t>
            </a:r>
          </a:p>
          <a:p>
            <a:pPr marL="457200" indent="-457200">
              <a:buAutoNum type="alphaLcPeriod"/>
            </a:pPr>
            <a:r>
              <a:rPr lang="en-US" sz="2400" dirty="0" smtClean="0"/>
              <a:t>the human subjects are elected or appointed public officials or candidates for  public office </a:t>
            </a:r>
          </a:p>
          <a:p>
            <a:pPr marL="457200" indent="-457200">
              <a:buAutoNum type="alphaLcPeriod"/>
            </a:pPr>
            <a:r>
              <a:rPr lang="en-US" sz="2400" dirty="0" smtClean="0"/>
              <a:t>federal statute(s) require(s) without exception that the confidentiality of the personally identifiable information will be maintained  throughout the research and thereafter</a:t>
            </a:r>
            <a:r>
              <a:rPr lang="en-US" sz="2400" dirty="0"/>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Exempt Research Category 4</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sz="2800" dirty="0" smtClean="0"/>
              <a:t>Research involving the collection or study of existing data, documents, records, pathological specimens, or diagnostic specimens, if these sources are publicly available or if the information is recorded by the investigator in such manner that subjects cannot be identified, directly or through identifiers linked to the subjects.</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810768"/>
          </a:xfrm>
        </p:spPr>
        <p:txBody>
          <a:bodyPr>
            <a:normAutofit/>
          </a:bodyPr>
          <a:lstStyle/>
          <a:p>
            <a:r>
              <a:rPr lang="en-US" dirty="0" smtClean="0">
                <a:solidFill>
                  <a:srgbClr val="C00000"/>
                </a:solidFill>
              </a:rPr>
              <a:t>Exempt Research Category 5 </a:t>
            </a:r>
            <a:endParaRPr lang="en-US" dirty="0">
              <a:solidFill>
                <a:srgbClr val="C00000"/>
              </a:solidFill>
            </a:endParaRPr>
          </a:p>
        </p:txBody>
      </p:sp>
      <p:sp>
        <p:nvSpPr>
          <p:cNvPr id="3" name="Content Placeholder 2"/>
          <p:cNvSpPr>
            <a:spLocks noGrp="1"/>
          </p:cNvSpPr>
          <p:nvPr>
            <p:ph idx="1"/>
          </p:nvPr>
        </p:nvSpPr>
        <p:spPr>
          <a:xfrm>
            <a:off x="609600" y="1280160"/>
            <a:ext cx="7772400" cy="4892040"/>
          </a:xfrm>
        </p:spPr>
        <p:txBody>
          <a:bodyPr>
            <a:normAutofit fontScale="77500" lnSpcReduction="20000"/>
          </a:bodyPr>
          <a:lstStyle/>
          <a:p>
            <a:endParaRPr lang="en-US" sz="3300" b="1" dirty="0"/>
          </a:p>
          <a:p>
            <a:r>
              <a:rPr lang="en-US" sz="3300" b="1" dirty="0" smtClean="0">
                <a:solidFill>
                  <a:schemeClr val="tx1"/>
                </a:solidFill>
              </a:rPr>
              <a:t>Research </a:t>
            </a:r>
            <a:r>
              <a:rPr lang="en-US" sz="3300" b="1" dirty="0">
                <a:solidFill>
                  <a:schemeClr val="tx1"/>
                </a:solidFill>
              </a:rPr>
              <a:t>and demonstration </a:t>
            </a:r>
            <a:r>
              <a:rPr lang="en-US" sz="3300" b="1" dirty="0" smtClean="0">
                <a:solidFill>
                  <a:schemeClr val="tx1"/>
                </a:solidFill>
              </a:rPr>
              <a:t>projects </a:t>
            </a:r>
            <a:r>
              <a:rPr lang="en-US" sz="3300" dirty="0" smtClean="0">
                <a:solidFill>
                  <a:schemeClr val="tx1"/>
                </a:solidFill>
              </a:rPr>
              <a:t>which </a:t>
            </a:r>
            <a:r>
              <a:rPr lang="en-US" sz="3300" dirty="0">
                <a:solidFill>
                  <a:schemeClr val="tx1"/>
                </a:solidFill>
              </a:rPr>
              <a:t>are conducted by or subject to the approval of </a:t>
            </a:r>
            <a:r>
              <a:rPr lang="en-US" sz="3300" dirty="0" smtClean="0">
                <a:solidFill>
                  <a:schemeClr val="tx1"/>
                </a:solidFill>
              </a:rPr>
              <a:t>(</a:t>
            </a:r>
            <a:r>
              <a:rPr lang="en-US" sz="3300" dirty="0">
                <a:solidFill>
                  <a:schemeClr val="tx1"/>
                </a:solidFill>
              </a:rPr>
              <a:t>federal) department or agency heads and which are </a:t>
            </a:r>
            <a:r>
              <a:rPr lang="en-US" sz="3300" dirty="0" smtClean="0">
                <a:solidFill>
                  <a:schemeClr val="tx1"/>
                </a:solidFill>
              </a:rPr>
              <a:t>designed </a:t>
            </a:r>
            <a:r>
              <a:rPr lang="en-US" sz="3300" dirty="0">
                <a:solidFill>
                  <a:schemeClr val="tx1"/>
                </a:solidFill>
              </a:rPr>
              <a:t>to study, evaluate or otherwise examine: </a:t>
            </a:r>
            <a:endParaRPr lang="en-US" sz="3300" dirty="0" smtClean="0">
              <a:solidFill>
                <a:schemeClr val="tx1"/>
              </a:solidFill>
            </a:endParaRPr>
          </a:p>
          <a:p>
            <a:pPr marL="0" indent="0">
              <a:buNone/>
            </a:pPr>
            <a:r>
              <a:rPr lang="en-US" sz="3300" dirty="0" smtClean="0">
                <a:solidFill>
                  <a:schemeClr val="accent1">
                    <a:lumMod val="75000"/>
                  </a:schemeClr>
                </a:solidFill>
              </a:rPr>
              <a:t>	a.	</a:t>
            </a:r>
            <a:r>
              <a:rPr lang="en-US" sz="3300" dirty="0" smtClean="0">
                <a:solidFill>
                  <a:schemeClr val="tx1"/>
                </a:solidFill>
              </a:rPr>
              <a:t>public </a:t>
            </a:r>
            <a:r>
              <a:rPr lang="en-US" sz="3300" dirty="0">
                <a:solidFill>
                  <a:schemeClr val="tx1"/>
                </a:solidFill>
              </a:rPr>
              <a:t>benefit or service programs, </a:t>
            </a:r>
            <a:endParaRPr lang="en-US" sz="3300" dirty="0" smtClean="0">
              <a:solidFill>
                <a:schemeClr val="tx1"/>
              </a:solidFill>
            </a:endParaRPr>
          </a:p>
          <a:p>
            <a:pPr marL="0" indent="0">
              <a:buNone/>
            </a:pPr>
            <a:r>
              <a:rPr lang="en-US" sz="3300" dirty="0" smtClean="0">
                <a:solidFill>
                  <a:schemeClr val="accent1">
                    <a:lumMod val="75000"/>
                  </a:schemeClr>
                </a:solidFill>
              </a:rPr>
              <a:t>	b.	</a:t>
            </a:r>
            <a:r>
              <a:rPr lang="en-US" sz="3300" dirty="0" smtClean="0">
                <a:solidFill>
                  <a:schemeClr val="tx1"/>
                </a:solidFill>
              </a:rPr>
              <a:t>procedures for </a:t>
            </a:r>
            <a:r>
              <a:rPr lang="en-US" sz="3300" dirty="0">
                <a:solidFill>
                  <a:schemeClr val="tx1"/>
                </a:solidFill>
              </a:rPr>
              <a:t>obtaining benefits or </a:t>
            </a:r>
            <a:r>
              <a:rPr lang="en-US" sz="3300" dirty="0" smtClean="0">
                <a:solidFill>
                  <a:schemeClr val="tx1"/>
                </a:solidFill>
              </a:rPr>
              <a:t>			services </a:t>
            </a:r>
            <a:r>
              <a:rPr lang="en-US" sz="3300" dirty="0">
                <a:solidFill>
                  <a:schemeClr val="tx1"/>
                </a:solidFill>
              </a:rPr>
              <a:t>under those </a:t>
            </a:r>
            <a:r>
              <a:rPr lang="en-US" sz="3300" dirty="0" smtClean="0">
                <a:solidFill>
                  <a:schemeClr val="tx1"/>
                </a:solidFill>
              </a:rPr>
              <a:t>programs</a:t>
            </a:r>
          </a:p>
          <a:p>
            <a:pPr marL="0" indent="0">
              <a:buNone/>
            </a:pPr>
            <a:r>
              <a:rPr lang="en-US" sz="3300" dirty="0" smtClean="0">
                <a:solidFill>
                  <a:schemeClr val="accent1">
                    <a:lumMod val="75000"/>
                  </a:schemeClr>
                </a:solidFill>
              </a:rPr>
              <a:t>	c.	</a:t>
            </a:r>
            <a:r>
              <a:rPr lang="en-US" sz="3300" dirty="0" smtClean="0">
                <a:solidFill>
                  <a:schemeClr val="tx1"/>
                </a:solidFill>
              </a:rPr>
              <a:t>possible </a:t>
            </a:r>
            <a:r>
              <a:rPr lang="en-US" sz="3300" dirty="0">
                <a:solidFill>
                  <a:schemeClr val="tx1"/>
                </a:solidFill>
              </a:rPr>
              <a:t>changes in or alternatives to </a:t>
            </a:r>
            <a:r>
              <a:rPr lang="en-US" sz="3300" dirty="0" smtClean="0">
                <a:solidFill>
                  <a:schemeClr val="tx1"/>
                </a:solidFill>
              </a:rPr>
              <a:t>		those </a:t>
            </a:r>
            <a:r>
              <a:rPr lang="en-US" sz="3300" dirty="0">
                <a:solidFill>
                  <a:schemeClr val="tx1"/>
                </a:solidFill>
              </a:rPr>
              <a:t>programs or </a:t>
            </a:r>
            <a:r>
              <a:rPr lang="en-US" sz="3300" dirty="0" smtClean="0">
                <a:solidFill>
                  <a:schemeClr val="tx1"/>
                </a:solidFill>
              </a:rPr>
              <a:t>procedures </a:t>
            </a:r>
          </a:p>
          <a:p>
            <a:pPr marL="0" indent="0">
              <a:buNone/>
            </a:pPr>
            <a:r>
              <a:rPr lang="en-US" sz="3300" dirty="0" smtClean="0">
                <a:solidFill>
                  <a:schemeClr val="accent1">
                    <a:lumMod val="75000"/>
                  </a:schemeClr>
                </a:solidFill>
              </a:rPr>
              <a:t>	d.	</a:t>
            </a:r>
            <a:r>
              <a:rPr lang="en-US" sz="3300" dirty="0" smtClean="0">
                <a:solidFill>
                  <a:schemeClr val="tx1"/>
                </a:solidFill>
              </a:rPr>
              <a:t>possible changes </a:t>
            </a:r>
            <a:r>
              <a:rPr lang="en-US" sz="3300" dirty="0">
                <a:solidFill>
                  <a:schemeClr val="tx1"/>
                </a:solidFill>
              </a:rPr>
              <a:t>in methods </a:t>
            </a:r>
            <a:r>
              <a:rPr lang="en-US" sz="3300" dirty="0" smtClean="0">
                <a:solidFill>
                  <a:schemeClr val="tx1"/>
                </a:solidFill>
              </a:rPr>
              <a:t>or 			levels </a:t>
            </a:r>
            <a:r>
              <a:rPr lang="en-US" sz="3300" dirty="0">
                <a:solidFill>
                  <a:schemeClr val="tx1"/>
                </a:solidFill>
              </a:rPr>
              <a:t>of </a:t>
            </a:r>
            <a:r>
              <a:rPr lang="en-US" sz="3300" dirty="0" smtClean="0">
                <a:solidFill>
                  <a:schemeClr val="tx1"/>
                </a:solidFill>
              </a:rPr>
              <a:t>payment </a:t>
            </a:r>
            <a:r>
              <a:rPr lang="en-US" sz="3300" dirty="0">
                <a:solidFill>
                  <a:schemeClr val="tx1"/>
                </a:solidFill>
              </a:rPr>
              <a:t>for </a:t>
            </a:r>
            <a:r>
              <a:rPr lang="en-US" sz="3300" dirty="0" smtClean="0">
                <a:solidFill>
                  <a:schemeClr val="tx1"/>
                </a:solidFill>
              </a:rPr>
              <a:t>benefits or 			services under </a:t>
            </a:r>
            <a:r>
              <a:rPr lang="en-US" sz="3300" dirty="0">
                <a:solidFill>
                  <a:schemeClr val="tx1"/>
                </a:solidFill>
              </a:rPr>
              <a:t>those programs. </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Exempt Research Category 6</a:t>
            </a:r>
            <a:endParaRPr lang="en-US" dirty="0">
              <a:solidFill>
                <a:srgbClr val="C00000"/>
              </a:solidFill>
            </a:endParaRPr>
          </a:p>
        </p:txBody>
      </p:sp>
      <p:sp>
        <p:nvSpPr>
          <p:cNvPr id="3" name="Content Placeholder 2"/>
          <p:cNvSpPr>
            <a:spLocks noGrp="1"/>
          </p:cNvSpPr>
          <p:nvPr>
            <p:ph idx="1"/>
          </p:nvPr>
        </p:nvSpPr>
        <p:spPr>
          <a:xfrm>
            <a:off x="990601" y="1905001"/>
            <a:ext cx="6985000" cy="4114800"/>
          </a:xfrm>
        </p:spPr>
        <p:txBody>
          <a:bodyPr>
            <a:normAutofit fontScale="85000" lnSpcReduction="20000"/>
          </a:bodyPr>
          <a:lstStyle/>
          <a:p>
            <a:r>
              <a:rPr lang="en-US" sz="3400" b="1" dirty="0">
                <a:solidFill>
                  <a:schemeClr val="tx1"/>
                </a:solidFill>
                <a:latin typeface="+mn-lt"/>
                <a:ea typeface="+mn-ea"/>
                <a:cs typeface="+mn-cs"/>
              </a:rPr>
              <a:t>Taste and food quality evaluation and consumer acceptance</a:t>
            </a:r>
            <a:r>
              <a:rPr lang="en-US" sz="3400" dirty="0">
                <a:solidFill>
                  <a:schemeClr val="tx1"/>
                </a:solidFill>
                <a:latin typeface="+mn-lt"/>
                <a:ea typeface="+mn-ea"/>
                <a:cs typeface="+mn-cs"/>
              </a:rPr>
              <a:t> </a:t>
            </a:r>
            <a:r>
              <a:rPr lang="en-US" sz="3400" dirty="0" smtClean="0">
                <a:solidFill>
                  <a:schemeClr val="tx1"/>
                </a:solidFill>
                <a:latin typeface="+mn-lt"/>
                <a:ea typeface="+mn-ea"/>
                <a:cs typeface="+mn-cs"/>
              </a:rPr>
              <a:t>studies, </a:t>
            </a:r>
            <a:r>
              <a:rPr lang="en-US" sz="3400" dirty="0">
                <a:solidFill>
                  <a:schemeClr val="tx1"/>
                </a:solidFill>
                <a:latin typeface="+mn-lt"/>
                <a:ea typeface="+mn-ea"/>
                <a:cs typeface="+mn-cs"/>
              </a:rPr>
              <a:t>if: </a:t>
            </a:r>
          </a:p>
          <a:p>
            <a:pPr marL="788670" lvl="1" indent="-514350">
              <a:buAutoNum type="alphaLcPeriod"/>
            </a:pPr>
            <a:r>
              <a:rPr lang="en-US" sz="3200" dirty="0" smtClean="0">
                <a:solidFill>
                  <a:schemeClr val="tx1"/>
                </a:solidFill>
                <a:latin typeface="+mn-lt"/>
                <a:ea typeface="+mn-ea"/>
                <a:cs typeface="+mn-cs"/>
              </a:rPr>
              <a:t>wholesome </a:t>
            </a:r>
            <a:r>
              <a:rPr lang="en-US" sz="3200" dirty="0">
                <a:solidFill>
                  <a:schemeClr val="tx1"/>
                </a:solidFill>
                <a:latin typeface="+mn-lt"/>
                <a:ea typeface="+mn-ea"/>
                <a:cs typeface="+mn-cs"/>
              </a:rPr>
              <a:t>foods without additives are consumed </a:t>
            </a:r>
            <a:r>
              <a:rPr lang="en-US" sz="3200" b="1" dirty="0">
                <a:solidFill>
                  <a:schemeClr val="tx1"/>
                </a:solidFill>
                <a:latin typeface="+mn-lt"/>
                <a:ea typeface="+mn-ea"/>
                <a:cs typeface="+mn-cs"/>
              </a:rPr>
              <a:t>or</a:t>
            </a:r>
            <a:r>
              <a:rPr lang="en-US" sz="3200" dirty="0">
                <a:solidFill>
                  <a:schemeClr val="tx1"/>
                </a:solidFill>
                <a:latin typeface="+mn-lt"/>
                <a:ea typeface="+mn-ea"/>
                <a:cs typeface="+mn-cs"/>
              </a:rPr>
              <a:t> </a:t>
            </a:r>
            <a:endParaRPr lang="en-US" sz="3200" dirty="0" smtClean="0">
              <a:solidFill>
                <a:schemeClr val="tx1"/>
              </a:solidFill>
              <a:latin typeface="+mn-lt"/>
              <a:ea typeface="+mn-ea"/>
              <a:cs typeface="+mn-cs"/>
            </a:endParaRPr>
          </a:p>
          <a:p>
            <a:pPr marL="788670" lvl="1" indent="-514350">
              <a:buAutoNum type="alphaLcPeriod"/>
            </a:pPr>
            <a:r>
              <a:rPr lang="en-US" sz="3200" dirty="0" smtClean="0">
                <a:solidFill>
                  <a:schemeClr val="tx1"/>
                </a:solidFill>
                <a:latin typeface="+mn-lt"/>
                <a:ea typeface="+mn-ea"/>
                <a:cs typeface="+mn-cs"/>
              </a:rPr>
              <a:t>if </a:t>
            </a:r>
            <a:r>
              <a:rPr lang="en-US" sz="3200" dirty="0">
                <a:solidFill>
                  <a:schemeClr val="tx1"/>
                </a:solidFill>
                <a:latin typeface="+mn-lt"/>
                <a:ea typeface="+mn-ea"/>
                <a:cs typeface="+mn-cs"/>
              </a:rPr>
              <a:t>a food is consumed that contains a food </a:t>
            </a:r>
            <a:r>
              <a:rPr lang="en-US" sz="3200" dirty="0" smtClean="0">
                <a:solidFill>
                  <a:schemeClr val="tx1"/>
                </a:solidFill>
                <a:latin typeface="+mn-lt"/>
                <a:ea typeface="+mn-ea"/>
                <a:cs typeface="+mn-cs"/>
              </a:rPr>
              <a:t>ingredient </a:t>
            </a:r>
            <a:r>
              <a:rPr lang="en-US" sz="3200" dirty="0">
                <a:solidFill>
                  <a:schemeClr val="tx1"/>
                </a:solidFill>
                <a:latin typeface="+mn-lt"/>
                <a:ea typeface="+mn-ea"/>
                <a:cs typeface="+mn-cs"/>
              </a:rPr>
              <a:t>at or below the level </a:t>
            </a:r>
            <a:r>
              <a:rPr lang="en-US" sz="3200" dirty="0" smtClean="0">
                <a:solidFill>
                  <a:schemeClr val="tx1"/>
                </a:solidFill>
                <a:latin typeface="+mn-lt"/>
                <a:ea typeface="+mn-ea"/>
                <a:cs typeface="+mn-cs"/>
              </a:rPr>
              <a:t>and </a:t>
            </a:r>
            <a:r>
              <a:rPr lang="en-US" sz="3200" dirty="0">
                <a:solidFill>
                  <a:schemeClr val="tx1"/>
                </a:solidFill>
                <a:latin typeface="+mn-lt"/>
                <a:ea typeface="+mn-ea"/>
                <a:cs typeface="+mn-cs"/>
              </a:rPr>
              <a:t>for a use found to be </a:t>
            </a:r>
            <a:r>
              <a:rPr lang="en-US" sz="3200" dirty="0" smtClean="0">
                <a:solidFill>
                  <a:schemeClr val="tx1"/>
                </a:solidFill>
                <a:latin typeface="+mn-lt"/>
                <a:ea typeface="+mn-ea"/>
                <a:cs typeface="+mn-cs"/>
              </a:rPr>
              <a:t>safe</a:t>
            </a:r>
            <a:r>
              <a:rPr lang="en-US" sz="3200" dirty="0">
                <a:solidFill>
                  <a:schemeClr val="tx1"/>
                </a:solidFill>
                <a:latin typeface="+mn-lt"/>
                <a:ea typeface="+mn-ea"/>
                <a:cs typeface="+mn-cs"/>
              </a:rPr>
              <a:t>, or agricultural chemical or environmental </a:t>
            </a:r>
            <a:r>
              <a:rPr lang="en-US" sz="3200" dirty="0" smtClean="0">
                <a:solidFill>
                  <a:schemeClr val="tx1"/>
                </a:solidFill>
                <a:latin typeface="+mn-lt"/>
                <a:ea typeface="+mn-ea"/>
                <a:cs typeface="+mn-cs"/>
              </a:rPr>
              <a:t>contaminant </a:t>
            </a:r>
            <a:r>
              <a:rPr lang="en-US" sz="3200" dirty="0">
                <a:solidFill>
                  <a:schemeClr val="tx1"/>
                </a:solidFill>
                <a:latin typeface="+mn-lt"/>
                <a:ea typeface="+mn-ea"/>
                <a:cs typeface="+mn-cs"/>
              </a:rPr>
              <a:t>at or below the level found to be safe, by </a:t>
            </a:r>
            <a:r>
              <a:rPr lang="en-US" sz="3200" dirty="0" smtClean="0">
                <a:solidFill>
                  <a:schemeClr val="tx1"/>
                </a:solidFill>
                <a:latin typeface="+mn-lt"/>
                <a:ea typeface="+mn-ea"/>
                <a:cs typeface="+mn-cs"/>
              </a:rPr>
              <a:t>the FDA </a:t>
            </a:r>
            <a:r>
              <a:rPr lang="en-US" sz="3200" dirty="0">
                <a:solidFill>
                  <a:schemeClr val="tx1"/>
                </a:solidFill>
                <a:latin typeface="+mn-lt"/>
                <a:ea typeface="+mn-ea"/>
                <a:cs typeface="+mn-cs"/>
              </a:rPr>
              <a:t>or approved by the </a:t>
            </a:r>
            <a:r>
              <a:rPr lang="en-US" sz="3200" dirty="0" smtClean="0">
                <a:solidFill>
                  <a:schemeClr val="tx1"/>
                </a:solidFill>
                <a:latin typeface="+mn-lt"/>
                <a:ea typeface="+mn-ea"/>
                <a:cs typeface="+mn-cs"/>
              </a:rPr>
              <a:t>EPA or </a:t>
            </a:r>
            <a:r>
              <a:rPr lang="en-US" sz="3200" dirty="0">
                <a:solidFill>
                  <a:schemeClr val="tx1"/>
                </a:solidFill>
                <a:latin typeface="+mn-lt"/>
                <a:ea typeface="+mn-ea"/>
                <a:cs typeface="+mn-cs"/>
              </a:rPr>
              <a:t>the Food </a:t>
            </a:r>
            <a:r>
              <a:rPr lang="en-US" sz="3200" dirty="0" smtClean="0">
                <a:solidFill>
                  <a:schemeClr val="tx1"/>
                </a:solidFill>
                <a:latin typeface="+mn-lt"/>
                <a:ea typeface="+mn-ea"/>
                <a:cs typeface="+mn-cs"/>
              </a:rPr>
              <a:t>Safety </a:t>
            </a:r>
            <a:r>
              <a:rPr lang="en-US" sz="3200" dirty="0">
                <a:solidFill>
                  <a:schemeClr val="tx1"/>
                </a:solidFill>
                <a:latin typeface="+mn-lt"/>
                <a:ea typeface="+mn-ea"/>
                <a:cs typeface="+mn-cs"/>
              </a:rPr>
              <a:t>and Inspection Service of the </a:t>
            </a:r>
            <a:r>
              <a:rPr lang="en-US" sz="3200" dirty="0" smtClean="0">
                <a:solidFill>
                  <a:schemeClr val="tx1"/>
                </a:solidFill>
                <a:latin typeface="+mn-lt"/>
                <a:ea typeface="+mn-ea"/>
                <a:cs typeface="+mn-cs"/>
              </a:rPr>
              <a:t>U.S.D.A.</a:t>
            </a:r>
            <a:endParaRPr lang="en-US" sz="3200" dirty="0">
              <a:solidFill>
                <a:schemeClr val="tx1"/>
              </a:solidFill>
              <a:latin typeface="+mn-lt"/>
              <a:ea typeface="+mn-ea"/>
              <a:cs typeface="+mn-cs"/>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04800"/>
            <a:ext cx="7772400" cy="914400"/>
          </a:xfrm>
        </p:spPr>
        <p:txBody>
          <a:bodyPr/>
          <a:lstStyle/>
          <a:p>
            <a:r>
              <a:rPr lang="en-US" dirty="0" smtClean="0">
                <a:solidFill>
                  <a:srgbClr val="C00000"/>
                </a:solidFill>
              </a:rPr>
              <a:t>What is research?</a:t>
            </a:r>
            <a:endParaRPr lang="en-US" dirty="0">
              <a:solidFill>
                <a:srgbClr val="C00000"/>
              </a:solidFill>
            </a:endParaRPr>
          </a:p>
        </p:txBody>
      </p:sp>
      <p:sp>
        <p:nvSpPr>
          <p:cNvPr id="3" name="Content Placeholder 2"/>
          <p:cNvSpPr>
            <a:spLocks noGrp="1"/>
          </p:cNvSpPr>
          <p:nvPr>
            <p:ph idx="1"/>
          </p:nvPr>
        </p:nvSpPr>
        <p:spPr>
          <a:xfrm>
            <a:off x="609600" y="1219200"/>
            <a:ext cx="7772400" cy="5257800"/>
          </a:xfrm>
        </p:spPr>
        <p:txBody>
          <a:bodyPr>
            <a:normAutofit lnSpcReduction="10000"/>
          </a:bodyPr>
          <a:lstStyle/>
          <a:p>
            <a:r>
              <a:rPr lang="en-US" sz="2400" dirty="0" smtClean="0"/>
              <a:t>Research </a:t>
            </a:r>
            <a:r>
              <a:rPr lang="en-US" sz="2400" dirty="0"/>
              <a:t>is defined as a systematic investigation, including pilot research, testing </a:t>
            </a:r>
            <a:r>
              <a:rPr lang="en-US" sz="2400" dirty="0" smtClean="0"/>
              <a:t>and </a:t>
            </a:r>
            <a:r>
              <a:rPr lang="en-US" sz="2400" dirty="0"/>
              <a:t>evaluation, designed to develop or contribute to generalized knowledge. Activities that meet this definition constitute research that needs to receive IRB approval before the research can begin.</a:t>
            </a:r>
            <a:endParaRPr lang="en-US" sz="2400" dirty="0" smtClean="0"/>
          </a:p>
          <a:p>
            <a:pPr marL="0" indent="0">
              <a:buNone/>
            </a:pPr>
            <a:endParaRPr lang="en-US" sz="2400" dirty="0"/>
          </a:p>
          <a:p>
            <a:pPr marL="0" indent="0">
              <a:buNone/>
            </a:pPr>
            <a:r>
              <a:rPr lang="en-US" sz="4200" dirty="0" smtClean="0">
                <a:solidFill>
                  <a:srgbClr val="C00000"/>
                </a:solidFill>
                <a:latin typeface="+mj-lt"/>
              </a:rPr>
              <a:t>WHAT IS AN IRB?</a:t>
            </a:r>
            <a:endParaRPr lang="en-US" sz="4200" dirty="0">
              <a:solidFill>
                <a:srgbClr val="C00000"/>
              </a:solidFill>
              <a:latin typeface="+mj-lt"/>
            </a:endParaRPr>
          </a:p>
          <a:p>
            <a:r>
              <a:rPr lang="en-US" sz="2400" dirty="0"/>
              <a:t>An IRB (Institutional Review Board for human participants) is a group of at least five individuals with varying backgrounds who promote, complete, and adequately review of research studies. An IRB conducts the initial and annual reviews of a research study.</a:t>
            </a:r>
          </a:p>
          <a:p>
            <a:pPr marL="0" indent="0">
              <a:buNone/>
            </a:pPr>
            <a:endParaRPr lang="en-US" dirty="0"/>
          </a:p>
        </p:txBody>
      </p:sp>
    </p:spTree>
    <p:extLst>
      <p:ext uri="{BB962C8B-B14F-4D97-AF65-F5344CB8AC3E}">
        <p14:creationId xmlns:p14="http://schemas.microsoft.com/office/powerpoint/2010/main" val="1006340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963168"/>
          </a:xfrm>
        </p:spPr>
        <p:txBody>
          <a:bodyPr/>
          <a:lstStyle/>
          <a:p>
            <a:r>
              <a:rPr lang="en-US" dirty="0" smtClean="0">
                <a:solidFill>
                  <a:srgbClr val="C00000"/>
                </a:solidFill>
              </a:rPr>
              <a:t>Not Human Subjects Research</a:t>
            </a:r>
            <a:endParaRPr lang="en-US" dirty="0">
              <a:solidFill>
                <a:srgbClr val="C00000"/>
              </a:solidFill>
            </a:endParaRPr>
          </a:p>
        </p:txBody>
      </p:sp>
      <p:sp>
        <p:nvSpPr>
          <p:cNvPr id="3" name="Content Placeholder 2"/>
          <p:cNvSpPr>
            <a:spLocks noGrp="1"/>
          </p:cNvSpPr>
          <p:nvPr>
            <p:ph idx="1"/>
          </p:nvPr>
        </p:nvSpPr>
        <p:spPr>
          <a:xfrm>
            <a:off x="609600" y="990600"/>
            <a:ext cx="7772400" cy="5562600"/>
          </a:xfrm>
        </p:spPr>
        <p:txBody>
          <a:bodyPr>
            <a:normAutofit/>
          </a:bodyPr>
          <a:lstStyle/>
          <a:p>
            <a:r>
              <a:rPr lang="en-US" sz="2300" dirty="0" smtClean="0"/>
              <a:t>Research - A systematic investigation (the gathering and analysis of information) designed to develop or contribute to generalizable knowledge.</a:t>
            </a:r>
            <a:endParaRPr lang="en-US" sz="2300" dirty="0"/>
          </a:p>
          <a:p>
            <a:r>
              <a:rPr lang="en-US" sz="2300" dirty="0" smtClean="0"/>
              <a:t>Human Subject - A living individual about whom an investigator conducting research obtains 1) data through intervention or interaction with the individual, or 2) identifiable private information.</a:t>
            </a:r>
          </a:p>
          <a:p>
            <a:r>
              <a:rPr lang="en-US" sz="2300" dirty="0"/>
              <a:t>Publicly available dataset that does NOT require special permissions.</a:t>
            </a:r>
          </a:p>
          <a:p>
            <a:r>
              <a:rPr lang="en-US" sz="2300" dirty="0"/>
              <a:t>Data about living individuals from an existing data set, where identity cannot be readily ascertained or associated with data</a:t>
            </a:r>
            <a:r>
              <a:rPr lang="en-US" sz="2300" dirty="0" smtClean="0"/>
              <a:t>.</a:t>
            </a:r>
          </a:p>
          <a:p>
            <a:r>
              <a:rPr lang="en-US" sz="2300" dirty="0"/>
              <a:t>Class project for a grade that will not be disseminated outside the classroom.</a:t>
            </a:r>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620000" cy="1191768"/>
          </a:xfrm>
        </p:spPr>
        <p:txBody>
          <a:bodyPr/>
          <a:lstStyle/>
          <a:p>
            <a:r>
              <a:rPr lang="en-US" dirty="0" smtClean="0">
                <a:solidFill>
                  <a:srgbClr val="C00000"/>
                </a:solidFill>
              </a:rPr>
              <a:t>Not Human Subjects Research</a:t>
            </a:r>
            <a:endParaRPr lang="en-US" dirty="0">
              <a:solidFill>
                <a:srgbClr val="C00000"/>
              </a:solidFill>
            </a:endParaRPr>
          </a:p>
        </p:txBody>
      </p:sp>
      <p:sp>
        <p:nvSpPr>
          <p:cNvPr id="3" name="Content Placeholder 2"/>
          <p:cNvSpPr>
            <a:spLocks noGrp="1"/>
          </p:cNvSpPr>
          <p:nvPr>
            <p:ph idx="1"/>
          </p:nvPr>
        </p:nvSpPr>
        <p:spPr>
          <a:xfrm>
            <a:off x="687977" y="1371600"/>
            <a:ext cx="7772400" cy="5181600"/>
          </a:xfrm>
        </p:spPr>
        <p:txBody>
          <a:bodyPr>
            <a:normAutofit/>
          </a:bodyPr>
          <a:lstStyle/>
          <a:p>
            <a:r>
              <a:rPr lang="en-US" sz="2300" dirty="0" smtClean="0"/>
              <a:t>Evaluation </a:t>
            </a:r>
            <a:r>
              <a:rPr lang="en-US" sz="2300" dirty="0"/>
              <a:t>of a program for quality improvement with NO plans to publish or present the results outside of CUNY.</a:t>
            </a:r>
          </a:p>
          <a:p>
            <a:r>
              <a:rPr lang="en-US" sz="2300" dirty="0"/>
              <a:t>Data from death records or about non-living individuals</a:t>
            </a:r>
            <a:r>
              <a:rPr lang="en-US" sz="2300" dirty="0" smtClean="0"/>
              <a:t>.</a:t>
            </a:r>
          </a:p>
          <a:p>
            <a:r>
              <a:rPr lang="en-US" sz="2300" dirty="0" smtClean="0"/>
              <a:t>Limited </a:t>
            </a:r>
            <a:r>
              <a:rPr lang="en-US" sz="2300" dirty="0"/>
              <a:t>to an analysis of a single case report where findings may or may not be generalized</a:t>
            </a:r>
            <a:r>
              <a:rPr lang="en-US" sz="2300" dirty="0" smtClean="0"/>
              <a:t>.</a:t>
            </a:r>
          </a:p>
          <a:p>
            <a:r>
              <a:rPr lang="en-US" sz="2300" dirty="0"/>
              <a:t>Open-ended interviews that ONLY document a specific historical event or the experience of individuals without the intent to draw conclusions or generalize findings.  </a:t>
            </a:r>
            <a:endParaRPr lang="en-US" sz="2300" dirty="0" smtClean="0"/>
          </a:p>
          <a:p>
            <a:pPr marL="0" indent="0">
              <a:buNone/>
            </a:pPr>
            <a:endParaRPr lang="en-US" dirty="0"/>
          </a:p>
          <a:p>
            <a:endParaRPr lang="en-US" dirty="0"/>
          </a:p>
          <a:p>
            <a:endParaRPr lang="en-US" dirty="0"/>
          </a:p>
          <a:p>
            <a:endParaRPr lang="en-US"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039368"/>
          </a:xfrm>
        </p:spPr>
        <p:txBody>
          <a:bodyPr/>
          <a:lstStyle/>
          <a:p>
            <a:r>
              <a:rPr lang="en-US" dirty="0" smtClean="0">
                <a:solidFill>
                  <a:srgbClr val="C00000"/>
                </a:solidFill>
              </a:rPr>
              <a:t>Informed Consent</a:t>
            </a:r>
            <a:endParaRPr lang="en-US" dirty="0">
              <a:solidFill>
                <a:srgbClr val="C00000"/>
              </a:solidFill>
            </a:endParaRPr>
          </a:p>
        </p:txBody>
      </p:sp>
      <p:sp>
        <p:nvSpPr>
          <p:cNvPr id="3" name="Content Placeholder 2"/>
          <p:cNvSpPr>
            <a:spLocks noGrp="1"/>
          </p:cNvSpPr>
          <p:nvPr>
            <p:ph idx="1"/>
          </p:nvPr>
        </p:nvSpPr>
        <p:spPr/>
        <p:txBody>
          <a:bodyPr>
            <a:normAutofit/>
          </a:bodyPr>
          <a:lstStyle/>
          <a:p>
            <a:pPr marL="0" indent="0">
              <a:buNone/>
            </a:pPr>
            <a:r>
              <a:rPr lang="en-US" sz="2800" dirty="0" smtClean="0"/>
              <a:t>As per the CUNY policy and procedures:</a:t>
            </a:r>
          </a:p>
          <a:p>
            <a:r>
              <a:rPr lang="en-US" sz="2800" dirty="0" smtClean="0"/>
              <a:t>Researchers are required to legally obtain informed consent of each research participant or their legally authorized representative, unless the IRB has granted the researcher a waiver or alteration of informed consent</a:t>
            </a:r>
          </a:p>
          <a:p>
            <a:pPr marL="0" indent="0">
              <a:buNone/>
            </a:pPr>
            <a:r>
              <a:rPr lang="en-US" sz="2400" dirty="0" smtClean="0"/>
              <a:t>	</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84632"/>
            <a:ext cx="7772400" cy="810768"/>
          </a:xfrm>
        </p:spPr>
        <p:txBody>
          <a:bodyPr/>
          <a:lstStyle/>
          <a:p>
            <a:r>
              <a:rPr lang="en-US" dirty="0" smtClean="0">
                <a:solidFill>
                  <a:srgbClr val="C00000"/>
                </a:solidFill>
              </a:rPr>
              <a:t>Informed Consent Process</a:t>
            </a:r>
            <a:endParaRPr lang="en-US" dirty="0">
              <a:solidFill>
                <a:srgbClr val="C00000"/>
              </a:solidFill>
            </a:endParaRPr>
          </a:p>
        </p:txBody>
      </p:sp>
      <p:sp>
        <p:nvSpPr>
          <p:cNvPr id="3" name="Content Placeholder 2"/>
          <p:cNvSpPr>
            <a:spLocks noGrp="1"/>
          </p:cNvSpPr>
          <p:nvPr>
            <p:ph idx="1"/>
          </p:nvPr>
        </p:nvSpPr>
        <p:spPr>
          <a:xfrm>
            <a:off x="457200" y="1295400"/>
            <a:ext cx="8229600" cy="4876800"/>
          </a:xfrm>
        </p:spPr>
        <p:txBody>
          <a:bodyPr>
            <a:normAutofit/>
          </a:bodyPr>
          <a:lstStyle/>
          <a:p>
            <a:pPr marL="0" indent="0">
              <a:buNone/>
            </a:pPr>
            <a:r>
              <a:rPr lang="en-US" sz="2400" dirty="0" smtClean="0"/>
              <a:t>To ensure an effective informed consent process the following should be implemented:</a:t>
            </a:r>
          </a:p>
          <a:p>
            <a:r>
              <a:rPr lang="en-US" sz="2400" dirty="0" smtClean="0"/>
              <a:t>The consent form occurs in a way that ensures the participant’s privacy</a:t>
            </a:r>
          </a:p>
          <a:p>
            <a:r>
              <a:rPr lang="en-US" sz="2400" dirty="0" smtClean="0"/>
              <a:t>The information is provided to the participant in a language that is understandable to them.</a:t>
            </a:r>
          </a:p>
          <a:p>
            <a:r>
              <a:rPr lang="en-US" sz="2400" dirty="0" smtClean="0"/>
              <a:t>Participant’s are given adequate opportunity to consider participation</a:t>
            </a:r>
          </a:p>
          <a:p>
            <a:r>
              <a:rPr lang="en-US" sz="2400" dirty="0" smtClean="0"/>
              <a:t>Researcher’s ensure that all the participant’s questions are answered </a:t>
            </a:r>
          </a:p>
          <a:p>
            <a:r>
              <a:rPr lang="en-US" sz="2400" dirty="0"/>
              <a:t>Researcher must be sure that the participant fully understands the information that they are receiving</a:t>
            </a:r>
          </a:p>
          <a:p>
            <a:endParaRPr lang="en-US" dirty="0"/>
          </a:p>
        </p:txBody>
      </p:sp>
    </p:spTree>
    <p:extLst>
      <p:ext uri="{BB962C8B-B14F-4D97-AF65-F5344CB8AC3E}">
        <p14:creationId xmlns:p14="http://schemas.microsoft.com/office/powerpoint/2010/main" val="212319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Informed Consent Process</a:t>
            </a:r>
            <a:endParaRPr lang="en-US" dirty="0"/>
          </a:p>
        </p:txBody>
      </p:sp>
      <p:sp>
        <p:nvSpPr>
          <p:cNvPr id="3" name="Content Placeholder 2"/>
          <p:cNvSpPr>
            <a:spLocks noGrp="1"/>
          </p:cNvSpPr>
          <p:nvPr>
            <p:ph idx="1"/>
          </p:nvPr>
        </p:nvSpPr>
        <p:spPr/>
        <p:txBody>
          <a:bodyPr/>
          <a:lstStyle/>
          <a:p>
            <a:r>
              <a:rPr lang="en-US" sz="2400" dirty="0"/>
              <a:t>The participant must voluntary provide their consent before any activities </a:t>
            </a:r>
            <a:r>
              <a:rPr lang="en-US" sz="2400" dirty="0" smtClean="0"/>
              <a:t>occur</a:t>
            </a:r>
          </a:p>
          <a:p>
            <a:r>
              <a:rPr lang="en-US" sz="2400" dirty="0" smtClean="0"/>
              <a:t>Participants </a:t>
            </a:r>
            <a:r>
              <a:rPr lang="en-US" sz="2400" dirty="0"/>
              <a:t>are aware that they can ask questions about their participation at any time during the study and they can choose to withdraw from the study at any time.</a:t>
            </a:r>
          </a:p>
          <a:p>
            <a:r>
              <a:rPr lang="en-US" sz="2400" dirty="0"/>
              <a:t>Be sure that the individual obtaining the consent is well versed in the project and the participant population</a:t>
            </a:r>
          </a:p>
          <a:p>
            <a:endParaRPr lang="en-US" dirty="0"/>
          </a:p>
        </p:txBody>
      </p:sp>
    </p:spTree>
    <p:extLst>
      <p:ext uri="{BB962C8B-B14F-4D97-AF65-F5344CB8AC3E}">
        <p14:creationId xmlns:p14="http://schemas.microsoft.com/office/powerpoint/2010/main" val="884173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Informed Consent Form Template</a:t>
            </a:r>
            <a:r>
              <a:rPr lang="en-US" dirty="0" smtClean="0">
                <a:solidFill>
                  <a:schemeClr val="accent4"/>
                </a:solidFill>
              </a:rPr>
              <a:t>	</a:t>
            </a:r>
            <a:endParaRPr lang="en-US" dirty="0">
              <a:solidFill>
                <a:schemeClr val="accent4"/>
              </a:solidFill>
            </a:endParaRPr>
          </a:p>
        </p:txBody>
      </p:sp>
      <p:sp>
        <p:nvSpPr>
          <p:cNvPr id="3" name="Content Placeholder 2"/>
          <p:cNvSpPr>
            <a:spLocks noGrp="1"/>
          </p:cNvSpPr>
          <p:nvPr>
            <p:ph idx="1"/>
          </p:nvPr>
        </p:nvSpPr>
        <p:spPr/>
        <p:txBody>
          <a:bodyPr>
            <a:normAutofit/>
          </a:bodyPr>
          <a:lstStyle/>
          <a:p>
            <a:r>
              <a:rPr lang="en-US" sz="2400" dirty="0" smtClean="0"/>
              <a:t>If your study will require informed consent, there is a CUNY Informed Consent Form Template that is required to be used by all researchers. </a:t>
            </a:r>
          </a:p>
          <a:p>
            <a:r>
              <a:rPr lang="en-US" sz="2400" dirty="0" smtClean="0"/>
              <a:t>The template can be found on the CUNY Research Compliance website. The link is </a:t>
            </a:r>
            <a:r>
              <a:rPr lang="en-US" sz="2400" dirty="0"/>
              <a:t>a follows: </a:t>
            </a:r>
            <a:r>
              <a:rPr lang="en-US" sz="2400" dirty="0">
                <a:hlinkClick r:id="rId2"/>
              </a:rPr>
              <a:t>http://www2.cuny.edu/research/research-compliance/human-research-protection-program-hrpp/hrpp-policies-procedures/#</a:t>
            </a:r>
            <a:r>
              <a:rPr lang="en-US" sz="2400" dirty="0" smtClean="0">
                <a:hlinkClick r:id="rId2"/>
              </a:rPr>
              <a:t>1460557807503-ffb0df78-c58c</a:t>
            </a:r>
            <a:endParaRPr lang="en-US" sz="2400" dirty="0" smtClean="0"/>
          </a:p>
          <a:p>
            <a:endParaRPr lang="en-US" dirty="0"/>
          </a:p>
        </p:txBody>
      </p:sp>
    </p:spTree>
    <p:extLst>
      <p:ext uri="{BB962C8B-B14F-4D97-AF65-F5344CB8AC3E}">
        <p14:creationId xmlns:p14="http://schemas.microsoft.com/office/powerpoint/2010/main" val="7299416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886968"/>
          </a:xfrm>
        </p:spPr>
        <p:txBody>
          <a:bodyPr/>
          <a:lstStyle/>
          <a:p>
            <a:r>
              <a:rPr lang="en-US" dirty="0" smtClean="0">
                <a:solidFill>
                  <a:srgbClr val="C00000"/>
                </a:solidFill>
              </a:rPr>
              <a:t>Informed Consent Waiver</a:t>
            </a:r>
            <a:endParaRPr lang="en-US" dirty="0">
              <a:solidFill>
                <a:srgbClr val="C00000"/>
              </a:solidFill>
            </a:endParaRPr>
          </a:p>
        </p:txBody>
      </p:sp>
      <p:sp>
        <p:nvSpPr>
          <p:cNvPr id="3" name="Content Placeholder 2"/>
          <p:cNvSpPr>
            <a:spLocks noGrp="1"/>
          </p:cNvSpPr>
          <p:nvPr>
            <p:ph idx="1"/>
          </p:nvPr>
        </p:nvSpPr>
        <p:spPr>
          <a:xfrm>
            <a:off x="685800" y="1295400"/>
            <a:ext cx="7772400" cy="4876800"/>
          </a:xfrm>
        </p:spPr>
        <p:txBody>
          <a:bodyPr>
            <a:normAutofit/>
          </a:bodyPr>
          <a:lstStyle/>
          <a:p>
            <a:pPr marL="0" indent="0">
              <a:buNone/>
            </a:pPr>
            <a:r>
              <a:rPr lang="en-US" sz="2400" dirty="0" smtClean="0"/>
              <a:t>A Request for Waiver of Consent  can be filed for your expedited or convened study if it meets the following criteria:</a:t>
            </a:r>
          </a:p>
          <a:p>
            <a:pPr>
              <a:buSzPct val="100000"/>
            </a:pPr>
            <a:r>
              <a:rPr lang="en-US" sz="2400" dirty="0" smtClean="0"/>
              <a:t>The research involves no more than minimal risk to the subjects.</a:t>
            </a:r>
          </a:p>
          <a:p>
            <a:pPr>
              <a:buSzPct val="100000"/>
            </a:pPr>
            <a:r>
              <a:rPr lang="en-US" sz="2400" dirty="0" smtClean="0"/>
              <a:t>The waiver or alteration will not adversely affect the rights and welfare of the subjects.</a:t>
            </a:r>
          </a:p>
          <a:p>
            <a:pPr>
              <a:buSzPct val="100000"/>
            </a:pPr>
            <a:r>
              <a:rPr lang="en-US" sz="2400" dirty="0" smtClean="0"/>
              <a:t>The research could not practicably be carried out without the waiver or alteration.</a:t>
            </a:r>
          </a:p>
          <a:p>
            <a:pPr>
              <a:buSzPct val="100000"/>
            </a:pPr>
            <a:r>
              <a:rPr lang="en-US" sz="2400" dirty="0" smtClean="0"/>
              <a:t>Whenever appropriate, the subjects will be provided with additional pertinent information after participation.</a:t>
            </a:r>
          </a:p>
          <a:p>
            <a:pPr>
              <a:buNone/>
            </a:pP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A Request for Waiver of Consent</a:t>
            </a:r>
            <a:endParaRPr lang="en-US" dirty="0">
              <a:solidFill>
                <a:srgbClr val="C00000"/>
              </a:solidFill>
            </a:endParaRPr>
          </a:p>
        </p:txBody>
      </p:sp>
      <p:sp>
        <p:nvSpPr>
          <p:cNvPr id="3" name="Content Placeholder 2"/>
          <p:cNvSpPr>
            <a:spLocks noGrp="1"/>
          </p:cNvSpPr>
          <p:nvPr>
            <p:ph idx="1"/>
          </p:nvPr>
        </p:nvSpPr>
        <p:spPr/>
        <p:txBody>
          <a:bodyPr/>
          <a:lstStyle/>
          <a:p>
            <a:pPr>
              <a:buNone/>
            </a:pPr>
            <a:r>
              <a:rPr lang="en-US" sz="2400" dirty="0" err="1" smtClean="0"/>
              <a:t>Can</a:t>
            </a:r>
            <a:r>
              <a:rPr lang="en-US" sz="2400" b="1" dirty="0" err="1" smtClean="0"/>
              <a:t>NOT</a:t>
            </a:r>
            <a:r>
              <a:rPr lang="en-US" sz="2400" dirty="0" smtClean="0"/>
              <a:t> apply to:</a:t>
            </a:r>
          </a:p>
          <a:p>
            <a:r>
              <a:rPr lang="en-US" sz="2400" dirty="0" smtClean="0"/>
              <a:t>Research that involves non-viable neonates as subjects.</a:t>
            </a:r>
          </a:p>
          <a:p>
            <a:r>
              <a:rPr lang="en-US" sz="2400" dirty="0" smtClean="0"/>
              <a:t>Research that involves experimental subjects in DoD research.</a:t>
            </a:r>
          </a:p>
          <a:p>
            <a:r>
              <a:rPr lang="en-US" sz="2400" dirty="0" smtClean="0"/>
              <a:t>Pertinent research not regulated by the FDA.</a:t>
            </a:r>
          </a:p>
          <a:p>
            <a:pPr>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886968"/>
          </a:xfrm>
        </p:spPr>
        <p:txBody>
          <a:bodyPr>
            <a:normAutofit/>
          </a:bodyPr>
          <a:lstStyle/>
          <a:p>
            <a:r>
              <a:rPr lang="en-US" dirty="0" smtClean="0">
                <a:solidFill>
                  <a:srgbClr val="C00000"/>
                </a:solidFill>
              </a:rPr>
              <a:t>IDEATE (www.ideate.cuny.edu)</a:t>
            </a:r>
            <a:endParaRPr lang="en-US" dirty="0">
              <a:solidFill>
                <a:srgbClr val="C00000"/>
              </a:solidFill>
            </a:endParaRPr>
          </a:p>
        </p:txBody>
      </p:sp>
      <p:sp>
        <p:nvSpPr>
          <p:cNvPr id="3" name="Content Placeholder 2"/>
          <p:cNvSpPr>
            <a:spLocks noGrp="1"/>
          </p:cNvSpPr>
          <p:nvPr>
            <p:ph idx="1"/>
          </p:nvPr>
        </p:nvSpPr>
        <p:spPr>
          <a:xfrm>
            <a:off x="685800" y="1371600"/>
            <a:ext cx="7772400" cy="4800600"/>
          </a:xfrm>
        </p:spPr>
        <p:txBody>
          <a:bodyPr>
            <a:normAutofit/>
          </a:bodyPr>
          <a:lstStyle/>
          <a:p>
            <a:r>
              <a:rPr lang="en-US" sz="2200" dirty="0" smtClean="0"/>
              <a:t>Registration</a:t>
            </a:r>
          </a:p>
          <a:p>
            <a:pPr lvl="1"/>
            <a:r>
              <a:rPr lang="en-US" sz="2200" dirty="0" smtClean="0"/>
              <a:t>First time registration email </a:t>
            </a:r>
            <a:r>
              <a:rPr lang="en-US" sz="2200" dirty="0" smtClean="0">
                <a:hlinkClick r:id="rId2"/>
              </a:rPr>
              <a:t>ideate@cuny.edu</a:t>
            </a:r>
            <a:r>
              <a:rPr lang="en-US" sz="2200" dirty="0" smtClean="0"/>
              <a:t> to request a user profile (include your CUNY affiliation, CUNY email address and CUNY portal username in the email, )</a:t>
            </a:r>
          </a:p>
          <a:p>
            <a:pPr lvl="1"/>
            <a:r>
              <a:rPr lang="en-US" sz="2200" dirty="0" smtClean="0"/>
              <a:t>Once </a:t>
            </a:r>
            <a:r>
              <a:rPr lang="en-US" sz="2200" dirty="0"/>
              <a:t>a profile has been created for you, you will receive a notification via email. </a:t>
            </a:r>
            <a:r>
              <a:rPr lang="en-US" sz="2200" b="1" u="sng" dirty="0"/>
              <a:t>You will use your CUNY PORTAL credentials to access IDEATE (</a:t>
            </a:r>
            <a:r>
              <a:rPr lang="en-US" sz="2200" b="1" u="sng" dirty="0">
                <a:hlinkClick r:id="rId3"/>
              </a:rPr>
              <a:t>https://ideate.cuny.edu</a:t>
            </a:r>
            <a:r>
              <a:rPr lang="en-US" sz="2200" b="1" u="sng" dirty="0"/>
              <a:t>)</a:t>
            </a:r>
            <a:r>
              <a:rPr lang="en-US" sz="2200" dirty="0"/>
              <a:t>. Please allow 2 to 3 business days for your profile to be created.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800" y="4572000"/>
            <a:ext cx="7808329" cy="1676400"/>
          </a:xfrm>
          <a:prstGeom prst="rect">
            <a:avLst/>
          </a:prstGeom>
        </p:spPr>
      </p:pic>
    </p:spTree>
    <p:extLst>
      <p:ext uri="{BB962C8B-B14F-4D97-AF65-F5344CB8AC3E}">
        <p14:creationId xmlns:p14="http://schemas.microsoft.com/office/powerpoint/2010/main" val="7351490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810768"/>
          </a:xfrm>
        </p:spPr>
        <p:txBody>
          <a:bodyPr>
            <a:normAutofit/>
          </a:bodyPr>
          <a:lstStyle/>
          <a:p>
            <a:r>
              <a:rPr lang="en-US" dirty="0" smtClean="0">
                <a:solidFill>
                  <a:srgbClr val="C00000"/>
                </a:solidFill>
              </a:rPr>
              <a:t>Creating a new project in IDEATE</a:t>
            </a:r>
            <a:endParaRPr lang="en-US" dirty="0">
              <a:solidFill>
                <a:srgbClr val="C00000"/>
              </a:solidFill>
            </a:endParaRPr>
          </a:p>
        </p:txBody>
      </p:sp>
      <p:sp>
        <p:nvSpPr>
          <p:cNvPr id="3" name="Content Placeholder 2"/>
          <p:cNvSpPr>
            <a:spLocks noGrp="1"/>
          </p:cNvSpPr>
          <p:nvPr>
            <p:ph idx="1"/>
          </p:nvPr>
        </p:nvSpPr>
        <p:spPr>
          <a:xfrm>
            <a:off x="914400" y="1303867"/>
            <a:ext cx="7467600" cy="5092169"/>
          </a:xfrm>
        </p:spPr>
        <p:txBody>
          <a:bodyPr>
            <a:normAutofit/>
          </a:bodyPr>
          <a:lstStyle/>
          <a:p>
            <a:pPr marL="514350" indent="-514350">
              <a:buFont typeface="+mj-lt"/>
              <a:buAutoNum type="arabicPeriod"/>
            </a:pPr>
            <a:r>
              <a:rPr lang="en-US" sz="2200" dirty="0" smtClean="0"/>
              <a:t>After logging into ideate.cuny.edu with your CUNY portal username, choose “</a:t>
            </a:r>
            <a:r>
              <a:rPr lang="en-US" sz="2200" b="1" dirty="0" smtClean="0"/>
              <a:t>Create New</a:t>
            </a:r>
            <a:r>
              <a:rPr lang="en-US" sz="2200" dirty="0" smtClean="0"/>
              <a:t>” from the menu bar at the top of the web page.</a:t>
            </a:r>
          </a:p>
          <a:p>
            <a:pPr marL="514350" indent="-514350">
              <a:buFont typeface="+mj-lt"/>
              <a:buAutoNum type="arabicPeriod"/>
            </a:pPr>
            <a:r>
              <a:rPr lang="en-US" sz="2200" dirty="0" smtClean="0"/>
              <a:t>Next click on “</a:t>
            </a:r>
            <a:r>
              <a:rPr lang="en-US" sz="2200" b="1" dirty="0" smtClean="0"/>
              <a:t>IRB Application</a:t>
            </a:r>
            <a:r>
              <a:rPr lang="en-US" sz="2200" dirty="0" smtClean="0"/>
              <a:t>”.</a:t>
            </a:r>
          </a:p>
          <a:p>
            <a:pPr marL="514350" indent="-514350">
              <a:buFont typeface="+mj-lt"/>
              <a:buAutoNum type="arabicPeriod"/>
            </a:pPr>
            <a:endParaRPr lang="en-US" dirty="0" smtClean="0"/>
          </a:p>
          <a:p>
            <a:pPr marL="514350" indent="-514350">
              <a:buFont typeface="+mj-lt"/>
              <a:buAutoNum type="arabicPeriod" startAt="5"/>
            </a:pPr>
            <a:endParaRPr lang="en-US" dirty="0" smtClean="0"/>
          </a:p>
          <a:p>
            <a:pPr marL="514350" indent="-514350">
              <a:buFont typeface="+mj-lt"/>
              <a:buAutoNum type="arabicPeriod" startAt="5"/>
            </a:pPr>
            <a:endParaRPr lang="en-US" dirty="0"/>
          </a:p>
          <a:p>
            <a:pPr marL="0" indent="0">
              <a:buNone/>
            </a:pPr>
            <a:r>
              <a:rPr lang="en-US" sz="1800" dirty="0" smtClean="0">
                <a:solidFill>
                  <a:schemeClr val="accent2"/>
                </a:solidFill>
              </a:rPr>
              <a:t>3.</a:t>
            </a:r>
            <a:r>
              <a:rPr lang="en-US" dirty="0" smtClean="0"/>
              <a:t>      </a:t>
            </a:r>
            <a:r>
              <a:rPr lang="en-US" sz="2200" dirty="0" smtClean="0"/>
              <a:t>Enter </a:t>
            </a:r>
            <a:r>
              <a:rPr lang="en-US" sz="2200" dirty="0"/>
              <a:t>the Protocol Title in the field provided</a:t>
            </a:r>
          </a:p>
          <a:p>
            <a:pPr marL="0" indent="0">
              <a:buNone/>
            </a:pPr>
            <a:r>
              <a:rPr lang="en-US" sz="2200" dirty="0" smtClean="0">
                <a:solidFill>
                  <a:schemeClr val="accent2"/>
                </a:solidFill>
              </a:rPr>
              <a:t>4.</a:t>
            </a:r>
            <a:r>
              <a:rPr lang="en-US" sz="2200" dirty="0" smtClean="0"/>
              <a:t>      Click </a:t>
            </a:r>
            <a:r>
              <a:rPr lang="en-US" sz="2200" dirty="0"/>
              <a:t>on </a:t>
            </a:r>
            <a:r>
              <a:rPr lang="en-US" sz="2200" b="1" dirty="0"/>
              <a:t>Lookup </a:t>
            </a:r>
            <a:r>
              <a:rPr lang="en-US" sz="2200" dirty="0"/>
              <a:t>to select the Principal Investigator</a:t>
            </a:r>
            <a:endParaRPr lang="en-US" sz="2200" b="1"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2743201"/>
            <a:ext cx="6096000" cy="12192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0" y="4862512"/>
            <a:ext cx="5362575" cy="15335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1039368"/>
          </a:xfrm>
        </p:spPr>
        <p:txBody>
          <a:bodyPr/>
          <a:lstStyle/>
          <a:p>
            <a:r>
              <a:rPr lang="en-US" dirty="0" smtClean="0">
                <a:solidFill>
                  <a:srgbClr val="C00000"/>
                </a:solidFill>
              </a:rPr>
              <a:t>Overview</a:t>
            </a:r>
            <a:endParaRPr lang="en-US" dirty="0">
              <a:solidFill>
                <a:srgbClr val="C00000"/>
              </a:solidFill>
            </a:endParaRPr>
          </a:p>
        </p:txBody>
      </p:sp>
      <p:sp>
        <p:nvSpPr>
          <p:cNvPr id="3" name="Content Placeholder 2"/>
          <p:cNvSpPr>
            <a:spLocks noGrp="1"/>
          </p:cNvSpPr>
          <p:nvPr>
            <p:ph idx="1"/>
          </p:nvPr>
        </p:nvSpPr>
        <p:spPr>
          <a:xfrm>
            <a:off x="685800" y="1828800"/>
            <a:ext cx="7772400" cy="4343400"/>
          </a:xfrm>
        </p:spPr>
        <p:txBody>
          <a:bodyPr>
            <a:normAutofit lnSpcReduction="10000"/>
          </a:bodyPr>
          <a:lstStyle/>
          <a:p>
            <a:r>
              <a:rPr lang="en-US" sz="3200" dirty="0" smtClean="0"/>
              <a:t>Training </a:t>
            </a:r>
            <a:r>
              <a:rPr lang="en-US" sz="3200" dirty="0" smtClean="0">
                <a:hlinkClick r:id="rId2"/>
              </a:rPr>
              <a:t>www.citiprogram.org</a:t>
            </a:r>
            <a:endParaRPr lang="en-US" sz="3200" dirty="0" smtClean="0"/>
          </a:p>
          <a:p>
            <a:r>
              <a:rPr lang="en-US" sz="3200" dirty="0"/>
              <a:t>Types of </a:t>
            </a:r>
            <a:r>
              <a:rPr lang="en-US" sz="3200" dirty="0" smtClean="0"/>
              <a:t>Review</a:t>
            </a:r>
          </a:p>
          <a:p>
            <a:r>
              <a:rPr lang="en-US" sz="3200" dirty="0" smtClean="0"/>
              <a:t>Informed Consent</a:t>
            </a:r>
          </a:p>
          <a:p>
            <a:r>
              <a:rPr lang="en-US" sz="3200" dirty="0" smtClean="0"/>
              <a:t>IDEATE </a:t>
            </a:r>
            <a:r>
              <a:rPr lang="en-US" sz="3200" dirty="0" smtClean="0">
                <a:hlinkClick r:id="rId3"/>
              </a:rPr>
              <a:t>www.ideate.cuny.edu</a:t>
            </a:r>
            <a:endParaRPr lang="en-US" sz="3200" dirty="0" smtClean="0"/>
          </a:p>
          <a:p>
            <a:r>
              <a:rPr lang="en-US" sz="3200" dirty="0" smtClean="0"/>
              <a:t>Guiding Student Research</a:t>
            </a:r>
          </a:p>
          <a:p>
            <a:r>
              <a:rPr lang="en-US" sz="3200" dirty="0"/>
              <a:t>CUNY HRPP Policies and </a:t>
            </a:r>
            <a:r>
              <a:rPr lang="en-US" sz="3200" dirty="0" smtClean="0"/>
              <a:t>Procedures</a:t>
            </a:r>
          </a:p>
          <a:p>
            <a:r>
              <a:rPr lang="en-US" sz="3200" dirty="0" smtClean="0"/>
              <a:t>Research NYC Department of Education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85930"/>
            <a:ext cx="7772400" cy="804672"/>
          </a:xfrm>
        </p:spPr>
        <p:txBody>
          <a:bodyPr>
            <a:normAutofit/>
          </a:bodyPr>
          <a:lstStyle/>
          <a:p>
            <a:r>
              <a:rPr lang="en-US" dirty="0" smtClean="0">
                <a:solidFill>
                  <a:srgbClr val="C00000"/>
                </a:solidFill>
              </a:rPr>
              <a:t>Creating a new project in IDEATE</a:t>
            </a:r>
            <a:endParaRPr lang="en-US" dirty="0">
              <a:solidFill>
                <a:srgbClr val="C00000"/>
              </a:solidFill>
            </a:endParaRPr>
          </a:p>
        </p:txBody>
      </p:sp>
      <p:sp>
        <p:nvSpPr>
          <p:cNvPr id="3" name="Content Placeholder 2"/>
          <p:cNvSpPr>
            <a:spLocks noGrp="1"/>
          </p:cNvSpPr>
          <p:nvPr>
            <p:ph idx="1"/>
          </p:nvPr>
        </p:nvSpPr>
        <p:spPr>
          <a:xfrm>
            <a:off x="685800" y="990602"/>
            <a:ext cx="7772400" cy="5181598"/>
          </a:xfrm>
        </p:spPr>
        <p:txBody>
          <a:bodyPr>
            <a:normAutofit/>
          </a:bodyPr>
          <a:lstStyle/>
          <a:p>
            <a:pPr marL="457200" indent="-457200">
              <a:buAutoNum type="arabicPeriod" startAt="5"/>
            </a:pPr>
            <a:r>
              <a:rPr lang="en-US" dirty="0" smtClean="0"/>
              <a:t>The </a:t>
            </a:r>
            <a:r>
              <a:rPr lang="en-US" b="1" dirty="0" smtClean="0"/>
              <a:t>Find PI </a:t>
            </a:r>
            <a:r>
              <a:rPr lang="en-US" dirty="0" smtClean="0"/>
              <a:t>popup </a:t>
            </a:r>
            <a:r>
              <a:rPr lang="en-US" dirty="0"/>
              <a:t>screen is displayed. </a:t>
            </a:r>
            <a:r>
              <a:rPr lang="en-US" dirty="0" smtClean="0"/>
              <a:t>Enter </a:t>
            </a:r>
            <a:r>
              <a:rPr lang="en-US" dirty="0"/>
              <a:t>the last </a:t>
            </a:r>
            <a:r>
              <a:rPr lang="en-US" dirty="0" smtClean="0"/>
              <a:t>name </a:t>
            </a:r>
            <a:r>
              <a:rPr lang="en-US" dirty="0"/>
              <a:t>of the Principal Investigator in the </a:t>
            </a:r>
            <a:r>
              <a:rPr lang="en-US" dirty="0" smtClean="0"/>
              <a:t>Lookup field</a:t>
            </a:r>
            <a:r>
              <a:rPr lang="en-US" dirty="0"/>
              <a:t> </a:t>
            </a:r>
            <a:r>
              <a:rPr lang="en-US" dirty="0" smtClean="0"/>
              <a:t>provided.</a:t>
            </a:r>
          </a:p>
          <a:p>
            <a:pPr marL="457200" indent="-457200">
              <a:buAutoNum type="arabicPeriod" startAt="5"/>
            </a:pPr>
            <a:endParaRPr lang="en-US" dirty="0"/>
          </a:p>
          <a:p>
            <a:pPr marL="457200" indent="-457200">
              <a:buAutoNum type="arabicPeriod" startAt="5"/>
            </a:pPr>
            <a:endParaRPr lang="en-US" dirty="0" smtClean="0"/>
          </a:p>
          <a:p>
            <a:pPr marL="457200" indent="-457200">
              <a:buAutoNum type="arabicPeriod" startAt="5"/>
            </a:pPr>
            <a:endParaRPr lang="en-US" dirty="0"/>
          </a:p>
          <a:p>
            <a:pPr marL="457200" indent="-457200">
              <a:buAutoNum type="arabicPeriod" startAt="5"/>
            </a:pPr>
            <a:endParaRPr lang="en-US" dirty="0" smtClean="0"/>
          </a:p>
          <a:p>
            <a:pPr marL="457200" indent="-457200">
              <a:buAutoNum type="arabicPeriod" startAt="5"/>
            </a:pPr>
            <a:r>
              <a:rPr lang="en-US" dirty="0" smtClean="0"/>
              <a:t>Click “Go” to locate the profile</a:t>
            </a:r>
          </a:p>
          <a:p>
            <a:pPr marL="457200" indent="-457200">
              <a:buAutoNum type="arabicPeriod" startAt="5"/>
            </a:pPr>
            <a:r>
              <a:rPr lang="en-US" dirty="0" smtClean="0"/>
              <a:t>Click on the name to select the Principal Investigator</a:t>
            </a:r>
          </a:p>
          <a:p>
            <a:pPr marL="457200" indent="-457200">
              <a:buAutoNum type="arabicPeriod" startAt="5"/>
            </a:pPr>
            <a:r>
              <a:rPr lang="en-US" dirty="0" smtClean="0"/>
              <a:t>Select </a:t>
            </a:r>
            <a:r>
              <a:rPr lang="en-US" dirty="0"/>
              <a:t>the Department by clicking on the dropdown list provided </a:t>
            </a:r>
            <a:r>
              <a:rPr lang="en-US" dirty="0" smtClean="0"/>
              <a:t>and </a:t>
            </a:r>
            <a:r>
              <a:rPr lang="en-US" dirty="0"/>
              <a:t>clicking on a </a:t>
            </a:r>
            <a:r>
              <a:rPr lang="en-US" dirty="0" smtClean="0"/>
              <a:t>value. </a:t>
            </a:r>
          </a:p>
          <a:p>
            <a:pPr marL="457200" indent="-457200">
              <a:buAutoNum type="arabicPeriod" startAt="5"/>
            </a:pPr>
            <a:r>
              <a:rPr lang="en-US" dirty="0" smtClean="0"/>
              <a:t>Click</a:t>
            </a:r>
            <a:r>
              <a:rPr lang="en-US" dirty="0"/>
              <a:t> </a:t>
            </a:r>
            <a:r>
              <a:rPr lang="en-US" dirty="0" smtClean="0"/>
              <a:t>“</a:t>
            </a:r>
            <a:r>
              <a:rPr lang="en-US" b="1" dirty="0" smtClean="0"/>
              <a:t>Begin Application</a:t>
            </a:r>
            <a:r>
              <a:rPr lang="en-US" dirty="0" smtClean="0"/>
              <a:t>” when all </a:t>
            </a:r>
            <a:r>
              <a:rPr lang="en-US" dirty="0"/>
              <a:t>information has been </a:t>
            </a:r>
            <a:r>
              <a:rPr lang="en-US" dirty="0" smtClean="0"/>
              <a:t>entered. </a:t>
            </a:r>
          </a:p>
          <a:p>
            <a:pPr marL="457200" indent="-457200">
              <a:buAutoNum type="arabicPeriod" startAt="5"/>
            </a:pPr>
            <a:r>
              <a:rPr lang="en-US" dirty="0" smtClean="0"/>
              <a:t>Click “</a:t>
            </a:r>
            <a:r>
              <a:rPr lang="en-US" b="1" dirty="0" err="1" smtClean="0"/>
              <a:t>Cancel</a:t>
            </a:r>
            <a:r>
              <a:rPr lang="en-US" dirty="0" err="1" smtClean="0"/>
              <a:t>”at</a:t>
            </a:r>
            <a:r>
              <a:rPr lang="en-US" dirty="0" smtClean="0"/>
              <a:t> </a:t>
            </a:r>
            <a:r>
              <a:rPr lang="en-US" dirty="0"/>
              <a:t>any time to abandon </a:t>
            </a:r>
            <a:r>
              <a:rPr lang="en-US" dirty="0" smtClean="0"/>
              <a:t>the </a:t>
            </a:r>
            <a:r>
              <a:rPr lang="en-US" dirty="0"/>
              <a:t>process.</a:t>
            </a:r>
          </a:p>
          <a:p>
            <a:pPr marL="457200" indent="-457200">
              <a:buAutoNum type="arabicPeriod" startAt="5"/>
            </a:pPr>
            <a:endParaRPr lang="en-US" dirty="0"/>
          </a:p>
          <a:p>
            <a:pPr marL="457200" indent="-457200">
              <a:buAutoNum type="arabicPeriod" startAt="5"/>
            </a:pPr>
            <a:endParaRPr lang="en-US" dirty="0"/>
          </a:p>
          <a:p>
            <a:pPr marL="457200" indent="-457200">
              <a:buAutoNum type="arabicPeriod" startAt="5"/>
            </a:pPr>
            <a:endParaRPr lang="en-US" dirty="0"/>
          </a:p>
          <a:p>
            <a:pPr marL="0" indent="0">
              <a:buNone/>
            </a:pP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398" y="1580093"/>
            <a:ext cx="5791200" cy="1524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2783" y="2691986"/>
            <a:ext cx="5536431" cy="5929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886968"/>
          </a:xfrm>
        </p:spPr>
        <p:txBody>
          <a:bodyPr>
            <a:normAutofit fontScale="90000"/>
          </a:bodyPr>
          <a:lstStyle/>
          <a:p>
            <a:r>
              <a:rPr lang="en-US" dirty="0" smtClean="0">
                <a:solidFill>
                  <a:srgbClr val="C00000"/>
                </a:solidFill>
              </a:rPr>
              <a:t>Submitting an IRB application in IDEATE</a:t>
            </a:r>
            <a:endParaRPr lang="en-US" dirty="0">
              <a:solidFill>
                <a:srgbClr val="C00000"/>
              </a:solidFill>
            </a:endParaRPr>
          </a:p>
        </p:txBody>
      </p:sp>
      <p:sp>
        <p:nvSpPr>
          <p:cNvPr id="3" name="Content Placeholder 2"/>
          <p:cNvSpPr>
            <a:spLocks noGrp="1"/>
          </p:cNvSpPr>
          <p:nvPr>
            <p:ph idx="1"/>
          </p:nvPr>
        </p:nvSpPr>
        <p:spPr>
          <a:xfrm>
            <a:off x="685800" y="1371600"/>
            <a:ext cx="7924800" cy="4751070"/>
          </a:xfrm>
        </p:spPr>
        <p:txBody>
          <a:bodyPr/>
          <a:lstStyle/>
          <a:p>
            <a:pPr marL="457200" indent="-457200">
              <a:buFont typeface="+mj-lt"/>
              <a:buAutoNum type="arabicPeriod"/>
            </a:pPr>
            <a:r>
              <a:rPr lang="en-US" sz="2200" dirty="0" smtClean="0"/>
              <a:t>Complete each question contained within each of the tabs and subtabs in the application</a:t>
            </a:r>
          </a:p>
          <a:p>
            <a:pPr marL="457200" indent="-457200">
              <a:buFont typeface="+mj-lt"/>
              <a:buAutoNum type="arabicPeriod"/>
            </a:pPr>
            <a:r>
              <a:rPr lang="en-US" sz="2200" dirty="0" smtClean="0"/>
              <a:t>When all questions have been addressed navigate to the “</a:t>
            </a:r>
            <a:r>
              <a:rPr lang="en-US" sz="2200" b="1" dirty="0" smtClean="0"/>
              <a:t>Submit</a:t>
            </a:r>
            <a:r>
              <a:rPr lang="en-US" sz="2200" dirty="0" smtClean="0"/>
              <a:t>” tab</a:t>
            </a:r>
          </a:p>
          <a:p>
            <a:pPr marL="457200" indent="-457200">
              <a:buFont typeface="+mj-lt"/>
              <a:buAutoNum type="arabicPeriod"/>
            </a:pPr>
            <a:r>
              <a:rPr lang="en-US" sz="2200" dirty="0" smtClean="0"/>
              <a:t>Enter any desired “</a:t>
            </a:r>
            <a:r>
              <a:rPr lang="en-US" sz="2200" b="1" dirty="0" smtClean="0"/>
              <a:t>Submission Notes” </a:t>
            </a:r>
            <a:r>
              <a:rPr lang="en-US" sz="2200" dirty="0" smtClean="0"/>
              <a:t>in the field provided</a:t>
            </a:r>
          </a:p>
          <a:p>
            <a:pPr marL="457200" indent="-457200">
              <a:buFont typeface="+mj-lt"/>
              <a:buAutoNum type="arabicPeriod"/>
            </a:pPr>
            <a:r>
              <a:rPr lang="en-US" sz="2200" dirty="0" smtClean="0"/>
              <a:t>Check the “</a:t>
            </a:r>
            <a:r>
              <a:rPr lang="en-US" sz="2200" b="1" dirty="0" smtClean="0"/>
              <a:t>I Agree” </a:t>
            </a:r>
            <a:r>
              <a:rPr lang="en-US" sz="2200" dirty="0" smtClean="0"/>
              <a:t>checkbox to agree to the certification statement</a:t>
            </a:r>
          </a:p>
          <a:p>
            <a:pPr marL="457200" indent="-457200">
              <a:buFont typeface="+mj-lt"/>
              <a:buAutoNum type="arabicPeriod"/>
            </a:pPr>
            <a:r>
              <a:rPr lang="en-US" sz="2200" dirty="0" smtClean="0"/>
              <a:t>Click “</a:t>
            </a:r>
            <a:r>
              <a:rPr lang="en-US" sz="2200" b="1" dirty="0" smtClean="0"/>
              <a:t>Send for Review</a:t>
            </a:r>
            <a:r>
              <a:rPr lang="en-US" sz="2200" dirty="0" smtClean="0"/>
              <a:t>”</a:t>
            </a:r>
          </a:p>
          <a:p>
            <a:pPr marL="457200" indent="-457200">
              <a:buFont typeface="+mj-lt"/>
              <a:buAutoNum type="arabicPeriod"/>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8200" y="4114800"/>
            <a:ext cx="3886200" cy="2007870"/>
          </a:xfrm>
          <a:prstGeom prst="rect">
            <a:avLst/>
          </a:prstGeom>
        </p:spPr>
      </p:pic>
    </p:spTree>
    <p:extLst>
      <p:ext uri="{BB962C8B-B14F-4D97-AF65-F5344CB8AC3E}">
        <p14:creationId xmlns:p14="http://schemas.microsoft.com/office/powerpoint/2010/main" val="4073081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886968"/>
          </a:xfrm>
        </p:spPr>
        <p:txBody>
          <a:bodyPr>
            <a:normAutofit fontScale="90000"/>
          </a:bodyPr>
          <a:lstStyle/>
          <a:p>
            <a:r>
              <a:rPr lang="en-US" dirty="0" smtClean="0">
                <a:solidFill>
                  <a:srgbClr val="C00000"/>
                </a:solidFill>
              </a:rPr>
              <a:t>SUBMITTING AN Amendment/continuing review/event in Ideate</a:t>
            </a:r>
            <a:endParaRPr lang="en-US" dirty="0">
              <a:solidFill>
                <a:srgbClr val="C00000"/>
              </a:solidFill>
            </a:endParaRPr>
          </a:p>
        </p:txBody>
      </p:sp>
      <p:sp>
        <p:nvSpPr>
          <p:cNvPr id="3" name="Content Placeholder 2"/>
          <p:cNvSpPr>
            <a:spLocks noGrp="1"/>
          </p:cNvSpPr>
          <p:nvPr>
            <p:ph idx="1"/>
          </p:nvPr>
        </p:nvSpPr>
        <p:spPr>
          <a:xfrm>
            <a:off x="685800" y="1219200"/>
            <a:ext cx="7772400" cy="5410200"/>
          </a:xfrm>
        </p:spPr>
        <p:txBody>
          <a:bodyPr>
            <a:normAutofit/>
          </a:bodyPr>
          <a:lstStyle/>
          <a:p>
            <a:pPr marL="0" indent="0">
              <a:buNone/>
            </a:pPr>
            <a:r>
              <a:rPr lang="en-US" sz="2200" dirty="0" smtClean="0"/>
              <a:t>*An Amendment may only be created for an Active protocol*</a:t>
            </a:r>
          </a:p>
          <a:p>
            <a:pPr marL="514350" indent="-514350">
              <a:buFont typeface="+mj-lt"/>
              <a:buAutoNum type="arabicPeriod"/>
            </a:pPr>
            <a:r>
              <a:rPr lang="en-US" sz="2200" dirty="0" smtClean="0"/>
              <a:t>Open the protocol in IDEATE</a:t>
            </a:r>
          </a:p>
          <a:p>
            <a:pPr marL="514350" indent="-514350">
              <a:buFont typeface="+mj-lt"/>
              <a:buAutoNum type="arabicPeriod"/>
            </a:pPr>
            <a:r>
              <a:rPr lang="en-US" sz="2200" dirty="0" smtClean="0"/>
              <a:t>Navigate to the Lifecycle Event Manager: Main tab.</a:t>
            </a:r>
          </a:p>
          <a:p>
            <a:pPr marL="514350" indent="-514350">
              <a:buFont typeface="+mj-lt"/>
              <a:buAutoNum type="arabicPeriod"/>
            </a:pPr>
            <a:r>
              <a:rPr lang="en-US" sz="2200" dirty="0" smtClean="0"/>
              <a:t>In the “</a:t>
            </a:r>
            <a:r>
              <a:rPr lang="en-US" sz="2200" b="1" dirty="0" smtClean="0"/>
              <a:t>Actions</a:t>
            </a:r>
            <a:r>
              <a:rPr lang="en-US" sz="2200" dirty="0" smtClean="0"/>
              <a:t>” field, click from the drop down which action you want to create.</a:t>
            </a:r>
          </a:p>
          <a:p>
            <a:pPr marL="514350" indent="-514350">
              <a:buFont typeface="+mj-lt"/>
              <a:buAutoNum type="arabicPeriod"/>
            </a:pPr>
            <a:r>
              <a:rPr lang="en-US" sz="2200" dirty="0" smtClean="0"/>
              <a:t>Click the “</a:t>
            </a:r>
            <a:r>
              <a:rPr lang="en-US" sz="2200" b="1" dirty="0" smtClean="0"/>
              <a:t>Go</a:t>
            </a:r>
            <a:r>
              <a:rPr lang="en-US" sz="2200" dirty="0" smtClean="0"/>
              <a:t>” button to the right of the Actions field</a:t>
            </a:r>
            <a:endParaRPr lang="en-US" sz="2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4016574"/>
            <a:ext cx="6248400" cy="26128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smtClean="0"/>
              <a:t/>
            </a:r>
            <a:br>
              <a:rPr lang="en-US" sz="4800" dirty="0" smtClean="0"/>
            </a:br>
            <a:r>
              <a:rPr lang="en-US" sz="4800" dirty="0"/>
              <a:t/>
            </a:r>
            <a:br>
              <a:rPr lang="en-US" sz="4800" dirty="0"/>
            </a:br>
            <a:r>
              <a:rPr lang="en-US" sz="4800" dirty="0" smtClean="0">
                <a:solidFill>
                  <a:srgbClr val="C00000"/>
                </a:solidFill>
              </a:rPr>
              <a:t>IRB guidance for Principal investigators and faculty advisors</a:t>
            </a:r>
            <a:endParaRPr lang="en-US" sz="4800" dirty="0">
              <a:solidFill>
                <a:srgbClr val="C00000"/>
              </a:solidFill>
            </a:endParaRPr>
          </a:p>
        </p:txBody>
      </p:sp>
    </p:spTree>
    <p:extLst>
      <p:ext uri="{BB962C8B-B14F-4D97-AF65-F5344CB8AC3E}">
        <p14:creationId xmlns:p14="http://schemas.microsoft.com/office/powerpoint/2010/main" val="27990465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848600" cy="1609344"/>
          </a:xfrm>
        </p:spPr>
        <p:txBody>
          <a:bodyPr/>
          <a:lstStyle/>
          <a:p>
            <a:r>
              <a:rPr lang="en-US" dirty="0" smtClean="0">
                <a:solidFill>
                  <a:srgbClr val="C00000"/>
                </a:solidFill>
              </a:rPr>
              <a:t>Who Can Be A Principal Investigator?</a:t>
            </a:r>
            <a:endParaRPr lang="en-US" dirty="0">
              <a:solidFill>
                <a:srgbClr val="C00000"/>
              </a:solidFill>
            </a:endParaRPr>
          </a:p>
        </p:txBody>
      </p:sp>
      <p:sp>
        <p:nvSpPr>
          <p:cNvPr id="3" name="Content Placeholder 2"/>
          <p:cNvSpPr>
            <a:spLocks noGrp="1"/>
          </p:cNvSpPr>
          <p:nvPr>
            <p:ph idx="1"/>
          </p:nvPr>
        </p:nvSpPr>
        <p:spPr/>
        <p:txBody>
          <a:bodyPr>
            <a:normAutofit fontScale="92500" lnSpcReduction="10000"/>
          </a:bodyPr>
          <a:lstStyle/>
          <a:p>
            <a:pPr marL="342900" lvl="1" indent="-342900">
              <a:buFontTx/>
              <a:buChar char="•"/>
            </a:pPr>
            <a:r>
              <a:rPr lang="en-US" sz="2800" dirty="0" smtClean="0">
                <a:solidFill>
                  <a:srgbClr val="000000"/>
                </a:solidFill>
                <a:latin typeface="Arial" pitchFamily="34" charset="0"/>
              </a:rPr>
              <a:t>Full time CUNY faculty and staff may be Principal Investigators on IRB applications</a:t>
            </a:r>
          </a:p>
          <a:p>
            <a:pPr marL="0" lvl="1" indent="0">
              <a:buNone/>
            </a:pPr>
            <a:endParaRPr lang="en-US" sz="2800" dirty="0" smtClean="0">
              <a:solidFill>
                <a:srgbClr val="000000"/>
              </a:solidFill>
              <a:latin typeface="Arial" pitchFamily="34" charset="0"/>
            </a:endParaRPr>
          </a:p>
          <a:p>
            <a:pPr marL="342900" lvl="1" indent="-342900">
              <a:buFontTx/>
              <a:buChar char="•"/>
            </a:pPr>
            <a:r>
              <a:rPr lang="en-US" sz="2800" dirty="0" smtClean="0">
                <a:solidFill>
                  <a:srgbClr val="000000"/>
                </a:solidFill>
                <a:latin typeface="Arial" pitchFamily="34" charset="0"/>
              </a:rPr>
              <a:t>CUNY adjunct faculty must obtain approval from their Provost prior to being a Principal Investigator on an IRB application</a:t>
            </a:r>
          </a:p>
          <a:p>
            <a:pPr marL="342900" lvl="1" indent="-342900">
              <a:buFontTx/>
              <a:buChar char="•"/>
            </a:pPr>
            <a:endParaRPr lang="en-US" sz="2800" dirty="0">
              <a:solidFill>
                <a:srgbClr val="000000"/>
              </a:solidFill>
              <a:latin typeface="Arial" pitchFamily="34" charset="0"/>
            </a:endParaRPr>
          </a:p>
          <a:p>
            <a:pPr marL="342900" lvl="1" indent="-342900">
              <a:buFontTx/>
              <a:buChar char="•"/>
            </a:pPr>
            <a:r>
              <a:rPr lang="en-US" sz="2800" dirty="0" smtClean="0">
                <a:solidFill>
                  <a:srgbClr val="000000"/>
                </a:solidFill>
                <a:latin typeface="Arial" pitchFamily="34" charset="0"/>
              </a:rPr>
              <a:t>CUNY students and postdocs can serve as Principal Investigators with permission and supervision from their faculty advisor or research program director</a:t>
            </a:r>
            <a:endParaRPr lang="en-US" sz="3600" dirty="0" smtClean="0">
              <a:solidFill>
                <a:srgbClr val="000000"/>
              </a:solidFill>
              <a:latin typeface="Arial" pitchFamily="34" charset="0"/>
            </a:endParaRPr>
          </a:p>
          <a:p>
            <a:pPr>
              <a:buNone/>
            </a:pP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810768"/>
          </a:xfrm>
        </p:spPr>
        <p:txBody>
          <a:bodyPr/>
          <a:lstStyle/>
          <a:p>
            <a:r>
              <a:rPr lang="en-US" dirty="0" smtClean="0">
                <a:solidFill>
                  <a:srgbClr val="C00000"/>
                </a:solidFill>
              </a:rPr>
              <a:t>Faculty Advisors </a:t>
            </a:r>
            <a:r>
              <a:rPr lang="en-US" dirty="0" err="1" smtClean="0">
                <a:solidFill>
                  <a:srgbClr val="C00000"/>
                </a:solidFill>
              </a:rPr>
              <a:t>responsbilities</a:t>
            </a:r>
            <a:r>
              <a:rPr lang="en-US" dirty="0" smtClean="0">
                <a:solidFill>
                  <a:srgbClr val="C00000"/>
                </a:solidFill>
              </a:rPr>
              <a:t>:</a:t>
            </a:r>
            <a:endParaRPr lang="en-US" dirty="0">
              <a:solidFill>
                <a:srgbClr val="C00000"/>
              </a:solidFill>
            </a:endParaRPr>
          </a:p>
        </p:txBody>
      </p:sp>
      <p:sp>
        <p:nvSpPr>
          <p:cNvPr id="3" name="Content Placeholder 2"/>
          <p:cNvSpPr>
            <a:spLocks noGrp="1"/>
          </p:cNvSpPr>
          <p:nvPr>
            <p:ph idx="1"/>
          </p:nvPr>
        </p:nvSpPr>
        <p:spPr>
          <a:xfrm>
            <a:off x="653143" y="1295400"/>
            <a:ext cx="7772400" cy="4724400"/>
          </a:xfrm>
        </p:spPr>
        <p:txBody>
          <a:bodyPr>
            <a:normAutofit fontScale="85000" lnSpcReduction="20000"/>
          </a:bodyPr>
          <a:lstStyle/>
          <a:p>
            <a:r>
              <a:rPr lang="en-US" sz="2400" b="1" u="sng" dirty="0" smtClean="0"/>
              <a:t>Assist students with protocol submission</a:t>
            </a:r>
            <a:r>
              <a:rPr lang="en-US" sz="2400" dirty="0" smtClean="0"/>
              <a:t>. </a:t>
            </a:r>
            <a:r>
              <a:rPr lang="en-US" sz="2400" b="1" u="sng" dirty="0"/>
              <a:t>Help students navigate the IRB Process</a:t>
            </a:r>
            <a:r>
              <a:rPr lang="en-US" sz="2400" dirty="0"/>
              <a:t>. </a:t>
            </a:r>
            <a:endParaRPr lang="en-US" sz="2400" dirty="0" smtClean="0"/>
          </a:p>
          <a:p>
            <a:r>
              <a:rPr lang="en-US" sz="2400" dirty="0" smtClean="0"/>
              <a:t>When proposed activities constitute research with human subjects, it is the responsibility of the faculty advisor to assist students in preparing and reviewing materials to be submitted to the IRB. </a:t>
            </a:r>
          </a:p>
          <a:p>
            <a:r>
              <a:rPr lang="en-US" sz="2400" dirty="0"/>
              <a:t>Responsible for reviewing the scientific integrity of the project, including evaluating the scientific rigor and merit of the study. </a:t>
            </a:r>
            <a:endParaRPr lang="en-US" sz="2400" dirty="0" smtClean="0"/>
          </a:p>
          <a:p>
            <a:r>
              <a:rPr lang="en-US" sz="2400" b="1" u="sng" dirty="0"/>
              <a:t>Educate Students</a:t>
            </a:r>
            <a:r>
              <a:rPr lang="en-US" sz="2400" dirty="0"/>
              <a:t> on the role of the CUNY IRB and the importance of research review. Students must complete the CITI training for human subjects &amp; RCR before submitting an application to the IRB. </a:t>
            </a:r>
            <a:endParaRPr lang="en-US" sz="2400" dirty="0" smtClean="0"/>
          </a:p>
          <a:p>
            <a:r>
              <a:rPr lang="en-US" sz="2400" b="1" u="sng" dirty="0"/>
              <a:t>Maintain ethical standards</a:t>
            </a:r>
            <a:r>
              <a:rPr lang="en-US" sz="2400" dirty="0"/>
              <a:t>. </a:t>
            </a:r>
          </a:p>
          <a:p>
            <a:r>
              <a:rPr lang="en-US" sz="2400" dirty="0"/>
              <a:t>Faculty advisors ensure that projects are conducted in the highest ethical standards and that students understand and implement these ethical standards in the conduct of their research. </a:t>
            </a:r>
          </a:p>
          <a:p>
            <a:endParaRPr lang="en-US" dirty="0"/>
          </a:p>
          <a:p>
            <a:endParaRPr lang="en-US" dirty="0"/>
          </a:p>
          <a:p>
            <a:endParaRPr lang="en-US" dirty="0" smtClean="0"/>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658368"/>
          </a:xfrm>
        </p:spPr>
        <p:txBody>
          <a:bodyPr>
            <a:normAutofit fontScale="90000"/>
          </a:bodyPr>
          <a:lstStyle/>
          <a:p>
            <a:r>
              <a:rPr lang="en-US" dirty="0">
                <a:solidFill>
                  <a:srgbClr val="C00000"/>
                </a:solidFill>
              </a:rPr>
              <a:t>Faculty Advisors </a:t>
            </a:r>
            <a:r>
              <a:rPr lang="en-US" dirty="0" err="1">
                <a:solidFill>
                  <a:srgbClr val="C00000"/>
                </a:solidFill>
              </a:rPr>
              <a:t>responsbilities</a:t>
            </a:r>
            <a:r>
              <a:rPr lang="en-US" dirty="0">
                <a:solidFill>
                  <a:srgbClr val="C00000"/>
                </a:solidFill>
              </a:rPr>
              <a:t>:</a:t>
            </a:r>
          </a:p>
        </p:txBody>
      </p:sp>
      <p:sp>
        <p:nvSpPr>
          <p:cNvPr id="3" name="Content Placeholder 2"/>
          <p:cNvSpPr>
            <a:spLocks noGrp="1"/>
          </p:cNvSpPr>
          <p:nvPr>
            <p:ph idx="1"/>
          </p:nvPr>
        </p:nvSpPr>
        <p:spPr>
          <a:xfrm>
            <a:off x="685800" y="1371600"/>
            <a:ext cx="7772400" cy="5334000"/>
          </a:xfrm>
        </p:spPr>
        <p:txBody>
          <a:bodyPr>
            <a:normAutofit fontScale="62500" lnSpcReduction="20000"/>
          </a:bodyPr>
          <a:lstStyle/>
          <a:p>
            <a:r>
              <a:rPr lang="en-US" sz="3200" b="1" u="sng" dirty="0"/>
              <a:t>Take an active role</a:t>
            </a:r>
            <a:r>
              <a:rPr lang="en-US" sz="3200" dirty="0"/>
              <a:t> in the IRB review process and assist students when presented with questions and comments from the IRB or my office. </a:t>
            </a:r>
            <a:endParaRPr lang="en-US" sz="3200" dirty="0" smtClean="0"/>
          </a:p>
          <a:p>
            <a:r>
              <a:rPr lang="en-US" sz="3200" dirty="0" smtClean="0"/>
              <a:t>Ensure </a:t>
            </a:r>
            <a:r>
              <a:rPr lang="en-US" sz="3200" dirty="0"/>
              <a:t>that before a change is implemented to an approved protocol that it is approved by the IRB. All changes must be reviewed by the faculty mentor before submission to the IRB. </a:t>
            </a:r>
          </a:p>
          <a:p>
            <a:r>
              <a:rPr lang="en-US" sz="3200" b="1" u="sng" dirty="0"/>
              <a:t>Report any adverse events</a:t>
            </a:r>
            <a:r>
              <a:rPr lang="en-US" sz="3200" dirty="0"/>
              <a:t> or other research related problems to my office as soon as possible. </a:t>
            </a:r>
            <a:endParaRPr lang="en-US" sz="3200" dirty="0" smtClean="0"/>
          </a:p>
          <a:p>
            <a:r>
              <a:rPr lang="en-US" sz="3200" b="1" u="sng" dirty="0"/>
              <a:t>Ensure that continuing review requirements</a:t>
            </a:r>
            <a:r>
              <a:rPr lang="en-US" sz="3200" dirty="0"/>
              <a:t> are satisfied when applicable and </a:t>
            </a:r>
            <a:r>
              <a:rPr lang="en-US" sz="3200" b="1" u="sng" dirty="0"/>
              <a:t>ensure the study is closed</a:t>
            </a:r>
            <a:r>
              <a:rPr lang="en-US" sz="3200" dirty="0"/>
              <a:t> at the conclusion of the study. </a:t>
            </a:r>
          </a:p>
          <a:p>
            <a:pPr>
              <a:buNone/>
            </a:pPr>
            <a:endParaRPr lang="en-US" sz="3200" dirty="0"/>
          </a:p>
          <a:p>
            <a:pPr algn="ctr">
              <a:buNone/>
            </a:pPr>
            <a:r>
              <a:rPr lang="en-US" sz="3200" dirty="0"/>
              <a:t>Lisa Peralta</a:t>
            </a:r>
          </a:p>
          <a:p>
            <a:pPr algn="ctr">
              <a:buNone/>
            </a:pPr>
            <a:r>
              <a:rPr lang="en-US" sz="3200" dirty="0"/>
              <a:t>X7870</a:t>
            </a:r>
          </a:p>
          <a:p>
            <a:pPr algn="ctr">
              <a:buNone/>
            </a:pPr>
            <a:r>
              <a:rPr lang="en-US" sz="3200" dirty="0"/>
              <a:t>Shuster 306</a:t>
            </a:r>
          </a:p>
          <a:p>
            <a:pPr algn="ctr">
              <a:buNone/>
            </a:pPr>
            <a:r>
              <a:rPr lang="en-US" sz="3200" dirty="0">
                <a:hlinkClick r:id="rId2"/>
              </a:rPr>
              <a:t>lisa.peralta@lehman.cuny.edu</a:t>
            </a:r>
            <a:endParaRPr lang="en-US" sz="3200" dirty="0"/>
          </a:p>
          <a:p>
            <a:pPr algn="ctr">
              <a:buNone/>
            </a:pPr>
            <a:r>
              <a:rPr lang="en-US" sz="3200" dirty="0">
                <a:hlinkClick r:id="rId3"/>
              </a:rPr>
              <a:t>hrpp.administrator@lehman.cuny.edu</a:t>
            </a:r>
            <a:r>
              <a:rPr lang="en-US" sz="3200" dirty="0"/>
              <a:t> </a:t>
            </a:r>
          </a:p>
          <a:p>
            <a:endParaRPr lang="en-US" dirty="0"/>
          </a:p>
          <a:p>
            <a:endParaRPr lang="en-US" dirty="0"/>
          </a:p>
        </p:txBody>
      </p:sp>
    </p:spTree>
    <p:extLst>
      <p:ext uri="{BB962C8B-B14F-4D97-AF65-F5344CB8AC3E}">
        <p14:creationId xmlns:p14="http://schemas.microsoft.com/office/powerpoint/2010/main" val="15628618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734568"/>
          </a:xfrm>
        </p:spPr>
        <p:txBody>
          <a:bodyPr/>
          <a:lstStyle/>
          <a:p>
            <a:r>
              <a:rPr lang="en-US" dirty="0" smtClean="0">
                <a:solidFill>
                  <a:srgbClr val="C00000"/>
                </a:solidFill>
              </a:rPr>
              <a:t>Resources</a:t>
            </a:r>
            <a:endParaRPr lang="en-US" dirty="0">
              <a:solidFill>
                <a:srgbClr val="C00000"/>
              </a:solidFill>
            </a:endParaRPr>
          </a:p>
        </p:txBody>
      </p:sp>
      <p:sp>
        <p:nvSpPr>
          <p:cNvPr id="3" name="Content Placeholder 2"/>
          <p:cNvSpPr>
            <a:spLocks noGrp="1"/>
          </p:cNvSpPr>
          <p:nvPr>
            <p:ph idx="1"/>
          </p:nvPr>
        </p:nvSpPr>
        <p:spPr>
          <a:xfrm>
            <a:off x="685800" y="1371600"/>
            <a:ext cx="7772400" cy="4800600"/>
          </a:xfrm>
        </p:spPr>
        <p:txBody>
          <a:bodyPr>
            <a:normAutofit/>
          </a:bodyPr>
          <a:lstStyle/>
          <a:p>
            <a:pPr marL="0" indent="0">
              <a:buNone/>
            </a:pPr>
            <a:r>
              <a:rPr lang="en-US" sz="2400" dirty="0" smtClean="0"/>
              <a:t>To access the CUNY Research Compliance Program which also includes the CUNY HRPP Policy and Procedures outlined in this PowerPoint presentation, go to:</a:t>
            </a:r>
          </a:p>
          <a:p>
            <a:pPr marL="0" indent="0" algn="ctr">
              <a:buNone/>
            </a:pPr>
            <a:r>
              <a:rPr lang="en-US" sz="2400" dirty="0" smtClean="0">
                <a:hlinkClick r:id="rId2"/>
              </a:rPr>
              <a:t>http</a:t>
            </a:r>
            <a:r>
              <a:rPr lang="en-US" sz="2400" dirty="0">
                <a:hlinkClick r:id="rId2"/>
              </a:rPr>
              <a:t>://www2.cuny.edu/research/research-compliance</a:t>
            </a:r>
            <a:r>
              <a:rPr lang="en-US" sz="2400" dirty="0" smtClean="0">
                <a:hlinkClick r:id="rId2"/>
              </a:rPr>
              <a:t>/</a:t>
            </a:r>
            <a:endParaRPr lang="en-US" sz="2400" dirty="0"/>
          </a:p>
          <a:p>
            <a:pPr marL="0" indent="0">
              <a:buNone/>
            </a:pPr>
            <a:endParaRPr lang="en-US" sz="2400" dirty="0" smtClean="0"/>
          </a:p>
          <a:p>
            <a:pPr marL="0" indent="0">
              <a:buNone/>
            </a:pPr>
            <a:r>
              <a:rPr lang="en-US" sz="2400" dirty="0" smtClean="0"/>
              <a:t>This presentation as well as information on research at Lehman College is available on the Lehman website:</a:t>
            </a:r>
          </a:p>
          <a:p>
            <a:pPr marL="0" indent="0" algn="ctr">
              <a:buNone/>
            </a:pPr>
            <a:r>
              <a:rPr lang="en-US" sz="2400" dirty="0">
                <a:hlinkClick r:id="rId3"/>
              </a:rPr>
              <a:t>http://</a:t>
            </a:r>
            <a:r>
              <a:rPr lang="en-US" sz="2400" dirty="0" smtClean="0">
                <a:hlinkClick r:id="rId3"/>
              </a:rPr>
              <a:t>www.lehman.edu/institutional-review-board/index.php</a:t>
            </a:r>
            <a:endParaRPr lang="en-US" sz="2400" dirty="0" smtClean="0"/>
          </a:p>
          <a:p>
            <a:pPr marL="0" indent="0" algn="ctr">
              <a:buNone/>
            </a:pPr>
            <a:endParaRPr lang="en-US" sz="2400" dirty="0" smtClean="0"/>
          </a:p>
          <a:p>
            <a:pPr marL="0" indent="0">
              <a:buNone/>
            </a:pPr>
            <a:endParaRPr lang="en-US" sz="2000" dirty="0"/>
          </a:p>
        </p:txBody>
      </p:sp>
    </p:spTree>
    <p:extLst>
      <p:ext uri="{BB962C8B-B14F-4D97-AF65-F5344CB8AC3E}">
        <p14:creationId xmlns:p14="http://schemas.microsoft.com/office/powerpoint/2010/main" val="2513938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4800"/>
            <a:ext cx="9144000" cy="5365753"/>
          </a:xfrm>
          <a:prstGeom prst="rect">
            <a:avLst/>
          </a:prstGeom>
        </p:spPr>
      </p:pic>
    </p:spTree>
    <p:extLst>
      <p:ext uri="{BB962C8B-B14F-4D97-AF65-F5344CB8AC3E}">
        <p14:creationId xmlns:p14="http://schemas.microsoft.com/office/powerpoint/2010/main" val="3511223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17" y="89407"/>
            <a:ext cx="9144000" cy="6766416"/>
          </a:xfrm>
          <a:prstGeom prst="rect">
            <a:avLst/>
          </a:prstGeom>
        </p:spPr>
      </p:pic>
    </p:spTree>
    <p:extLst>
      <p:ext uri="{BB962C8B-B14F-4D97-AF65-F5344CB8AC3E}">
        <p14:creationId xmlns:p14="http://schemas.microsoft.com/office/powerpoint/2010/main" val="1939523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C00000"/>
                </a:solidFill>
              </a:rPr>
              <a:t>CITI Training (www.citiprogram.org)</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sz="2400" dirty="0" smtClean="0"/>
              <a:t>Human Subjects </a:t>
            </a:r>
          </a:p>
          <a:p>
            <a:pPr lvl="1"/>
            <a:r>
              <a:rPr lang="en-US" sz="2400" dirty="0" smtClean="0"/>
              <a:t>Initial </a:t>
            </a:r>
            <a:r>
              <a:rPr lang="en-US" sz="2400" dirty="0"/>
              <a:t>certificate is valid for three years and a refresher course is required every 3 </a:t>
            </a:r>
            <a:r>
              <a:rPr lang="en-US" sz="2400" dirty="0" smtClean="0"/>
              <a:t>years.</a:t>
            </a:r>
          </a:p>
          <a:p>
            <a:pPr lvl="1"/>
            <a:r>
              <a:rPr lang="en-US" sz="2400" dirty="0"/>
              <a:t>B</a:t>
            </a:r>
            <a:r>
              <a:rPr lang="en-US" sz="2400" dirty="0" smtClean="0"/>
              <a:t>e </a:t>
            </a:r>
            <a:r>
              <a:rPr lang="en-US" sz="2400" dirty="0"/>
              <a:t>sure to take </a:t>
            </a:r>
            <a:r>
              <a:rPr lang="en-US" sz="2400" dirty="0" smtClean="0"/>
              <a:t>the Behavioral </a:t>
            </a:r>
            <a:r>
              <a:rPr lang="en-US" sz="2400" dirty="0"/>
              <a:t>and Social Research </a:t>
            </a:r>
            <a:r>
              <a:rPr lang="en-US" sz="2400" dirty="0" smtClean="0"/>
              <a:t>section as </a:t>
            </a:r>
            <a:r>
              <a:rPr lang="en-US" sz="2400" dirty="0"/>
              <a:t>an </a:t>
            </a:r>
            <a:r>
              <a:rPr lang="en-US" sz="2400" dirty="0" smtClean="0"/>
              <a:t>Investigator</a:t>
            </a:r>
          </a:p>
          <a:p>
            <a:pPr lvl="1"/>
            <a:r>
              <a:rPr lang="en-US" sz="2400" dirty="0" smtClean="0"/>
              <a:t>CITI certification needs to be submitted as an attachment in the IRB application.</a:t>
            </a:r>
            <a:endParaRPr lang="en-US" sz="2400" dirty="0"/>
          </a:p>
          <a:p>
            <a:pPr lvl="1"/>
            <a:endParaRPr lang="en-US" dirty="0"/>
          </a:p>
          <a:p>
            <a:pPr marL="274320" lvl="1" indent="0">
              <a:buNone/>
            </a:pPr>
            <a:endParaRPr lang="en-US" dirty="0" smtClean="0"/>
          </a:p>
          <a:p>
            <a:pPr marL="0" indent="0">
              <a:buNone/>
            </a:pPr>
            <a:endParaRPr lang="en-US" dirty="0" smtClean="0"/>
          </a:p>
          <a:p>
            <a:pPr marL="0" indent="0">
              <a:buNone/>
            </a:pPr>
            <a:endParaRPr lang="en-US" dirty="0"/>
          </a:p>
          <a:p>
            <a:endParaRPr lang="en-US" dirty="0"/>
          </a:p>
        </p:txBody>
      </p:sp>
    </p:spTree>
    <p:extLst>
      <p:ext uri="{BB962C8B-B14F-4D97-AF65-F5344CB8AC3E}">
        <p14:creationId xmlns:p14="http://schemas.microsoft.com/office/powerpoint/2010/main" val="25228803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64183"/>
            <a:ext cx="9144000" cy="5729633"/>
          </a:xfrm>
          <a:prstGeom prst="rect">
            <a:avLst/>
          </a:prstGeom>
        </p:spPr>
      </p:pic>
    </p:spTree>
    <p:extLst>
      <p:ext uri="{BB962C8B-B14F-4D97-AF65-F5344CB8AC3E}">
        <p14:creationId xmlns:p14="http://schemas.microsoft.com/office/powerpoint/2010/main" val="7529348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dirty="0">
                <a:solidFill>
                  <a:srgbClr val="C00000"/>
                </a:solidFill>
              </a:rPr>
              <a:t>Research Conducted at the NYC Department of Education</a:t>
            </a:r>
            <a:r>
              <a:rPr lang="en-US" sz="4800" dirty="0"/>
              <a:t/>
            </a:r>
            <a:br>
              <a:rPr lang="en-US" sz="4800" dirty="0"/>
            </a:br>
            <a:endParaRPr lang="en-US" sz="4800" dirty="0"/>
          </a:p>
        </p:txBody>
      </p:sp>
    </p:spTree>
    <p:extLst>
      <p:ext uri="{BB962C8B-B14F-4D97-AF65-F5344CB8AC3E}">
        <p14:creationId xmlns:p14="http://schemas.microsoft.com/office/powerpoint/2010/main" val="1015309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NYC DOE IRB</a:t>
            </a:r>
            <a:endParaRPr lang="en-US" dirty="0">
              <a:solidFill>
                <a:srgbClr val="C00000"/>
              </a:solidFill>
            </a:endParaRPr>
          </a:p>
        </p:txBody>
      </p:sp>
      <p:sp>
        <p:nvSpPr>
          <p:cNvPr id="3" name="Content Placeholder 2"/>
          <p:cNvSpPr>
            <a:spLocks noGrp="1"/>
          </p:cNvSpPr>
          <p:nvPr>
            <p:ph idx="1"/>
          </p:nvPr>
        </p:nvSpPr>
        <p:spPr/>
        <p:txBody>
          <a:bodyPr/>
          <a:lstStyle/>
          <a:p>
            <a:r>
              <a:rPr lang="en-US" sz="2400" dirty="0" smtClean="0"/>
              <a:t>Complete proposals received by the submission deadline will be reviewed during the corresponding IRB meeting. Find calendar here: </a:t>
            </a:r>
            <a:r>
              <a:rPr lang="en-US" sz="2400" dirty="0" smtClean="0">
                <a:hlinkClick r:id="rId2"/>
              </a:rPr>
              <a:t>http://schools.nyc.gov/Accountability/data/DataRequests</a:t>
            </a:r>
            <a:r>
              <a:rPr lang="en-US" sz="2400" dirty="0" smtClean="0"/>
              <a:t> </a:t>
            </a:r>
          </a:p>
          <a:p>
            <a:r>
              <a:rPr lang="en-US" sz="2400" dirty="0"/>
              <a:t>All research proposals must be submitted through the NYC Department of Education’s electronic submission platform, </a:t>
            </a:r>
            <a:r>
              <a:rPr lang="en-US" sz="2400" dirty="0" err="1"/>
              <a:t>IRBManager</a:t>
            </a:r>
            <a:r>
              <a:rPr lang="en-US" sz="2400" dirty="0"/>
              <a:t>.  To log on to the system go </a:t>
            </a:r>
            <a:r>
              <a:rPr lang="en-US" sz="2400" dirty="0" smtClean="0"/>
              <a:t>to </a:t>
            </a:r>
            <a:r>
              <a:rPr lang="en-US" sz="2400" dirty="0" smtClean="0">
                <a:hlinkClick r:id="rId3"/>
              </a:rPr>
              <a:t>https</a:t>
            </a:r>
            <a:r>
              <a:rPr lang="en-US" sz="2400" dirty="0">
                <a:hlinkClick r:id="rId3"/>
              </a:rPr>
              <a:t>://login.irbmanager.com</a:t>
            </a:r>
            <a:r>
              <a:rPr lang="en-US" sz="2400" dirty="0"/>
              <a:t> and follow the instructions for creating a </a:t>
            </a:r>
            <a:r>
              <a:rPr lang="en-US" sz="2400" dirty="0" smtClean="0"/>
              <a:t>password.</a:t>
            </a:r>
            <a:r>
              <a:rPr lang="en-US" sz="2400" dirty="0"/>
              <a:t/>
            </a:r>
            <a:br>
              <a:rPr lang="en-US" sz="2400" dirty="0"/>
            </a:br>
            <a:endParaRPr lang="en-US" sz="2400" dirty="0" smtClean="0"/>
          </a:p>
          <a:p>
            <a:endParaRPr lang="en-US" dirty="0" smtClean="0"/>
          </a:p>
          <a:p>
            <a:pPr>
              <a:buNone/>
            </a:pPr>
            <a:endParaRPr lang="en-US" dirty="0" smtClean="0"/>
          </a:p>
          <a:p>
            <a:pPr algn="ctr">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solidFill>
                  <a:schemeClr val="tx1"/>
                </a:solidFill>
              </a:rPr>
              <a:t/>
            </a:r>
            <a:br>
              <a:rPr lang="en-US" sz="3200" dirty="0" smtClean="0">
                <a:solidFill>
                  <a:schemeClr val="tx1"/>
                </a:solidFill>
              </a:rPr>
            </a:br>
            <a:r>
              <a:rPr lang="en-US" sz="3200" dirty="0" smtClean="0">
                <a:solidFill>
                  <a:srgbClr val="C00000"/>
                </a:solidFill>
              </a:rPr>
              <a:t>Who should submit a proposal to the NYC DOE IRB?</a:t>
            </a:r>
            <a:r>
              <a:rPr lang="en-US" dirty="0" smtClean="0">
                <a:solidFill>
                  <a:srgbClr val="C00000"/>
                </a:solidFill>
              </a:rPr>
              <a:t/>
            </a:r>
            <a:br>
              <a:rPr lang="en-US" dirty="0" smtClean="0">
                <a:solidFill>
                  <a:srgbClr val="C00000"/>
                </a:solidFill>
              </a:rPr>
            </a:br>
            <a:endParaRPr lang="en-US" dirty="0">
              <a:solidFill>
                <a:srgbClr val="C00000"/>
              </a:solidFill>
            </a:endParaRPr>
          </a:p>
        </p:txBody>
      </p:sp>
      <p:sp>
        <p:nvSpPr>
          <p:cNvPr id="3" name="Content Placeholder 2"/>
          <p:cNvSpPr>
            <a:spLocks noGrp="1"/>
          </p:cNvSpPr>
          <p:nvPr>
            <p:ph idx="1"/>
          </p:nvPr>
        </p:nvSpPr>
        <p:spPr/>
        <p:txBody>
          <a:bodyPr>
            <a:normAutofit lnSpcReduction="10000"/>
          </a:bodyPr>
          <a:lstStyle/>
          <a:p>
            <a:r>
              <a:rPr lang="en-US" sz="2400" dirty="0" smtClean="0"/>
              <a:t>Any person who wishes to conduct research at a school site or gather information on or from </a:t>
            </a:r>
            <a:r>
              <a:rPr lang="en-US" sz="2400" b="1" dirty="0" smtClean="0"/>
              <a:t>students</a:t>
            </a:r>
            <a:r>
              <a:rPr lang="en-US" sz="2400" dirty="0" smtClean="0"/>
              <a:t> or </a:t>
            </a:r>
            <a:r>
              <a:rPr lang="en-US" sz="2400" b="1" dirty="0" smtClean="0"/>
              <a:t>school staff </a:t>
            </a:r>
            <a:r>
              <a:rPr lang="en-US" sz="2400" dirty="0" smtClean="0"/>
              <a:t>must obtain written approval from the IRB. </a:t>
            </a:r>
          </a:p>
          <a:p>
            <a:r>
              <a:rPr lang="en-US" sz="2400" dirty="0"/>
              <a:t>Graduate and undergraduate degree candidates, university faculty, independent researchers, and private and public agencies must all submit proposals before conducting research. This procedure applies even if the researcher is employed by the school system in another capacity (e.g., school administrators and teachers conducting research for graduate studies ).</a:t>
            </a:r>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tx1"/>
                </a:solidFill>
              </a:rPr>
              <a:t/>
            </a:r>
            <a:br>
              <a:rPr lang="en-US" sz="3200" dirty="0" smtClean="0">
                <a:solidFill>
                  <a:schemeClr val="tx1"/>
                </a:solidFill>
              </a:rPr>
            </a:br>
            <a:r>
              <a:rPr lang="en-US" sz="3600" dirty="0" smtClean="0">
                <a:solidFill>
                  <a:srgbClr val="C00000"/>
                </a:solidFill>
              </a:rPr>
              <a:t>NYC DOE IRB Continuing Review</a:t>
            </a:r>
            <a:br>
              <a:rPr lang="en-US" sz="3600" dirty="0" smtClean="0">
                <a:solidFill>
                  <a:srgbClr val="C00000"/>
                </a:solidFill>
              </a:rPr>
            </a:br>
            <a:endParaRPr lang="en-US" sz="3600" dirty="0">
              <a:solidFill>
                <a:srgbClr val="C00000"/>
              </a:solidFill>
            </a:endParaRPr>
          </a:p>
        </p:txBody>
      </p:sp>
      <p:sp>
        <p:nvSpPr>
          <p:cNvPr id="3" name="Content Placeholder 2"/>
          <p:cNvSpPr>
            <a:spLocks noGrp="1"/>
          </p:cNvSpPr>
          <p:nvPr>
            <p:ph idx="1"/>
          </p:nvPr>
        </p:nvSpPr>
        <p:spPr/>
        <p:txBody>
          <a:bodyPr/>
          <a:lstStyle/>
          <a:p>
            <a:r>
              <a:rPr lang="en-US" sz="2400" dirty="0" smtClean="0"/>
              <a:t>Please note that approval to conduct research is in effect for one year only. </a:t>
            </a:r>
          </a:p>
          <a:p>
            <a:r>
              <a:rPr lang="en-US" sz="2400" dirty="0" smtClean="0"/>
              <a:t>If the study is not completed within a year, the researcher must apply for a continuation. </a:t>
            </a:r>
          </a:p>
          <a:p>
            <a:r>
              <a:rPr lang="en-US" sz="2400" dirty="0"/>
              <a:t>A continuation request should contain a copy of the original IRB approval letter and should detail any changes made to the previously approved research proposal, including changes to the original timeline, research participants yet to be recruited, copies of revised forms, letters and protocols and a summary of findings to date.</a:t>
            </a:r>
          </a:p>
          <a:p>
            <a:endParaRPr lang="en-US"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NYC DOE Data Requests </a:t>
            </a:r>
            <a:endParaRPr lang="en-US" dirty="0">
              <a:solidFill>
                <a:srgbClr val="C00000"/>
              </a:solidFill>
            </a:endParaRPr>
          </a:p>
        </p:txBody>
      </p:sp>
      <p:sp>
        <p:nvSpPr>
          <p:cNvPr id="3" name="Content Placeholder 2"/>
          <p:cNvSpPr>
            <a:spLocks noGrp="1"/>
          </p:cNvSpPr>
          <p:nvPr>
            <p:ph idx="1"/>
          </p:nvPr>
        </p:nvSpPr>
        <p:spPr/>
        <p:txBody>
          <a:bodyPr/>
          <a:lstStyle/>
          <a:p>
            <a:r>
              <a:rPr lang="en-US" sz="2400" dirty="0" smtClean="0"/>
              <a:t>If your research does not involve human subjects, and instead exclusively relies on the use of DOE data, you do not need to submit to the IRB.  However, you must complete the data request process.</a:t>
            </a:r>
          </a:p>
          <a:p>
            <a:r>
              <a:rPr lang="en-US" sz="2400" dirty="0"/>
              <a:t>The data request process begins when you submit a brief scope of work </a:t>
            </a:r>
            <a:r>
              <a:rPr lang="en-US" sz="2400" b="1" dirty="0"/>
              <a:t>(4 page maximum)</a:t>
            </a:r>
            <a:r>
              <a:rPr lang="en-US" sz="2400" dirty="0"/>
              <a:t> and a list of your data needs to </a:t>
            </a:r>
            <a:r>
              <a:rPr lang="en-US" sz="2400" dirty="0">
                <a:hlinkClick r:id="rId2"/>
              </a:rPr>
              <a:t>RPSGresearch@schools.nyc.gov.</a:t>
            </a:r>
            <a:r>
              <a:rPr lang="en-US" sz="2400" dirty="0"/>
              <a:t> </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734568"/>
          </a:xfrm>
        </p:spPr>
        <p:txBody>
          <a:bodyPr/>
          <a:lstStyle/>
          <a:p>
            <a:r>
              <a:rPr lang="en-US" dirty="0" smtClean="0">
                <a:solidFill>
                  <a:srgbClr val="C00000"/>
                </a:solidFill>
              </a:rPr>
              <a:t>NYC DOE Data Requests </a:t>
            </a:r>
            <a:endParaRPr lang="en-US" dirty="0">
              <a:solidFill>
                <a:srgbClr val="C00000"/>
              </a:solidFill>
            </a:endParaRPr>
          </a:p>
        </p:txBody>
      </p:sp>
      <p:sp>
        <p:nvSpPr>
          <p:cNvPr id="3" name="Content Placeholder 2"/>
          <p:cNvSpPr>
            <a:spLocks noGrp="1"/>
          </p:cNvSpPr>
          <p:nvPr>
            <p:ph idx="1"/>
          </p:nvPr>
        </p:nvSpPr>
        <p:spPr>
          <a:xfrm>
            <a:off x="685800" y="1219200"/>
            <a:ext cx="7772400" cy="4800600"/>
          </a:xfrm>
        </p:spPr>
        <p:txBody>
          <a:bodyPr>
            <a:noAutofit/>
          </a:bodyPr>
          <a:lstStyle/>
          <a:p>
            <a:pPr>
              <a:buNone/>
            </a:pPr>
            <a:r>
              <a:rPr lang="en-US" sz="2200" dirty="0" smtClean="0"/>
              <a:t>The scope of work must include:</a:t>
            </a:r>
          </a:p>
          <a:p>
            <a:pPr>
              <a:buFont typeface="+mj-lt"/>
              <a:buAutoNum type="arabicPeriod"/>
            </a:pPr>
            <a:r>
              <a:rPr lang="en-US" sz="2200" dirty="0" smtClean="0"/>
              <a:t>The organization conducting the evaluation or the institution the research is affiliated with </a:t>
            </a:r>
          </a:p>
          <a:p>
            <a:pPr marL="800100" lvl="1" indent="-342900">
              <a:buFont typeface="Arial" pitchFamily="34" charset="0"/>
              <a:buChar char="•"/>
            </a:pPr>
            <a:r>
              <a:rPr lang="en-US" sz="2200" dirty="0" smtClean="0"/>
              <a:t>A mailing address for the organization or researcher</a:t>
            </a:r>
          </a:p>
          <a:p>
            <a:pPr>
              <a:buFont typeface="+mj-lt"/>
              <a:buAutoNum type="arabicPeriod"/>
            </a:pPr>
            <a:r>
              <a:rPr lang="en-US" sz="2200" dirty="0" smtClean="0"/>
              <a:t>A statement of the research objectives and the purpose of the study </a:t>
            </a:r>
          </a:p>
          <a:p>
            <a:pPr>
              <a:buFont typeface="+mj-lt"/>
              <a:buAutoNum type="arabicPeriod"/>
            </a:pPr>
            <a:r>
              <a:rPr lang="en-US" sz="2200" dirty="0" smtClean="0"/>
              <a:t>The research hypotheses and methodology </a:t>
            </a:r>
          </a:p>
          <a:p>
            <a:pPr>
              <a:buFont typeface="+mj-lt"/>
              <a:buAutoNum type="arabicPeriod"/>
            </a:pPr>
            <a:r>
              <a:rPr lang="en-US" sz="2200" dirty="0" smtClean="0"/>
              <a:t>A timeline that describes key research activities and an estimated completion time </a:t>
            </a:r>
          </a:p>
          <a:p>
            <a:pPr>
              <a:buFont typeface="+mj-lt"/>
              <a:buAutoNum type="arabicPeriod"/>
            </a:pPr>
            <a:r>
              <a:rPr lang="en-US" sz="2200" dirty="0" smtClean="0"/>
              <a:t>A brief statement of the risks and benefits of the research </a:t>
            </a:r>
          </a:p>
          <a:p>
            <a:pPr>
              <a:buFont typeface="+mj-lt"/>
              <a:buAutoNum type="arabicPeriod"/>
            </a:pPr>
            <a:r>
              <a:rPr lang="en-US" sz="2200" dirty="0" smtClean="0"/>
              <a:t>A description of how the data will be used and the intended audience(s) for the findings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734568"/>
          </a:xfrm>
        </p:spPr>
        <p:txBody>
          <a:bodyPr/>
          <a:lstStyle/>
          <a:p>
            <a:r>
              <a:rPr lang="en-US" dirty="0" smtClean="0">
                <a:solidFill>
                  <a:srgbClr val="C00000"/>
                </a:solidFill>
              </a:rPr>
              <a:t>NYC DOE Data Requests </a:t>
            </a:r>
            <a:endParaRPr lang="en-US" dirty="0">
              <a:solidFill>
                <a:srgbClr val="C00000"/>
              </a:solidFill>
            </a:endParaRPr>
          </a:p>
        </p:txBody>
      </p:sp>
      <p:sp>
        <p:nvSpPr>
          <p:cNvPr id="3" name="Content Placeholder 2"/>
          <p:cNvSpPr>
            <a:spLocks noGrp="1"/>
          </p:cNvSpPr>
          <p:nvPr>
            <p:ph idx="1"/>
          </p:nvPr>
        </p:nvSpPr>
        <p:spPr>
          <a:xfrm>
            <a:off x="609600" y="1295400"/>
            <a:ext cx="7772400" cy="4876800"/>
          </a:xfrm>
        </p:spPr>
        <p:txBody>
          <a:bodyPr>
            <a:noAutofit/>
          </a:bodyPr>
          <a:lstStyle/>
          <a:p>
            <a:pPr>
              <a:buNone/>
            </a:pPr>
            <a:r>
              <a:rPr lang="en-US" sz="2200" dirty="0" smtClean="0"/>
              <a:t>The scope of work must include:</a:t>
            </a:r>
          </a:p>
          <a:p>
            <a:pPr>
              <a:buFont typeface="+mj-lt"/>
              <a:buAutoNum type="arabicPeriod" startAt="7"/>
            </a:pPr>
            <a:r>
              <a:rPr lang="en-US" dirty="0" smtClean="0"/>
              <a:t>A list of specific data needs, which must include the following:  </a:t>
            </a:r>
          </a:p>
          <a:p>
            <a:pPr marL="800100" lvl="1" indent="-342900">
              <a:buFont typeface="Arial" pitchFamily="34" charset="0"/>
              <a:buChar char="•"/>
            </a:pPr>
            <a:r>
              <a:rPr lang="en-US" sz="2000" dirty="0" smtClean="0"/>
              <a:t>School Years needed </a:t>
            </a:r>
          </a:p>
          <a:p>
            <a:pPr marL="800100" lvl="1" indent="-342900">
              <a:buFont typeface="Arial" pitchFamily="34" charset="0"/>
              <a:buChar char="•"/>
            </a:pPr>
            <a:r>
              <a:rPr lang="en-US" sz="2000" dirty="0" smtClean="0"/>
              <a:t>Grade levels </a:t>
            </a:r>
          </a:p>
          <a:p>
            <a:pPr marL="800100" lvl="1" indent="-342900">
              <a:buFont typeface="Arial" pitchFamily="34" charset="0"/>
              <a:buChar char="•"/>
            </a:pPr>
            <a:r>
              <a:rPr lang="en-US" sz="2000" dirty="0" smtClean="0"/>
              <a:t>The population of data requested (an entire school, district, sample taken for a research project, etc.)</a:t>
            </a:r>
          </a:p>
          <a:p>
            <a:pPr>
              <a:buFont typeface="+mj-lt"/>
              <a:buAutoNum type="arabicPeriod" startAt="7"/>
            </a:pPr>
            <a:r>
              <a:rPr lang="en-US" dirty="0" smtClean="0"/>
              <a:t>Justification of how each requested data element is connected to the research objectives </a:t>
            </a:r>
          </a:p>
          <a:p>
            <a:pPr>
              <a:buFont typeface="+mj-lt"/>
              <a:buAutoNum type="arabicPeriod" startAt="7"/>
            </a:pPr>
            <a:r>
              <a:rPr lang="en-US" dirty="0" smtClean="0"/>
              <a:t>A detailed description of the data security plan to ensure protection of student information including but not limited to data encryption, security of the transmission process, and provisions to prevent unauthorized access. </a:t>
            </a:r>
          </a:p>
          <a:p>
            <a:pPr>
              <a:buFont typeface="+mj-lt"/>
              <a:buAutoNum type="arabicPeriod" startAt="7"/>
            </a:pPr>
            <a:r>
              <a:rPr lang="en-US" dirty="0" smtClean="0"/>
              <a:t>An explicit timeline and description of how the data will be destroyed.</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NYC DOE Data Requests </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sz="2400" b="1" dirty="0" smtClean="0"/>
              <a:t>PLEASE NOTE</a:t>
            </a:r>
            <a:r>
              <a:rPr lang="en-US" sz="2400" b="1" i="1" dirty="0" smtClean="0"/>
              <a:t>: </a:t>
            </a:r>
            <a:r>
              <a:rPr lang="en-US" sz="2400" dirty="0" smtClean="0"/>
              <a:t>If you are requesting identifiable student data (including name and student ID) or </a:t>
            </a:r>
            <a:r>
              <a:rPr lang="en-US" sz="2400" i="1" dirty="0" smtClean="0"/>
              <a:t>a combination of variables that could make the data identifiable (including a combination of values such as ethnicity, gender, and name of the school) </a:t>
            </a:r>
            <a:r>
              <a:rPr lang="en-US" sz="2400" dirty="0" smtClean="0"/>
              <a:t>as an external research, you must have parental consent.  Data requests should include a final version of the consent form, an example of which is available </a:t>
            </a:r>
            <a:r>
              <a:rPr lang="en-US" sz="2400" dirty="0" smtClean="0">
                <a:hlinkClick r:id="rId2"/>
              </a:rPr>
              <a:t>here</a:t>
            </a:r>
            <a:r>
              <a:rPr lang="en-US" sz="2400" dirty="0" smtClean="0"/>
              <a:t>, for approval. Data requesters will also be required to submit electronic copies of all complete consent forms.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ConTACT InFORMATION</a:t>
            </a:r>
            <a:endParaRPr lang="en-US" dirty="0">
              <a:solidFill>
                <a:srgbClr val="C00000"/>
              </a:solidFill>
            </a:endParaRPr>
          </a:p>
        </p:txBody>
      </p:sp>
      <p:sp>
        <p:nvSpPr>
          <p:cNvPr id="3" name="Content Placeholder 2"/>
          <p:cNvSpPr>
            <a:spLocks noGrp="1"/>
          </p:cNvSpPr>
          <p:nvPr>
            <p:ph idx="1"/>
          </p:nvPr>
        </p:nvSpPr>
        <p:spPr/>
        <p:txBody>
          <a:bodyPr>
            <a:normAutofit/>
          </a:bodyPr>
          <a:lstStyle/>
          <a:p>
            <a:pPr marL="0" indent="0">
              <a:buNone/>
            </a:pPr>
            <a:endParaRPr lang="en-US" sz="3200" dirty="0" smtClean="0">
              <a:solidFill>
                <a:srgbClr val="000000"/>
              </a:solidFill>
              <a:latin typeface="Arial" pitchFamily="34" charset="0"/>
            </a:endParaRPr>
          </a:p>
          <a:p>
            <a:pPr marL="0" indent="0" algn="ctr">
              <a:buNone/>
            </a:pPr>
            <a:r>
              <a:rPr lang="en-US" sz="3200" dirty="0" smtClean="0">
                <a:solidFill>
                  <a:srgbClr val="000000"/>
                </a:solidFill>
                <a:latin typeface="Arial" pitchFamily="34" charset="0"/>
              </a:rPr>
              <a:t>Office of Responsible Research Practices</a:t>
            </a:r>
          </a:p>
          <a:p>
            <a:pPr algn="ctr">
              <a:buNone/>
            </a:pPr>
            <a:r>
              <a:rPr lang="en-US" sz="3200" dirty="0"/>
              <a:t>Lisa Peralta</a:t>
            </a:r>
          </a:p>
          <a:p>
            <a:pPr algn="ctr">
              <a:buNone/>
            </a:pPr>
            <a:r>
              <a:rPr lang="en-US" sz="3200" dirty="0"/>
              <a:t>X7870</a:t>
            </a:r>
          </a:p>
          <a:p>
            <a:pPr algn="ctr">
              <a:buNone/>
            </a:pPr>
            <a:r>
              <a:rPr lang="en-US" sz="3200" dirty="0"/>
              <a:t>Shuster 306</a:t>
            </a:r>
          </a:p>
          <a:p>
            <a:pPr algn="ctr">
              <a:buNone/>
            </a:pPr>
            <a:r>
              <a:rPr lang="en-US" sz="3200" dirty="0">
                <a:hlinkClick r:id="rId2"/>
              </a:rPr>
              <a:t>lisa.peralta@lehman.cuny.edu</a:t>
            </a:r>
            <a:endParaRPr lang="en-US" sz="3200" dirty="0"/>
          </a:p>
          <a:p>
            <a:pPr marL="0" indent="0">
              <a:buNone/>
            </a:pPr>
            <a:endParaRPr lang="en-US" sz="3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Types of IRB Review</a:t>
            </a:r>
            <a:endParaRPr lang="en-US" dirty="0">
              <a:solidFill>
                <a:srgbClr val="C00000"/>
              </a:solidFill>
            </a:endParaRPr>
          </a:p>
        </p:txBody>
      </p:sp>
      <p:sp>
        <p:nvSpPr>
          <p:cNvPr id="3" name="Content Placeholder 2"/>
          <p:cNvSpPr>
            <a:spLocks noGrp="1"/>
          </p:cNvSpPr>
          <p:nvPr>
            <p:ph idx="1"/>
          </p:nvPr>
        </p:nvSpPr>
        <p:spPr/>
        <p:txBody>
          <a:bodyPr>
            <a:normAutofit/>
          </a:bodyPr>
          <a:lstStyle/>
          <a:p>
            <a:r>
              <a:rPr lang="en-US" sz="3200" dirty="0" smtClean="0"/>
              <a:t>Full/Convened (high risk)</a:t>
            </a:r>
          </a:p>
          <a:p>
            <a:r>
              <a:rPr lang="en-US" sz="3200" dirty="0" smtClean="0"/>
              <a:t>Expedited (minimal risk)</a:t>
            </a:r>
          </a:p>
          <a:p>
            <a:r>
              <a:rPr lang="en-US" sz="3200" dirty="0" smtClean="0"/>
              <a:t>Exempt (low risk)</a:t>
            </a:r>
          </a:p>
          <a:p>
            <a:r>
              <a:rPr lang="en-US" sz="3200" dirty="0" smtClean="0"/>
              <a:t>Not Human Subjects Research</a:t>
            </a:r>
            <a:endParaRPr lang="en-US" sz="3200" dirty="0"/>
          </a:p>
        </p:txBody>
      </p:sp>
    </p:spTree>
    <p:extLst>
      <p:ext uri="{BB962C8B-B14F-4D97-AF65-F5344CB8AC3E}">
        <p14:creationId xmlns:p14="http://schemas.microsoft.com/office/powerpoint/2010/main" val="16845777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Full/Convened IRB Review </a:t>
            </a:r>
            <a:endParaRPr lang="en-US" dirty="0">
              <a:solidFill>
                <a:srgbClr val="C00000"/>
              </a:solidFill>
            </a:endParaRPr>
          </a:p>
        </p:txBody>
      </p:sp>
      <p:sp>
        <p:nvSpPr>
          <p:cNvPr id="3" name="Content Placeholder 2"/>
          <p:cNvSpPr>
            <a:spLocks noGrp="1"/>
          </p:cNvSpPr>
          <p:nvPr>
            <p:ph idx="1"/>
          </p:nvPr>
        </p:nvSpPr>
        <p:spPr/>
        <p:txBody>
          <a:bodyPr>
            <a:noAutofit/>
          </a:bodyPr>
          <a:lstStyle/>
          <a:p>
            <a:pPr>
              <a:lnSpc>
                <a:spcPct val="95000"/>
              </a:lnSpc>
              <a:spcBef>
                <a:spcPct val="0"/>
              </a:spcBef>
            </a:pPr>
            <a:r>
              <a:rPr lang="en-US" sz="3200" dirty="0" smtClean="0"/>
              <a:t>Research that cannot meet the criteria for exempt or expedited review must be submitted for full review. It can include</a:t>
            </a:r>
            <a:r>
              <a:rPr lang="en-US" sz="3200" dirty="0" smtClean="0">
                <a:solidFill>
                  <a:srgbClr val="000000"/>
                </a:solidFill>
              </a:rPr>
              <a:t>:</a:t>
            </a:r>
          </a:p>
          <a:p>
            <a:pPr lvl="1">
              <a:lnSpc>
                <a:spcPct val="95000"/>
              </a:lnSpc>
              <a:spcBef>
                <a:spcPct val="0"/>
              </a:spcBef>
            </a:pPr>
            <a:r>
              <a:rPr lang="en-US" sz="3200" dirty="0">
                <a:solidFill>
                  <a:srgbClr val="000000"/>
                </a:solidFill>
              </a:rPr>
              <a:t>More than minimal risk </a:t>
            </a:r>
            <a:r>
              <a:rPr lang="en-US" sz="3200" dirty="0"/>
              <a:t>(physical, psychological, social or economic</a:t>
            </a:r>
            <a:r>
              <a:rPr lang="en-US" sz="3200" dirty="0" smtClean="0"/>
              <a:t>).</a:t>
            </a:r>
            <a:endParaRPr lang="en-US" sz="3200" dirty="0" smtClean="0">
              <a:solidFill>
                <a:srgbClr val="000000"/>
              </a:solidFill>
            </a:endParaRPr>
          </a:p>
          <a:p>
            <a:pPr lvl="1">
              <a:lnSpc>
                <a:spcPct val="95000"/>
              </a:lnSpc>
              <a:spcBef>
                <a:spcPct val="0"/>
              </a:spcBef>
            </a:pPr>
            <a:r>
              <a:rPr lang="en-US" sz="3200" dirty="0" smtClean="0">
                <a:solidFill>
                  <a:srgbClr val="000000"/>
                </a:solidFill>
                <a:cs typeface="Arial" panose="020B0604020202020204" pitchFamily="34" charset="0"/>
              </a:rPr>
              <a:t>Vulnerable populations (when applicable)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886968"/>
          </a:xfrm>
        </p:spPr>
        <p:txBody>
          <a:bodyPr/>
          <a:lstStyle/>
          <a:p>
            <a:r>
              <a:rPr lang="en-US" dirty="0" smtClean="0">
                <a:solidFill>
                  <a:srgbClr val="C00000"/>
                </a:solidFill>
              </a:rPr>
              <a:t>Expedited Research Category 1</a:t>
            </a:r>
            <a:endParaRPr lang="en-US" dirty="0">
              <a:solidFill>
                <a:srgbClr val="C00000"/>
              </a:solidFill>
            </a:endParaRPr>
          </a:p>
        </p:txBody>
      </p:sp>
      <p:sp>
        <p:nvSpPr>
          <p:cNvPr id="3" name="Content Placeholder 2"/>
          <p:cNvSpPr>
            <a:spLocks noGrp="1"/>
          </p:cNvSpPr>
          <p:nvPr>
            <p:ph idx="1"/>
          </p:nvPr>
        </p:nvSpPr>
        <p:spPr>
          <a:xfrm>
            <a:off x="685800" y="1371600"/>
            <a:ext cx="7772400" cy="4800600"/>
          </a:xfrm>
        </p:spPr>
        <p:txBody>
          <a:bodyPr>
            <a:normAutofit fontScale="92500" lnSpcReduction="10000"/>
          </a:bodyPr>
          <a:lstStyle/>
          <a:p>
            <a:r>
              <a:rPr lang="en-US" sz="2600" dirty="0" smtClean="0"/>
              <a:t>Clinical studies of drugs and medical devices only when condition (a) or (b) is met.</a:t>
            </a:r>
          </a:p>
          <a:p>
            <a:pPr>
              <a:buNone/>
            </a:pPr>
            <a:r>
              <a:rPr lang="en-US" sz="2600" dirty="0" smtClean="0">
                <a:solidFill>
                  <a:schemeClr val="accent2"/>
                </a:solidFill>
              </a:rPr>
              <a:t>(a)</a:t>
            </a:r>
            <a:r>
              <a:rPr lang="en-US" sz="2600" dirty="0" smtClean="0"/>
              <a:t> Research on drugs for which an investigational new drug application (21 CFR Part 312) is not required. (Note: Research on marketed drugs that significantly increases the risks or decreases the acceptability of the risks associated with the use of the product is not eligible for expedited review.)</a:t>
            </a:r>
          </a:p>
          <a:p>
            <a:pPr>
              <a:buNone/>
            </a:pPr>
            <a:r>
              <a:rPr lang="en-US" sz="2600" dirty="0" smtClean="0">
                <a:solidFill>
                  <a:schemeClr val="accent2"/>
                </a:solidFill>
              </a:rPr>
              <a:t>(b) </a:t>
            </a:r>
            <a:r>
              <a:rPr lang="en-US" sz="2600" dirty="0" smtClean="0"/>
              <a:t>Research on medical devices for which (</a:t>
            </a:r>
            <a:r>
              <a:rPr lang="en-US" sz="2600" dirty="0" err="1" smtClean="0"/>
              <a:t>i</a:t>
            </a:r>
            <a:r>
              <a:rPr lang="en-US" sz="2600" dirty="0" smtClean="0"/>
              <a:t>) an investigational device exemption application (21 CFR Part 812) is not required; or (ii) the medical device is cleared/approved for marketing and the medical device is being used in accordance with its cleared/approved labeling.</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658368"/>
          </a:xfrm>
        </p:spPr>
        <p:txBody>
          <a:bodyPr>
            <a:normAutofit fontScale="90000"/>
          </a:bodyPr>
          <a:lstStyle/>
          <a:p>
            <a:r>
              <a:rPr lang="en-US" dirty="0" smtClean="0">
                <a:solidFill>
                  <a:srgbClr val="C00000"/>
                </a:solidFill>
              </a:rPr>
              <a:t>Expedited Research Category 2</a:t>
            </a:r>
            <a:endParaRPr lang="en-US" dirty="0">
              <a:solidFill>
                <a:srgbClr val="C00000"/>
              </a:solidFill>
            </a:endParaRPr>
          </a:p>
        </p:txBody>
      </p:sp>
      <p:sp>
        <p:nvSpPr>
          <p:cNvPr id="3" name="Content Placeholder 2"/>
          <p:cNvSpPr>
            <a:spLocks noGrp="1"/>
          </p:cNvSpPr>
          <p:nvPr>
            <p:ph idx="1"/>
          </p:nvPr>
        </p:nvSpPr>
        <p:spPr>
          <a:xfrm>
            <a:off x="685800" y="1219200"/>
            <a:ext cx="7772400" cy="4953000"/>
          </a:xfrm>
        </p:spPr>
        <p:txBody>
          <a:bodyPr>
            <a:normAutofit lnSpcReduction="10000"/>
          </a:bodyPr>
          <a:lstStyle/>
          <a:p>
            <a:r>
              <a:rPr lang="en-US" sz="2400" dirty="0" smtClean="0"/>
              <a:t>Collection of blood samples by finger stick, heel stick, ear stick, or venipuncture as follows:</a:t>
            </a:r>
          </a:p>
          <a:p>
            <a:pPr marL="457200" indent="-457200">
              <a:buAutoNum type="alphaLcParenBoth"/>
            </a:pPr>
            <a:r>
              <a:rPr lang="en-US" sz="2400" dirty="0" smtClean="0"/>
              <a:t>from healthy, non-pregnant adults who weigh at least 110 pounds. For these subjects, the amounts drawn may not exceed 550 ml in an 8 week period and collection may not occur more frequently than 2 times per week; or</a:t>
            </a:r>
          </a:p>
          <a:p>
            <a:pPr marL="457200" indent="-457200">
              <a:buAutoNum type="alphaLcParenBoth"/>
            </a:pPr>
            <a:r>
              <a:rPr lang="en-US" sz="2400" dirty="0" smtClean="0"/>
              <a:t>from other adults and children, considering the age, weight, and health of the subjects, the collection procedure, the amount of blood to be collected, and the frequency with which it will be collected. For these subjects, the amount drawn may not exceed the lesser of 50 ml or 3 ml per kg in an 8 week period and collection may not occur more frequently than 2 times per week.</a:t>
            </a:r>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84632"/>
            <a:ext cx="7772400" cy="658368"/>
          </a:xfrm>
        </p:spPr>
        <p:txBody>
          <a:bodyPr>
            <a:normAutofit fontScale="90000"/>
          </a:bodyPr>
          <a:lstStyle/>
          <a:p>
            <a:r>
              <a:rPr lang="en-US" dirty="0" smtClean="0">
                <a:solidFill>
                  <a:srgbClr val="C00000"/>
                </a:solidFill>
              </a:rPr>
              <a:t>Expedited Research Category 3</a:t>
            </a:r>
            <a:endParaRPr lang="en-US" dirty="0">
              <a:solidFill>
                <a:srgbClr val="C00000"/>
              </a:solidFill>
            </a:endParaRPr>
          </a:p>
        </p:txBody>
      </p:sp>
      <p:sp>
        <p:nvSpPr>
          <p:cNvPr id="3" name="Content Placeholder 2"/>
          <p:cNvSpPr>
            <a:spLocks noGrp="1"/>
          </p:cNvSpPr>
          <p:nvPr>
            <p:ph idx="1"/>
          </p:nvPr>
        </p:nvSpPr>
        <p:spPr>
          <a:xfrm>
            <a:off x="685800" y="1524000"/>
            <a:ext cx="7772400" cy="4648200"/>
          </a:xfrm>
        </p:spPr>
        <p:txBody>
          <a:bodyPr>
            <a:noAutofit/>
          </a:bodyPr>
          <a:lstStyle/>
          <a:p>
            <a:r>
              <a:rPr lang="en-US" sz="1800" dirty="0" smtClean="0"/>
              <a:t>Prospective collection of biological specimens for research purposes by noninvasive means.</a:t>
            </a:r>
            <a:br>
              <a:rPr lang="en-US" sz="1800" dirty="0" smtClean="0"/>
            </a:br>
            <a:r>
              <a:rPr lang="en-US" sz="1800" dirty="0" smtClean="0"/>
              <a:t/>
            </a:r>
            <a:br>
              <a:rPr lang="en-US" sz="1800" dirty="0" smtClean="0"/>
            </a:br>
            <a:r>
              <a:rPr lang="en-US" sz="1800" dirty="0" smtClean="0"/>
              <a:t>Examples: (a) </a:t>
            </a:r>
            <a:r>
              <a:rPr lang="en-US" sz="1800" dirty="0" smtClean="0">
                <a:solidFill>
                  <a:schemeClr val="accent4"/>
                </a:solidFill>
              </a:rPr>
              <a:t>hair and nail </a:t>
            </a:r>
            <a:r>
              <a:rPr lang="en-US" sz="1800" dirty="0" smtClean="0"/>
              <a:t>clippings in a </a:t>
            </a:r>
            <a:r>
              <a:rPr lang="en-US" sz="1800" dirty="0" err="1" smtClean="0"/>
              <a:t>nondisfiguring</a:t>
            </a:r>
            <a:r>
              <a:rPr lang="en-US" sz="1800" dirty="0" smtClean="0"/>
              <a:t> manner; (b) deciduous teeth at time of exfoliation or if routine patient care indicates a need for extraction; (c) permanent teeth if routine patient care indicates a need for extraction; (d) excreta and external secretions (including sweat); (e) </a:t>
            </a:r>
            <a:r>
              <a:rPr lang="en-US" sz="1800" dirty="0" err="1" smtClean="0"/>
              <a:t>uncannulated</a:t>
            </a:r>
            <a:r>
              <a:rPr lang="en-US" sz="1800" dirty="0" smtClean="0"/>
              <a:t> saliva collected either in an </a:t>
            </a:r>
            <a:r>
              <a:rPr lang="en-US" sz="1800" dirty="0" err="1" smtClean="0"/>
              <a:t>unstimulated</a:t>
            </a:r>
            <a:r>
              <a:rPr lang="en-US" sz="1800" dirty="0" smtClean="0"/>
              <a:t> fashion or stimulated by chewing </a:t>
            </a:r>
            <a:r>
              <a:rPr lang="en-US" sz="1800" dirty="0" err="1" smtClean="0"/>
              <a:t>gumbase</a:t>
            </a:r>
            <a:r>
              <a:rPr lang="en-US" sz="1800" dirty="0" smtClean="0"/>
              <a:t> or wax or by applying a dilute citric solution to the tongue; (f) placenta removed at delivery; (g) amniotic fluid obtained at the time of rupture of the membrane prior to or during labor; (h) supra- and </a:t>
            </a:r>
            <a:r>
              <a:rPr lang="en-US" sz="1800" dirty="0" err="1" smtClean="0"/>
              <a:t>subgingival</a:t>
            </a:r>
            <a:r>
              <a:rPr lang="en-US" sz="1800" dirty="0" smtClean="0"/>
              <a:t> dental plaque and calculus, provided the collection procedure is not more invasive than routine prophylactic scaling of the teeth and the process is accomplished in accordance with accepted prophylactic techniques; (</a:t>
            </a:r>
            <a:r>
              <a:rPr lang="en-US" sz="1800" dirty="0" err="1" smtClean="0"/>
              <a:t>i</a:t>
            </a:r>
            <a:r>
              <a:rPr lang="en-US" sz="1800" dirty="0" smtClean="0"/>
              <a:t>) mucosal and skin cells collected by </a:t>
            </a:r>
            <a:r>
              <a:rPr lang="en-US" sz="1800" dirty="0" err="1" smtClean="0"/>
              <a:t>buccal</a:t>
            </a:r>
            <a:r>
              <a:rPr lang="en-US" sz="1800" dirty="0" smtClean="0"/>
              <a:t> scraping or swab, skin swab, or mouth washings; (j) sputum collected after saline mist </a:t>
            </a:r>
            <a:r>
              <a:rPr lang="en-US" sz="1800" dirty="0" err="1" smtClean="0"/>
              <a:t>nebulization</a:t>
            </a:r>
            <a:r>
              <a:rPr lang="en-US" sz="1800" dirty="0" smtClean="0"/>
              <a:t>.</a:t>
            </a:r>
            <a:endParaRPr lang="en-US" sz="18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OOFile" ma:contentTypeID="0x0101006025706CF4CD034688BEBAE97A2E701D020200C3831ACA17D8814887A164412888521E" ma:contentTypeVersion="7" ma:contentTypeDescription="Create a new document." ma:contentTypeScope="" ma:versionID="ed1fea5d08807278759d338940aa9e8f">
  <xsd:schema xmlns:xsd="http://www.w3.org/2001/XMLSchema" xmlns:xs="http://www.w3.org/2001/XMLSchema" xmlns:p="http://schemas.microsoft.com/office/2006/metadata/properties" xmlns:ns2="145c5697-5eb5-440b-b2f1-a8273fb59250" targetNamespace="http://schemas.microsoft.com/office/2006/metadata/properties" ma:root="true" ma:fieldsID="174e4b03d57b3d621fa064bbab783e99" ns2:_="">
    <xsd:import namespace="145c5697-5eb5-440b-b2f1-a8273fb59250"/>
    <xsd:element name="properties">
      <xsd:complexType>
        <xsd:sequence>
          <xsd:element name="documentManagement">
            <xsd:complexType>
              <xsd:all>
                <xsd:element ref="ns2:AssetId" minOccurs="0"/>
                <xsd:element ref="ns2:AuthoringAssetId" minOccurs="0"/>
                <xsd:element ref="ns2:AssetType" minOccurs="0"/>
                <xsd:element ref="ns2:Markets" minOccurs="0"/>
                <xsd:element ref="ns2:NumericAssetId" minOccurs="0"/>
                <xsd:element ref="ns2:AppV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c5697-5eb5-440b-b2f1-a8273fb59250" elementFormDefault="qualified">
    <xsd:import namespace="http://schemas.microsoft.com/office/2006/documentManagement/types"/>
    <xsd:import namespace="http://schemas.microsoft.com/office/infopath/2007/PartnerControls"/>
    <xsd:element name="AssetId" ma:index="8" nillable="true" ma:displayName="AssetId" ma:indexed="true" ma:internalName="AssetId" ma:readOnly="false">
      <xsd:simpleType>
        <xsd:restriction base="dms:Text"/>
      </xsd:simpleType>
    </xsd:element>
    <xsd:element name="AuthoringAssetId" ma:index="9" nillable="true" ma:displayName="AuthoringAssetId" ma:indexed="true" ma:internalName="AuthoringAssetId" ma:readOnly="false">
      <xsd:simpleType>
        <xsd:restriction base="dms:Text"/>
      </xsd:simpleType>
    </xsd:element>
    <xsd:element name="AssetType" ma:index="10" nillable="true" ma:displayName="AssetType" ma:internalName="AssetType" ma:readOnly="false">
      <xsd:simpleType>
        <xsd:restriction base="dms:Text"/>
      </xsd:simpleType>
    </xsd:element>
    <xsd:element name="Markets" ma:index="11" nillable="true" ma:displayName="Markets" ma:internalName="Markets" ma:readOnly="false">
      <xsd:simpleType>
        <xsd:restriction base="dms:Text"/>
      </xsd:simpleType>
    </xsd:element>
    <xsd:element name="NumericAssetId" ma:index="12" nillable="true" ma:displayName="NumericAssetId" ma:indexed="true" ma:internalName="NumericAssetId" ma:readOnly="false">
      <xsd:simpleType>
        <xsd:restriction base="dms:Unknown"/>
      </xsd:simpleType>
    </xsd:element>
    <xsd:element name="AppVer" ma:index="13" nillable="true" ma:displayName="AppVer" ma:internalName="AppVer"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LongProperties xmlns="http://schemas.microsoft.com/office/2006/metadata/longProperties"/>
</file>

<file path=customXml/item4.xml><?xml version="1.0" encoding="utf-8"?>
<p:properties xmlns:p="http://schemas.microsoft.com/office/2006/metadata/properties" xmlns:xsi="http://www.w3.org/2001/XMLSchema-instance">
  <documentManagement>
    <NumericAssetId xmlns="145c5697-5eb5-440b-b2f1-a8273fb59250" xsi:nil="true"/>
    <AssetType xmlns="145c5697-5eb5-440b-b2f1-a8273fb59250">TP</AssetType>
    <Markets xmlns="145c5697-5eb5-440b-b2f1-a8273fb59250">en-us</Markets>
    <AppVer xmlns="145c5697-5eb5-440b-b2f1-a8273fb59250" xsi:nil="true"/>
    <AuthoringAssetId xmlns="145c5697-5eb5-440b-b2f1-a8273fb59250">TP001072130</AuthoringAssetId>
    <AssetId xmlns="145c5697-5eb5-440b-b2f1-a8273fb59250">TS001072130</AssetId>
  </documentManagement>
</p:properties>
</file>

<file path=customXml/itemProps1.xml><?xml version="1.0" encoding="utf-8"?>
<ds:datastoreItem xmlns:ds="http://schemas.openxmlformats.org/officeDocument/2006/customXml" ds:itemID="{1106AEAF-6DB5-4B5B-B209-0EDC4A90CF47}">
  <ds:schemaRefs>
    <ds:schemaRef ds:uri="http://schemas.microsoft.com/sharepoint/v3/contenttype/forms"/>
  </ds:schemaRefs>
</ds:datastoreItem>
</file>

<file path=customXml/itemProps2.xml><?xml version="1.0" encoding="utf-8"?>
<ds:datastoreItem xmlns:ds="http://schemas.openxmlformats.org/officeDocument/2006/customXml" ds:itemID="{83DAA37B-3047-4116-83EB-9E2FAF1411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c5697-5eb5-440b-b2f1-a8273fb592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D4A1AF7F-1975-4BA2-98A8-7D0C6FC15D00}">
  <ds:schemaRefs>
    <ds:schemaRef ds:uri="http://schemas.microsoft.com/office/2006/metadata/longProperties"/>
  </ds:schemaRefs>
</ds:datastoreItem>
</file>

<file path=customXml/itemProps4.xml><?xml version="1.0" encoding="utf-8"?>
<ds:datastoreItem xmlns:ds="http://schemas.openxmlformats.org/officeDocument/2006/customXml" ds:itemID="{83F929DC-9C49-4A86-93DF-CC862D509FE2}">
  <ds:schemaRefs>
    <ds:schemaRef ds:uri="145c5697-5eb5-440b-b2f1-a8273fb59250"/>
    <ds:schemaRef ds:uri="http://schemas.microsoft.com/office/2006/documentManagement/types"/>
    <ds:schemaRef ds:uri="http://purl.org/dc/dcmitype/"/>
    <ds:schemaRef ds:uri="http://purl.org/dc/elements/1.1/"/>
    <ds:schemaRef ds:uri="http://schemas.microsoft.com/office/2006/metadata/properties"/>
    <ds:schemaRef ds:uri="http://purl.org/dc/terms/"/>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Wood Type</Template>
  <TotalTime>3682</TotalTime>
  <Words>2909</Words>
  <Application>Microsoft Office PowerPoint</Application>
  <PresentationFormat>On-screen Show (4:3)</PresentationFormat>
  <Paragraphs>238</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Rockwell</vt:lpstr>
      <vt:lpstr>Rockwell Condensed</vt:lpstr>
      <vt:lpstr>Wingdings</vt:lpstr>
      <vt:lpstr>Wood Type</vt:lpstr>
      <vt:lpstr>Navigating the IRB &amp; IDEATE at Lehman College</vt:lpstr>
      <vt:lpstr>What is research?</vt:lpstr>
      <vt:lpstr>Overview</vt:lpstr>
      <vt:lpstr>CITI Training (www.citiprogram.org)</vt:lpstr>
      <vt:lpstr>Types of IRB Review</vt:lpstr>
      <vt:lpstr>Full/Convened IRB Review </vt:lpstr>
      <vt:lpstr>Expedited Research Category 1</vt:lpstr>
      <vt:lpstr>Expedited Research Category 2</vt:lpstr>
      <vt:lpstr>Expedited Research Category 3</vt:lpstr>
      <vt:lpstr>Expedited Research Category 4</vt:lpstr>
      <vt:lpstr>Expedited Research Category 5</vt:lpstr>
      <vt:lpstr>Expedited Research Category 7</vt:lpstr>
      <vt:lpstr>Exempt Research Review</vt:lpstr>
      <vt:lpstr>Exempt Research Category 1</vt:lpstr>
      <vt:lpstr>Exempt Research Category 2</vt:lpstr>
      <vt:lpstr>Exempt Research Category 3</vt:lpstr>
      <vt:lpstr>Exempt Research Category 4</vt:lpstr>
      <vt:lpstr>Exempt Research Category 5 </vt:lpstr>
      <vt:lpstr>Exempt Research Category 6</vt:lpstr>
      <vt:lpstr>Not Human Subjects Research</vt:lpstr>
      <vt:lpstr>Not Human Subjects Research</vt:lpstr>
      <vt:lpstr>Informed Consent</vt:lpstr>
      <vt:lpstr>Informed Consent Process</vt:lpstr>
      <vt:lpstr>Informed Consent Process</vt:lpstr>
      <vt:lpstr>Informed Consent Form Template </vt:lpstr>
      <vt:lpstr>Informed Consent Waiver</vt:lpstr>
      <vt:lpstr>A Request for Waiver of Consent</vt:lpstr>
      <vt:lpstr>IDEATE (www.ideate.cuny.edu)</vt:lpstr>
      <vt:lpstr>Creating a new project in IDEATE</vt:lpstr>
      <vt:lpstr>Creating a new project in IDEATE</vt:lpstr>
      <vt:lpstr>Submitting an IRB application in IDEATE</vt:lpstr>
      <vt:lpstr>SUBMITTING AN Amendment/continuing review/event in Ideate</vt:lpstr>
      <vt:lpstr>  IRB guidance for Principal investigators and faculty advisors</vt:lpstr>
      <vt:lpstr>Who Can Be A Principal Investigator?</vt:lpstr>
      <vt:lpstr>Faculty Advisors responsbilities:</vt:lpstr>
      <vt:lpstr>Faculty Advisors responsbilities:</vt:lpstr>
      <vt:lpstr>Resources</vt:lpstr>
      <vt:lpstr>PowerPoint Presentation</vt:lpstr>
      <vt:lpstr>PowerPoint Presentation</vt:lpstr>
      <vt:lpstr>PowerPoint Presentation</vt:lpstr>
      <vt:lpstr>Research Conducted at the NYC Department of Education </vt:lpstr>
      <vt:lpstr>NYC DOE IRB</vt:lpstr>
      <vt:lpstr> Who should submit a proposal to the NYC DOE IRB? </vt:lpstr>
      <vt:lpstr> NYC DOE IRB Continuing Review </vt:lpstr>
      <vt:lpstr>NYC DOE Data Requests </vt:lpstr>
      <vt:lpstr>NYC DOE Data Requests </vt:lpstr>
      <vt:lpstr>NYC DOE Data Requests </vt:lpstr>
      <vt:lpstr>NYC DOE Data Requests </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Tara Prairie</dc:creator>
  <cp:lastModifiedBy>SHARANJIT.SAHI</cp:lastModifiedBy>
  <cp:revision>162</cp:revision>
  <cp:lastPrinted>2018-03-19T16:34:33Z</cp:lastPrinted>
  <dcterms:created xsi:type="dcterms:W3CDTF">2013-02-25T20:09:04Z</dcterms:created>
  <dcterms:modified xsi:type="dcterms:W3CDTF">2018-10-17T12:30:10Z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arkets">
    <vt:lpwstr>en-us</vt:lpwstr>
  </property>
  <property fmtid="{D5CDD505-2E9C-101B-9397-08002B2CF9AE}" pid="3" name="AssetType">
    <vt:lpwstr>TP</vt:lpwstr>
  </property>
  <property fmtid="{D5CDD505-2E9C-101B-9397-08002B2CF9AE}" pid="4" name="BugNumber">
    <vt:lpwstr>; 461854L</vt:lpwstr>
  </property>
  <property fmtid="{D5CDD505-2E9C-101B-9397-08002B2CF9AE}" pid="5" name="TPInstallLocation">
    <vt:lpwstr>{Document Themes}</vt:lpwstr>
  </property>
  <property fmtid="{D5CDD505-2E9C-101B-9397-08002B2CF9AE}" pid="6" name="PrimaryImageGen">
    <vt:lpwstr>1</vt:lpwstr>
  </property>
  <property fmtid="{D5CDD505-2E9C-101B-9397-08002B2CF9AE}" pid="7" name="display_urn:schemas-microsoft-com:office:office#APAuthor">
    <vt:lpwstr>REDMOND\cynvey</vt:lpwstr>
  </property>
  <property fmtid="{D5CDD505-2E9C-101B-9397-08002B2CF9AE}" pid="8" name="APAuthor">
    <vt:lpwstr>191</vt:lpwstr>
  </property>
  <property fmtid="{D5CDD505-2E9C-101B-9397-08002B2CF9AE}" pid="9" name="Milestone">
    <vt:lpwstr>Continuous</vt:lpwstr>
  </property>
  <property fmtid="{D5CDD505-2E9C-101B-9397-08002B2CF9AE}" pid="10" name="TPAppVersion">
    <vt:lpwstr>11</vt:lpwstr>
  </property>
  <property fmtid="{D5CDD505-2E9C-101B-9397-08002B2CF9AE}" pid="11" name="TPCommandLine">
    <vt:lpwstr>{PP} {FilePath}</vt:lpwstr>
  </property>
  <property fmtid="{D5CDD505-2E9C-101B-9397-08002B2CF9AE}" pid="12" name="AssetId">
    <vt:lpwstr>TS001072130</vt:lpwstr>
  </property>
  <property fmtid="{D5CDD505-2E9C-101B-9397-08002B2CF9AE}" pid="13" name="IsSearchable">
    <vt:lpwstr>0</vt:lpwstr>
  </property>
  <property fmtid="{D5CDD505-2E9C-101B-9397-08002B2CF9AE}" pid="14" name="NumericId">
    <vt:lpwstr>-1.00000000000000</vt:lpwstr>
  </property>
  <property fmtid="{D5CDD505-2E9C-101B-9397-08002B2CF9AE}" pid="15" name="PublishTargets">
    <vt:lpwstr>OfficeOnline</vt:lpwstr>
  </property>
  <property fmtid="{D5CDD505-2E9C-101B-9397-08002B2CF9AE}" pid="16" name="TPLaunchHelpLinkType">
    <vt:lpwstr>Template</vt:lpwstr>
  </property>
  <property fmtid="{D5CDD505-2E9C-101B-9397-08002B2CF9AE}" pid="17" name="TPFriendlyName">
    <vt:lpwstr>Compass design template</vt:lpwstr>
  </property>
  <property fmtid="{D5CDD505-2E9C-101B-9397-08002B2CF9AE}" pid="18" name="display_urn:schemas-microsoft-com:office:office#APEditor">
    <vt:lpwstr>REDMOND\v-luannv</vt:lpwstr>
  </property>
  <property fmtid="{D5CDD505-2E9C-101B-9397-08002B2CF9AE}" pid="19" name="APEditor">
    <vt:lpwstr>92</vt:lpwstr>
  </property>
  <property fmtid="{D5CDD505-2E9C-101B-9397-08002B2CF9AE}" pid="20" name="Provider">
    <vt:lpwstr>EY006220130</vt:lpwstr>
  </property>
  <property fmtid="{D5CDD505-2E9C-101B-9397-08002B2CF9AE}" pid="21" name="SourceTitle">
    <vt:lpwstr>Compass design template</vt:lpwstr>
  </property>
  <property fmtid="{D5CDD505-2E9C-101B-9397-08002B2CF9AE}" pid="22" name="TPApplication">
    <vt:lpwstr>PowerPoint</vt:lpwstr>
  </property>
  <property fmtid="{D5CDD505-2E9C-101B-9397-08002B2CF9AE}" pid="23" name="TPLaunchHelpLink">
    <vt:lpwstr/>
  </property>
  <property fmtid="{D5CDD505-2E9C-101B-9397-08002B2CF9AE}" pid="24" name="OpenTemplate">
    <vt:lpwstr>1</vt:lpwstr>
  </property>
  <property fmtid="{D5CDD505-2E9C-101B-9397-08002B2CF9AE}" pid="25" name="UACurrentWords">
    <vt:lpwstr>0</vt:lpwstr>
  </property>
  <property fmtid="{D5CDD505-2E9C-101B-9397-08002B2CF9AE}" pid="26" name="UALocRecommendation">
    <vt:lpwstr>Localize</vt:lpwstr>
  </property>
  <property fmtid="{D5CDD505-2E9C-101B-9397-08002B2CF9AE}" pid="27" name="Applications">
    <vt:lpwstr>182;#Office XP;#67;#PowerPoint - Design Templt 12;#65;#Microsoft Office PowerPoint 2007;#184;#Office 2000;#79;#Template 12;#66;#PowerPoint - Design Templt 2003;#64;#PowerPoint 2003</vt:lpwstr>
  </property>
  <property fmtid="{D5CDD505-2E9C-101B-9397-08002B2CF9AE}" pid="28" name="TemplateStatus">
    <vt:lpwstr>Complete</vt:lpwstr>
  </property>
  <property fmtid="{D5CDD505-2E9C-101B-9397-08002B2CF9AE}" pid="29" name="ContentTypeId">
    <vt:lpwstr>0x0101006025706CF4CD034688BEBAE97A2E701D020200C3831ACA17D8814887A164412888521E</vt:lpwstr>
  </property>
  <property fmtid="{D5CDD505-2E9C-101B-9397-08002B2CF9AE}" pid="30" name="IsDeleted">
    <vt:lpwstr>0</vt:lpwstr>
  </property>
  <property fmtid="{D5CDD505-2E9C-101B-9397-08002B2CF9AE}" pid="31" name="ShowIn">
    <vt:lpwstr>Show everywhere</vt:lpwstr>
  </property>
  <property fmtid="{D5CDD505-2E9C-101B-9397-08002B2CF9AE}" pid="32" name="UANotes">
    <vt:lpwstr>429034L. June 2003 retrofit</vt:lpwstr>
  </property>
  <property fmtid="{D5CDD505-2E9C-101B-9397-08002B2CF9AE}" pid="33" name="PublishStatusLookup">
    <vt:lpwstr>257021</vt:lpwstr>
  </property>
  <property fmtid="{D5CDD505-2E9C-101B-9397-08002B2CF9AE}" pid="34" name="TPComponent">
    <vt:lpwstr>PPTFiles</vt:lpwstr>
  </property>
  <property fmtid="{D5CDD505-2E9C-101B-9397-08002B2CF9AE}" pid="35" name="TPNamespace">
    <vt:lpwstr>POWERPNT</vt:lpwstr>
  </property>
  <property fmtid="{D5CDD505-2E9C-101B-9397-08002B2CF9AE}" pid="36" name="TPClientViewer">
    <vt:lpwstr>Microsoft Office PowerPoint</vt:lpwstr>
  </property>
  <property fmtid="{D5CDD505-2E9C-101B-9397-08002B2CF9AE}" pid="37" name="APTrustLevel">
    <vt:lpwstr>1.00000000000000</vt:lpwstr>
  </property>
  <property fmtid="{D5CDD505-2E9C-101B-9397-08002B2CF9AE}" pid="38" name="TrustLevel">
    <vt:lpwstr>Microsoft Managed Content</vt:lpwstr>
  </property>
  <property fmtid="{D5CDD505-2E9C-101B-9397-08002B2CF9AE}" pid="39" name="Content Type">
    <vt:lpwstr>OOFile</vt:lpwstr>
  </property>
  <property fmtid="{D5CDD505-2E9C-101B-9397-08002B2CF9AE}" pid="40" name="AuthoringAssetId">
    <vt:lpwstr>TP001072130</vt:lpwstr>
  </property>
  <property fmtid="{D5CDD505-2E9C-101B-9397-08002B2CF9AE}" pid="41" name="NumericAssetId">
    <vt:lpwstr/>
  </property>
  <property fmtid="{D5CDD505-2E9C-101B-9397-08002B2CF9AE}" pid="42" name="AppVer">
    <vt:lpwstr/>
  </property>
</Properties>
</file>