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customXml/itemProps4.xml" ContentType="application/vnd.openxmlformats-officedocument.customXmlProperties+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96" r:id="rId30"/>
    <p:sldId id="293" r:id="rId31"/>
    <p:sldId id="294" r:id="rId32"/>
    <p:sldId id="295" r:id="rId33"/>
    <p:sldId id="280" r:id="rId34"/>
    <p:sldId id="281" r:id="rId35"/>
    <p:sldId id="282" r:id="rId36"/>
    <p:sldId id="283" r:id="rId37"/>
    <p:sldId id="284" r:id="rId38"/>
    <p:sldId id="285" r:id="rId39"/>
    <p:sldId id="286" r:id="rId40"/>
    <p:sldId id="287" r:id="rId41"/>
    <p:sldId id="288" r:id="rId42"/>
    <p:sldId id="289" r:id="rId43"/>
    <p:sldId id="290" r:id="rId44"/>
    <p:sldId id="291" r:id="rId45"/>
    <p:sldId id="292" r:id="rId46"/>
    <p:sldId id="298" r:id="rId47"/>
    <p:sldId id="299" r:id="rId48"/>
    <p:sldId id="300" r:id="rId49"/>
    <p:sldId id="301" r:id="rId50"/>
    <p:sldId id="302" r:id="rId51"/>
    <p:sldId id="297"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5" r:id="rId70"/>
    <p:sldId id="326" r:id="rId71"/>
    <p:sldId id="327" r:id="rId72"/>
    <p:sldId id="328" r:id="rId73"/>
    <p:sldId id="320" r:id="rId74"/>
    <p:sldId id="321" r:id="rId75"/>
    <p:sldId id="322" r:id="rId76"/>
    <p:sldId id="324" r:id="rId77"/>
    <p:sldId id="323" r:id="rId78"/>
    <p:sldId id="329" r:id="rId7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728" autoAdjust="0"/>
  </p:normalViewPr>
  <p:slideViewPr>
    <p:cSldViewPr>
      <p:cViewPr varScale="1">
        <p:scale>
          <a:sx n="78" d="100"/>
          <a:sy n="78" d="100"/>
        </p:scale>
        <p:origin x="-324" y="-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slide" Target="slides/slide58.xml"/><Relationship Id="rId68" Type="http://schemas.openxmlformats.org/officeDocument/2006/relationships/slide" Target="slides/slide63.xml"/><Relationship Id="rId76" Type="http://schemas.openxmlformats.org/officeDocument/2006/relationships/slide" Target="slides/slide7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slide" Target="slides/slide69.xml"/><Relationship Id="rId79" Type="http://schemas.openxmlformats.org/officeDocument/2006/relationships/slide" Target="slides/slide74.xml"/><Relationship Id="rId5" Type="http://schemas.openxmlformats.org/officeDocument/2006/relationships/slideMaster" Target="slideMasters/slideMaster1.xml"/><Relationship Id="rId61" Type="http://schemas.openxmlformats.org/officeDocument/2006/relationships/slide" Target="slides/slide56.xml"/><Relationship Id="rId82"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slide" Target="slides/slide72.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457200"/>
            <a:ext cx="7772400" cy="1143000"/>
          </a:xfrm>
        </p:spPr>
        <p:txBody>
          <a:bodyPr/>
          <a:lstStyle>
            <a:lvl1pPr>
              <a:defRPr sz="4400"/>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685800" y="1981200"/>
            <a:ext cx="7772400" cy="1143000"/>
          </a:xfrm>
        </p:spPr>
        <p:txBody>
          <a:bodyPr/>
          <a:lstStyle>
            <a:lvl1pPr marL="0" indent="0">
              <a:buFontTx/>
              <a:buNone/>
              <a:defRPr/>
            </a:lvl1pPr>
          </a:lstStyle>
          <a:p>
            <a:r>
              <a:rPr lang="en-US" smtClean="0"/>
              <a:t>Click to edit Master subtitle style</a:t>
            </a:r>
            <a:endParaRPr lang="en-US"/>
          </a:p>
        </p:txBody>
      </p:sp>
      <p:sp>
        <p:nvSpPr>
          <p:cNvPr id="3076" name="Rectangle 4"/>
          <p:cNvSpPr>
            <a:spLocks noGrp="1" noChangeArrowheads="1"/>
          </p:cNvSpPr>
          <p:nvPr>
            <p:ph type="dt" sz="half" idx="2"/>
          </p:nvPr>
        </p:nvSpPr>
        <p:spPr>
          <a:xfrm>
            <a:off x="685800" y="6096000"/>
            <a:ext cx="1905000" cy="457200"/>
          </a:xfrm>
        </p:spPr>
        <p:txBody>
          <a:bodyPr/>
          <a:lstStyle>
            <a:lvl1pPr>
              <a:defRPr/>
            </a:lvl1pPr>
          </a:lstStyle>
          <a:p>
            <a:endParaRPr lang="en-US"/>
          </a:p>
        </p:txBody>
      </p:sp>
      <p:sp>
        <p:nvSpPr>
          <p:cNvPr id="3077" name="Rectangle 5"/>
          <p:cNvSpPr>
            <a:spLocks noGrp="1" noChangeArrowheads="1"/>
          </p:cNvSpPr>
          <p:nvPr>
            <p:ph type="ftr" sz="quarter" idx="3"/>
          </p:nvPr>
        </p:nvSpPr>
        <p:spPr>
          <a:xfrm>
            <a:off x="3124200" y="6096000"/>
            <a:ext cx="2895600" cy="457200"/>
          </a:xfrm>
        </p:spPr>
        <p:txBody>
          <a:bodyPr/>
          <a:lstStyle>
            <a:lvl1pPr>
              <a:defRPr/>
            </a:lvl1pPr>
          </a:lstStyle>
          <a:p>
            <a:endParaRPr lang="en-US"/>
          </a:p>
        </p:txBody>
      </p:sp>
      <p:sp>
        <p:nvSpPr>
          <p:cNvPr id="3078" name="Rectangle 6"/>
          <p:cNvSpPr>
            <a:spLocks noGrp="1" noChangeArrowheads="1"/>
          </p:cNvSpPr>
          <p:nvPr>
            <p:ph type="sldNum" sz="quarter" idx="4"/>
          </p:nvPr>
        </p:nvSpPr>
        <p:spPr>
          <a:xfrm>
            <a:off x="6553200" y="6096000"/>
            <a:ext cx="1905000" cy="457200"/>
          </a:xfrm>
        </p:spPr>
        <p:txBody>
          <a:bodyPr/>
          <a:lstStyle>
            <a:lvl1pPr>
              <a:defRPr/>
            </a:lvl1pPr>
          </a:lstStyle>
          <a:p>
            <a:fld id="{8F84B5FC-3C75-4CE9-B44C-A8B4E463AB7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13BB90A-166F-4D6A-B3BF-E5A3BE2E026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52400"/>
            <a:ext cx="19431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52400"/>
            <a:ext cx="56769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C52D9B4-2C0F-4158-AB92-16088E556B3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DF699F9-3747-49E2-8FD6-76485FD856E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ADBC1E9-577C-430E-BBE5-16BC1CD0FD8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3716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EC7E75B-A3E9-48C1-9E66-BF9EE91FA70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AAE0356-9ACE-456D-BF0D-22B1FACDEA2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47BAC92-6888-48A8-A860-C51FD9E8DB3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10623DB-C8E6-4D58-A3E0-F187D49AFFB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E466687-CC06-46F9-9FF7-7BFB5773165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AEE2BE5-F2D9-43C8-8F52-DF1B592316F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52400"/>
            <a:ext cx="7772400" cy="990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371600"/>
            <a:ext cx="7772400" cy="4648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1722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1029" name="Rectangle 5"/>
          <p:cNvSpPr>
            <a:spLocks noGrp="1" noChangeArrowheads="1"/>
          </p:cNvSpPr>
          <p:nvPr>
            <p:ph type="ftr" sz="quarter" idx="3"/>
          </p:nvPr>
        </p:nvSpPr>
        <p:spPr bwMode="auto">
          <a:xfrm>
            <a:off x="3124200" y="61722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1030" name="Rectangle 6"/>
          <p:cNvSpPr>
            <a:spLocks noGrp="1" noChangeArrowheads="1"/>
          </p:cNvSpPr>
          <p:nvPr>
            <p:ph type="sldNum" sz="quarter" idx="4"/>
          </p:nvPr>
        </p:nvSpPr>
        <p:spPr bwMode="auto">
          <a:xfrm>
            <a:off x="6553200" y="61722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ED189862-DF06-4FF1-86C7-40B67336698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Black" pitchFamily="34" charset="0"/>
        </a:defRPr>
      </a:lvl2pPr>
      <a:lvl3pPr algn="l" rtl="0" eaLnBrk="1" fontAlgn="base" hangingPunct="1">
        <a:spcBef>
          <a:spcPct val="0"/>
        </a:spcBef>
        <a:spcAft>
          <a:spcPct val="0"/>
        </a:spcAft>
        <a:defRPr sz="4000">
          <a:solidFill>
            <a:schemeClr val="tx2"/>
          </a:solidFill>
          <a:latin typeface="Arial Black" pitchFamily="34" charset="0"/>
        </a:defRPr>
      </a:lvl3pPr>
      <a:lvl4pPr algn="l" rtl="0" eaLnBrk="1" fontAlgn="base" hangingPunct="1">
        <a:spcBef>
          <a:spcPct val="0"/>
        </a:spcBef>
        <a:spcAft>
          <a:spcPct val="0"/>
        </a:spcAft>
        <a:defRPr sz="4000">
          <a:solidFill>
            <a:schemeClr val="tx2"/>
          </a:solidFill>
          <a:latin typeface="Arial Black" pitchFamily="34" charset="0"/>
        </a:defRPr>
      </a:lvl4pPr>
      <a:lvl5pPr algn="l" rtl="0" eaLnBrk="1" fontAlgn="base" hangingPunct="1">
        <a:spcBef>
          <a:spcPct val="0"/>
        </a:spcBef>
        <a:spcAft>
          <a:spcPct val="0"/>
        </a:spcAft>
        <a:defRPr sz="4000">
          <a:solidFill>
            <a:schemeClr val="tx2"/>
          </a:solidFill>
          <a:latin typeface="Arial Black" pitchFamily="34" charset="0"/>
        </a:defRPr>
      </a:lvl5pPr>
      <a:lvl6pPr marL="457200" algn="l" rtl="0" eaLnBrk="1" fontAlgn="base" hangingPunct="1">
        <a:spcBef>
          <a:spcPct val="0"/>
        </a:spcBef>
        <a:spcAft>
          <a:spcPct val="0"/>
        </a:spcAft>
        <a:defRPr sz="4000">
          <a:solidFill>
            <a:schemeClr val="tx2"/>
          </a:solidFill>
          <a:latin typeface="Arial Black" pitchFamily="34" charset="0"/>
        </a:defRPr>
      </a:lvl6pPr>
      <a:lvl7pPr marL="914400" algn="l" rtl="0" eaLnBrk="1" fontAlgn="base" hangingPunct="1">
        <a:spcBef>
          <a:spcPct val="0"/>
        </a:spcBef>
        <a:spcAft>
          <a:spcPct val="0"/>
        </a:spcAft>
        <a:defRPr sz="4000">
          <a:solidFill>
            <a:schemeClr val="tx2"/>
          </a:solidFill>
          <a:latin typeface="Arial Black" pitchFamily="34" charset="0"/>
        </a:defRPr>
      </a:lvl7pPr>
      <a:lvl8pPr marL="1371600" algn="l" rtl="0" eaLnBrk="1" fontAlgn="base" hangingPunct="1">
        <a:spcBef>
          <a:spcPct val="0"/>
        </a:spcBef>
        <a:spcAft>
          <a:spcPct val="0"/>
        </a:spcAft>
        <a:defRPr sz="4000">
          <a:solidFill>
            <a:schemeClr val="tx2"/>
          </a:solidFill>
          <a:latin typeface="Arial Black" pitchFamily="34" charset="0"/>
        </a:defRPr>
      </a:lvl8pPr>
      <a:lvl9pPr marL="1828800" algn="l" rtl="0" eaLnBrk="1" fontAlgn="base" hangingPunct="1">
        <a:spcBef>
          <a:spcPct val="0"/>
        </a:spcBef>
        <a:spcAft>
          <a:spcPct val="0"/>
        </a:spcAft>
        <a:defRPr sz="4000">
          <a:solidFill>
            <a:schemeClr val="tx2"/>
          </a:solidFill>
          <a:latin typeface="Arial Black"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hhs.gov/ohrp/humansubjects/guidance/45cfr46.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irbnet.org/" TargetMode="External"/><Relationship Id="rId2" Type="http://schemas.openxmlformats.org/officeDocument/2006/relationships/hyperlink" Target="http://www.citiprogram.org/"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citiprogram.org/"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irbnet.org/"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hyperlink" Target="http://www.irbnet.org/"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mailto:tara.prairie@lehman.cuny.edu"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mailto:hrpp.administrator@lehman.cuny.edu" TargetMode="External"/><Relationship Id="rId2" Type="http://schemas.openxmlformats.org/officeDocument/2006/relationships/hyperlink" Target="mailto:tara.prairie@lehman.cuny.ed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hyperlink" Target="http://schools.nyc.gov/Accountability/data/DataRequests"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hyperlink" Target="http://schools.nyc.gov/NR/rdonlyres/913EB02A-38D5-4A35-86AC-5892F623C94C/0/Linktoinstructionsforloginandpassword.pdf" TargetMode="External"/><Relationship Id="rId2" Type="http://schemas.openxmlformats.org/officeDocument/2006/relationships/hyperlink" Target="https://login.irbmanager.com/"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mailto:RPSGresearch@schools.nyc.gov"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hyperlink" Target="http://schools.nyc.gov/NR/rdonlyres/A2F10BFB-4D21-47F1-86A8-AD631742FB11/0/SampleDataReleaseConsentForm.pdf" TargetMode="Externa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lumMod val="90000"/>
                  </a:schemeClr>
                </a:solidFill>
              </a:rPr>
              <a:t>Navigating the IRB &amp; </a:t>
            </a:r>
            <a:r>
              <a:rPr lang="en-US" dirty="0" smtClean="0">
                <a:solidFill>
                  <a:schemeClr val="bg1">
                    <a:lumMod val="90000"/>
                  </a:schemeClr>
                </a:solidFill>
              </a:rPr>
              <a:t>IRBNet at Lehman</a:t>
            </a:r>
            <a:endParaRPr lang="en-US" dirty="0">
              <a:solidFill>
                <a:schemeClr val="bg1">
                  <a:lumMod val="90000"/>
                </a:schemeClr>
              </a:solidFill>
            </a:endParaRPr>
          </a:p>
        </p:txBody>
      </p:sp>
      <p:sp>
        <p:nvSpPr>
          <p:cNvPr id="3" name="Subtitle 2"/>
          <p:cNvSpPr>
            <a:spLocks noGrp="1"/>
          </p:cNvSpPr>
          <p:nvPr>
            <p:ph type="subTitle" idx="1"/>
          </p:nvPr>
        </p:nvSpPr>
        <p:spPr/>
        <p:txBody>
          <a:bodyPr/>
          <a:lstStyle/>
          <a:p>
            <a:r>
              <a:rPr lang="en-US" b="1" dirty="0" smtClean="0"/>
              <a:t>Tara M. Prairie </a:t>
            </a:r>
          </a:p>
          <a:p>
            <a:r>
              <a:rPr lang="en-US" b="1" dirty="0" smtClean="0"/>
              <a:t>Director of Responsible Research Practices</a:t>
            </a:r>
          </a:p>
          <a:p>
            <a:r>
              <a:rPr lang="en-US" b="1" dirty="0" smtClean="0"/>
              <a:t>Lehman College</a:t>
            </a: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Exempt Category 2</a:t>
            </a:r>
            <a:endParaRPr lang="en-US" dirty="0">
              <a:solidFill>
                <a:schemeClr val="tx1"/>
              </a:solidFill>
            </a:endParaRPr>
          </a:p>
        </p:txBody>
      </p:sp>
      <p:sp>
        <p:nvSpPr>
          <p:cNvPr id="3" name="Content Placeholder 2"/>
          <p:cNvSpPr>
            <a:spLocks noGrp="1"/>
          </p:cNvSpPr>
          <p:nvPr>
            <p:ph idx="1"/>
          </p:nvPr>
        </p:nvSpPr>
        <p:spPr>
          <a:xfrm>
            <a:off x="685800" y="1371600"/>
            <a:ext cx="7772400" cy="5257800"/>
          </a:xfrm>
        </p:spPr>
        <p:txBody>
          <a:bodyPr/>
          <a:lstStyle/>
          <a:p>
            <a:r>
              <a:rPr lang="en-US" sz="2800" dirty="0"/>
              <a:t>T</a:t>
            </a:r>
            <a:r>
              <a:rPr lang="en-US" sz="2800" dirty="0" smtClean="0"/>
              <a:t>he exemption at </a:t>
            </a:r>
            <a:r>
              <a:rPr lang="en-US" sz="2800" dirty="0" smtClean="0">
                <a:hlinkClick r:id="rId2"/>
              </a:rPr>
              <a:t>§46.101(b)(2)</a:t>
            </a:r>
            <a:r>
              <a:rPr lang="en-US" sz="2800" dirty="0" smtClean="0"/>
              <a:t> for research involving survey or interview procedures or observations of public behavior does not apply to research covered by Subpart D (minors), except for research involving observation of public behavior when the investigator(s) do not participate in the activities being observed.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Exempt Category 3</a:t>
            </a:r>
            <a:endParaRPr lang="en-US" dirty="0">
              <a:solidFill>
                <a:schemeClr val="tx1"/>
              </a:solidFill>
            </a:endParaRPr>
          </a:p>
        </p:txBody>
      </p:sp>
      <p:sp>
        <p:nvSpPr>
          <p:cNvPr id="3" name="Content Placeholder 2"/>
          <p:cNvSpPr>
            <a:spLocks noGrp="1"/>
          </p:cNvSpPr>
          <p:nvPr>
            <p:ph idx="1"/>
          </p:nvPr>
        </p:nvSpPr>
        <p:spPr/>
        <p:txBody>
          <a:bodyPr/>
          <a:lstStyle/>
          <a:p>
            <a:r>
              <a:rPr lang="en-US" sz="2800" dirty="0">
                <a:solidFill>
                  <a:schemeClr val="tx1"/>
                </a:solidFill>
                <a:latin typeface="+mn-lt"/>
                <a:ea typeface="+mn-ea"/>
                <a:cs typeface="+mn-cs"/>
              </a:rPr>
              <a:t>Research involving the use of educational tests (cognitive, diagnostic, aptitude, achievement), survey </a:t>
            </a:r>
            <a:r>
              <a:rPr lang="en-US" sz="2800" dirty="0" smtClean="0">
                <a:solidFill>
                  <a:schemeClr val="tx1"/>
                </a:solidFill>
                <a:latin typeface="+mn-lt"/>
                <a:ea typeface="+mn-ea"/>
                <a:cs typeface="+mn-cs"/>
              </a:rPr>
              <a:t>procedures</a:t>
            </a:r>
            <a:r>
              <a:rPr lang="en-US" sz="2800" dirty="0">
                <a:solidFill>
                  <a:schemeClr val="tx1"/>
                </a:solidFill>
                <a:latin typeface="+mn-lt"/>
                <a:ea typeface="+mn-ea"/>
                <a:cs typeface="+mn-cs"/>
              </a:rPr>
              <a:t>, interview procedures or observation of public behavior that </a:t>
            </a:r>
            <a:r>
              <a:rPr lang="en-US" sz="2800" b="1" dirty="0">
                <a:solidFill>
                  <a:schemeClr val="tx1"/>
                </a:solidFill>
                <a:latin typeface="+mn-lt"/>
                <a:ea typeface="+mn-ea"/>
                <a:cs typeface="+mn-cs"/>
              </a:rPr>
              <a:t>is </a:t>
            </a:r>
            <a:r>
              <a:rPr lang="en-US" sz="2800" b="1" dirty="0" smtClean="0">
                <a:solidFill>
                  <a:schemeClr val="tx1"/>
                </a:solidFill>
                <a:latin typeface="+mn-lt"/>
                <a:ea typeface="+mn-ea"/>
                <a:cs typeface="+mn-cs"/>
              </a:rPr>
              <a:t>not </a:t>
            </a:r>
            <a:r>
              <a:rPr lang="en-US" sz="2800" b="1" dirty="0">
                <a:solidFill>
                  <a:schemeClr val="tx1"/>
                </a:solidFill>
                <a:latin typeface="+mn-lt"/>
                <a:ea typeface="+mn-ea"/>
                <a:cs typeface="+mn-cs"/>
              </a:rPr>
              <a:t>exempt under </a:t>
            </a:r>
            <a:r>
              <a:rPr lang="en-US" sz="2800" b="1" dirty="0" smtClean="0">
                <a:solidFill>
                  <a:schemeClr val="tx1"/>
                </a:solidFill>
                <a:latin typeface="+mn-lt"/>
                <a:ea typeface="+mn-ea"/>
                <a:cs typeface="+mn-cs"/>
              </a:rPr>
              <a:t>paragraph </a:t>
            </a:r>
            <a:r>
              <a:rPr lang="en-US" sz="2800" b="1" dirty="0">
                <a:solidFill>
                  <a:schemeClr val="tx1"/>
                </a:solidFill>
                <a:latin typeface="+mn-lt"/>
                <a:ea typeface="+mn-ea"/>
                <a:cs typeface="+mn-cs"/>
              </a:rPr>
              <a:t># 2 (above) </a:t>
            </a:r>
            <a:r>
              <a:rPr lang="en-US" sz="2800" b="1" dirty="0" smtClean="0">
                <a:solidFill>
                  <a:schemeClr val="tx1"/>
                </a:solidFill>
                <a:latin typeface="+mn-lt"/>
                <a:ea typeface="+mn-ea"/>
                <a:cs typeface="+mn-cs"/>
              </a:rPr>
              <a:t>if</a:t>
            </a:r>
            <a:r>
              <a:rPr lang="en-US" sz="2800" dirty="0" smtClean="0">
                <a:solidFill>
                  <a:schemeClr val="tx1"/>
                </a:solidFill>
                <a:latin typeface="+mn-lt"/>
                <a:ea typeface="+mn-ea"/>
                <a:cs typeface="+mn-cs"/>
              </a:rPr>
              <a:t>: </a:t>
            </a:r>
            <a:endParaRPr lang="en-US" sz="2800" dirty="0">
              <a:solidFill>
                <a:schemeClr val="tx1"/>
              </a:solidFill>
              <a:latin typeface="+mn-lt"/>
              <a:ea typeface="+mn-ea"/>
              <a:cs typeface="+mn-cs"/>
            </a:endParaRPr>
          </a:p>
          <a:p>
            <a:pPr marL="457200" indent="-457200">
              <a:buAutoNum type="alphaLcPeriod"/>
            </a:pPr>
            <a:r>
              <a:rPr lang="en-US" sz="2400" dirty="0" smtClean="0">
                <a:solidFill>
                  <a:schemeClr val="tx1"/>
                </a:solidFill>
                <a:latin typeface="+mn-lt"/>
                <a:ea typeface="+mn-ea"/>
                <a:cs typeface="+mn-cs"/>
              </a:rPr>
              <a:t>The human </a:t>
            </a:r>
            <a:r>
              <a:rPr lang="en-US" sz="2400" dirty="0">
                <a:solidFill>
                  <a:schemeClr val="tx1"/>
                </a:solidFill>
                <a:latin typeface="+mn-lt"/>
                <a:ea typeface="+mn-ea"/>
                <a:cs typeface="+mn-cs"/>
              </a:rPr>
              <a:t>subjects are </a:t>
            </a:r>
            <a:r>
              <a:rPr lang="en-US" sz="2400" b="1" dirty="0">
                <a:solidFill>
                  <a:schemeClr val="tx1"/>
                </a:solidFill>
                <a:latin typeface="+mn-lt"/>
                <a:ea typeface="+mn-ea"/>
                <a:cs typeface="+mn-cs"/>
              </a:rPr>
              <a:t>elected or appointed </a:t>
            </a:r>
            <a:r>
              <a:rPr lang="en-US" sz="2400" b="1" dirty="0" smtClean="0">
                <a:solidFill>
                  <a:schemeClr val="tx1"/>
                </a:solidFill>
                <a:latin typeface="+mn-lt"/>
                <a:ea typeface="+mn-ea"/>
                <a:cs typeface="+mn-cs"/>
              </a:rPr>
              <a:t>public officials </a:t>
            </a:r>
            <a:r>
              <a:rPr lang="en-US" sz="2400" b="1" dirty="0">
                <a:solidFill>
                  <a:schemeClr val="tx1"/>
                </a:solidFill>
                <a:latin typeface="+mn-lt"/>
                <a:ea typeface="+mn-ea"/>
                <a:cs typeface="+mn-cs"/>
              </a:rPr>
              <a:t>or candidates for public </a:t>
            </a:r>
            <a:r>
              <a:rPr lang="en-US" sz="2400" b="1" dirty="0" smtClean="0">
                <a:solidFill>
                  <a:schemeClr val="tx1"/>
                </a:solidFill>
                <a:latin typeface="+mn-lt"/>
                <a:ea typeface="+mn-ea"/>
                <a:cs typeface="+mn-cs"/>
              </a:rPr>
              <a:t>office</a:t>
            </a:r>
            <a:r>
              <a:rPr lang="en-US" sz="2400" dirty="0" smtClean="0">
                <a:solidFill>
                  <a:schemeClr val="tx1"/>
                </a:solidFill>
                <a:latin typeface="+mn-lt"/>
                <a:ea typeface="+mn-ea"/>
                <a:cs typeface="+mn-cs"/>
              </a:rPr>
              <a:t>, </a:t>
            </a:r>
            <a:r>
              <a:rPr lang="en-US" sz="2400" dirty="0">
                <a:solidFill>
                  <a:schemeClr val="tx1"/>
                </a:solidFill>
                <a:latin typeface="+mn-lt"/>
                <a:ea typeface="+mn-ea"/>
                <a:cs typeface="+mn-cs"/>
              </a:rPr>
              <a:t>or </a:t>
            </a:r>
            <a:endParaRPr lang="en-US" sz="2400" dirty="0" smtClean="0">
              <a:solidFill>
                <a:schemeClr val="tx1"/>
              </a:solidFill>
              <a:latin typeface="+mn-lt"/>
              <a:ea typeface="+mn-ea"/>
              <a:cs typeface="+mn-cs"/>
            </a:endParaRPr>
          </a:p>
          <a:p>
            <a:pPr marL="457200" indent="-457200">
              <a:buAutoNum type="alphaLcPeriod"/>
            </a:pPr>
            <a:r>
              <a:rPr lang="en-US" sz="2400" dirty="0" smtClean="0">
                <a:solidFill>
                  <a:schemeClr val="tx1"/>
                </a:solidFill>
                <a:latin typeface="+mn-lt"/>
                <a:ea typeface="+mn-ea"/>
                <a:cs typeface="+mn-cs"/>
              </a:rPr>
              <a:t>federal </a:t>
            </a:r>
            <a:r>
              <a:rPr lang="en-US" sz="2400" dirty="0">
                <a:solidFill>
                  <a:schemeClr val="tx1"/>
                </a:solidFill>
                <a:latin typeface="+mn-lt"/>
                <a:ea typeface="+mn-ea"/>
                <a:cs typeface="+mn-cs"/>
              </a:rPr>
              <a:t>statute(s) </a:t>
            </a:r>
            <a:r>
              <a:rPr lang="en-US" sz="2400" dirty="0" smtClean="0">
                <a:solidFill>
                  <a:schemeClr val="tx1"/>
                </a:solidFill>
                <a:latin typeface="+mn-lt"/>
                <a:ea typeface="+mn-ea"/>
                <a:cs typeface="+mn-cs"/>
              </a:rPr>
              <a:t>require(s</a:t>
            </a:r>
            <a:r>
              <a:rPr lang="en-US" sz="2400" dirty="0">
                <a:solidFill>
                  <a:schemeClr val="tx1"/>
                </a:solidFill>
                <a:latin typeface="+mn-lt"/>
                <a:ea typeface="+mn-ea"/>
                <a:cs typeface="+mn-cs"/>
              </a:rPr>
              <a:t>) without exception that </a:t>
            </a:r>
            <a:r>
              <a:rPr lang="en-US" sz="2400" dirty="0" smtClean="0">
                <a:solidFill>
                  <a:schemeClr val="tx1"/>
                </a:solidFill>
                <a:latin typeface="+mn-lt"/>
                <a:ea typeface="+mn-ea"/>
                <a:cs typeface="+mn-cs"/>
              </a:rPr>
              <a:t>the </a:t>
            </a:r>
            <a:r>
              <a:rPr lang="en-US" sz="2400" dirty="0">
                <a:solidFill>
                  <a:schemeClr val="tx1"/>
                </a:solidFill>
                <a:latin typeface="+mn-lt"/>
                <a:ea typeface="+mn-ea"/>
                <a:cs typeface="+mn-cs"/>
              </a:rPr>
              <a:t>confidentiality of </a:t>
            </a:r>
            <a:r>
              <a:rPr lang="en-US" sz="2400" dirty="0" smtClean="0">
                <a:solidFill>
                  <a:schemeClr val="tx1"/>
                </a:solidFill>
                <a:latin typeface="+mn-lt"/>
                <a:ea typeface="+mn-ea"/>
                <a:cs typeface="+mn-cs"/>
              </a:rPr>
              <a:t>the personally </a:t>
            </a:r>
            <a:r>
              <a:rPr lang="en-US" sz="2400" dirty="0">
                <a:solidFill>
                  <a:schemeClr val="tx1"/>
                </a:solidFill>
                <a:latin typeface="+mn-lt"/>
                <a:ea typeface="+mn-ea"/>
                <a:cs typeface="+mn-cs"/>
              </a:rPr>
              <a:t>identifiable </a:t>
            </a:r>
            <a:r>
              <a:rPr lang="en-US" sz="2400" dirty="0" smtClean="0">
                <a:solidFill>
                  <a:schemeClr val="tx1"/>
                </a:solidFill>
                <a:latin typeface="+mn-lt"/>
                <a:ea typeface="+mn-ea"/>
                <a:cs typeface="+mn-cs"/>
              </a:rPr>
              <a:t>information </a:t>
            </a:r>
            <a:r>
              <a:rPr lang="en-US" sz="2400" dirty="0">
                <a:solidFill>
                  <a:schemeClr val="tx1"/>
                </a:solidFill>
                <a:latin typeface="+mn-lt"/>
                <a:ea typeface="+mn-ea"/>
                <a:cs typeface="+mn-cs"/>
              </a:rPr>
              <a:t>will be maintained </a:t>
            </a:r>
            <a:r>
              <a:rPr lang="en-US" sz="2400" dirty="0" smtClean="0">
                <a:solidFill>
                  <a:schemeClr val="tx1"/>
                </a:solidFill>
                <a:latin typeface="+mn-lt"/>
                <a:ea typeface="+mn-ea"/>
                <a:cs typeface="+mn-cs"/>
              </a:rPr>
              <a:t>throughout </a:t>
            </a:r>
            <a:r>
              <a:rPr lang="en-US" sz="2400" dirty="0">
                <a:solidFill>
                  <a:schemeClr val="tx1"/>
                </a:solidFill>
                <a:latin typeface="+mn-lt"/>
                <a:ea typeface="+mn-ea"/>
                <a:cs typeface="+mn-cs"/>
              </a:rPr>
              <a:t>the research and thereafter.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Exempt Category 4</a:t>
            </a:r>
            <a:endParaRPr lang="en-US" dirty="0">
              <a:solidFill>
                <a:schemeClr val="tx1"/>
              </a:solidFill>
            </a:endParaRPr>
          </a:p>
        </p:txBody>
      </p:sp>
      <p:sp>
        <p:nvSpPr>
          <p:cNvPr id="3" name="Content Placeholder 2"/>
          <p:cNvSpPr>
            <a:spLocks noGrp="1"/>
          </p:cNvSpPr>
          <p:nvPr>
            <p:ph idx="1"/>
          </p:nvPr>
        </p:nvSpPr>
        <p:spPr/>
        <p:txBody>
          <a:bodyPr/>
          <a:lstStyle/>
          <a:p>
            <a:r>
              <a:rPr lang="en-US" dirty="0">
                <a:solidFill>
                  <a:schemeClr val="tx1"/>
                </a:solidFill>
                <a:latin typeface="+mn-lt"/>
                <a:ea typeface="+mn-ea"/>
                <a:cs typeface="+mn-cs"/>
              </a:rPr>
              <a:t>Research involving the </a:t>
            </a:r>
            <a:r>
              <a:rPr lang="en-US" b="1" dirty="0" smtClean="0">
                <a:solidFill>
                  <a:schemeClr val="tx1"/>
                </a:solidFill>
                <a:latin typeface="+mn-lt"/>
                <a:ea typeface="+mn-ea"/>
                <a:cs typeface="+mn-cs"/>
              </a:rPr>
              <a:t>collection </a:t>
            </a:r>
            <a:r>
              <a:rPr lang="en-US" b="1" dirty="0">
                <a:solidFill>
                  <a:schemeClr val="tx1"/>
                </a:solidFill>
                <a:latin typeface="+mn-lt"/>
                <a:ea typeface="+mn-ea"/>
                <a:cs typeface="+mn-cs"/>
              </a:rPr>
              <a:t>or study of existing </a:t>
            </a:r>
            <a:r>
              <a:rPr lang="en-US" b="1" dirty="0" smtClean="0">
                <a:solidFill>
                  <a:schemeClr val="tx1"/>
                </a:solidFill>
                <a:latin typeface="+mn-lt"/>
                <a:ea typeface="+mn-ea"/>
                <a:cs typeface="+mn-cs"/>
              </a:rPr>
              <a:t>data</a:t>
            </a:r>
            <a:r>
              <a:rPr lang="en-US" dirty="0" smtClean="0">
                <a:solidFill>
                  <a:schemeClr val="tx1"/>
                </a:solidFill>
                <a:latin typeface="+mn-lt"/>
                <a:ea typeface="+mn-ea"/>
                <a:cs typeface="+mn-cs"/>
              </a:rPr>
              <a:t>, </a:t>
            </a:r>
            <a:r>
              <a:rPr lang="en-US" dirty="0">
                <a:solidFill>
                  <a:schemeClr val="tx1"/>
                </a:solidFill>
                <a:latin typeface="+mn-lt"/>
                <a:ea typeface="+mn-ea"/>
                <a:cs typeface="+mn-cs"/>
              </a:rPr>
              <a:t>documents, records, pathological </a:t>
            </a:r>
            <a:r>
              <a:rPr lang="en-US" dirty="0" smtClean="0">
                <a:solidFill>
                  <a:schemeClr val="tx1"/>
                </a:solidFill>
                <a:latin typeface="+mn-lt"/>
                <a:ea typeface="+mn-ea"/>
                <a:cs typeface="+mn-cs"/>
              </a:rPr>
              <a:t>specimens </a:t>
            </a:r>
            <a:r>
              <a:rPr lang="en-US" dirty="0">
                <a:solidFill>
                  <a:schemeClr val="tx1"/>
                </a:solidFill>
                <a:latin typeface="+mn-lt"/>
                <a:ea typeface="+mn-ea"/>
                <a:cs typeface="+mn-cs"/>
              </a:rPr>
              <a:t>or diagnostic specimens, if these sources are </a:t>
            </a:r>
            <a:r>
              <a:rPr lang="en-US" b="1" dirty="0" smtClean="0">
                <a:solidFill>
                  <a:schemeClr val="tx1"/>
                </a:solidFill>
                <a:latin typeface="+mn-lt"/>
                <a:ea typeface="+mn-ea"/>
                <a:cs typeface="+mn-cs"/>
              </a:rPr>
              <a:t>publicly available </a:t>
            </a:r>
            <a:r>
              <a:rPr lang="en-US" dirty="0" smtClean="0">
                <a:solidFill>
                  <a:schemeClr val="tx1"/>
                </a:solidFill>
                <a:latin typeface="+mn-lt"/>
                <a:ea typeface="+mn-ea"/>
                <a:cs typeface="+mn-cs"/>
              </a:rPr>
              <a:t>OR </a:t>
            </a:r>
            <a:r>
              <a:rPr lang="en-US" dirty="0">
                <a:solidFill>
                  <a:schemeClr val="tx1"/>
                </a:solidFill>
                <a:latin typeface="+mn-lt"/>
                <a:ea typeface="+mn-ea"/>
                <a:cs typeface="+mn-cs"/>
              </a:rPr>
              <a:t>the </a:t>
            </a:r>
            <a:r>
              <a:rPr lang="en-US" dirty="0" smtClean="0">
                <a:solidFill>
                  <a:schemeClr val="tx1"/>
                </a:solidFill>
                <a:latin typeface="+mn-lt"/>
                <a:ea typeface="+mn-ea"/>
                <a:cs typeface="+mn-cs"/>
              </a:rPr>
              <a:t>information </a:t>
            </a:r>
            <a:r>
              <a:rPr lang="en-US" dirty="0">
                <a:solidFill>
                  <a:schemeClr val="tx1"/>
                </a:solidFill>
                <a:latin typeface="+mn-lt"/>
                <a:ea typeface="+mn-ea"/>
                <a:cs typeface="+mn-cs"/>
              </a:rPr>
              <a:t>is </a:t>
            </a:r>
            <a:r>
              <a:rPr lang="en-US" b="1" dirty="0" smtClean="0">
                <a:solidFill>
                  <a:schemeClr val="tx1"/>
                </a:solidFill>
                <a:latin typeface="+mn-lt"/>
                <a:ea typeface="+mn-ea"/>
                <a:cs typeface="+mn-cs"/>
              </a:rPr>
              <a:t>recorded</a:t>
            </a:r>
            <a:r>
              <a:rPr lang="en-US" dirty="0" smtClean="0">
                <a:solidFill>
                  <a:schemeClr val="tx1"/>
                </a:solidFill>
                <a:latin typeface="+mn-lt"/>
                <a:ea typeface="+mn-ea"/>
                <a:cs typeface="+mn-cs"/>
              </a:rPr>
              <a:t> </a:t>
            </a:r>
            <a:r>
              <a:rPr lang="en-US" dirty="0">
                <a:solidFill>
                  <a:schemeClr val="tx1"/>
                </a:solidFill>
                <a:latin typeface="+mn-lt"/>
                <a:ea typeface="+mn-ea"/>
                <a:cs typeface="+mn-cs"/>
              </a:rPr>
              <a:t>by the investigator </a:t>
            </a:r>
            <a:r>
              <a:rPr lang="en-US" dirty="0" smtClean="0">
                <a:solidFill>
                  <a:schemeClr val="tx1"/>
                </a:solidFill>
                <a:latin typeface="+mn-lt"/>
                <a:ea typeface="+mn-ea"/>
                <a:cs typeface="+mn-cs"/>
              </a:rPr>
              <a:t>in </a:t>
            </a:r>
            <a:r>
              <a:rPr lang="en-US" dirty="0">
                <a:solidFill>
                  <a:schemeClr val="tx1"/>
                </a:solidFill>
                <a:latin typeface="+mn-lt"/>
                <a:ea typeface="+mn-ea"/>
                <a:cs typeface="+mn-cs"/>
              </a:rPr>
              <a:t>such a manner that the </a:t>
            </a:r>
            <a:r>
              <a:rPr lang="en-US" b="1" dirty="0" smtClean="0">
                <a:solidFill>
                  <a:schemeClr val="tx1"/>
                </a:solidFill>
                <a:latin typeface="+mn-lt"/>
                <a:ea typeface="+mn-ea"/>
                <a:cs typeface="+mn-cs"/>
              </a:rPr>
              <a:t>subjects </a:t>
            </a:r>
            <a:r>
              <a:rPr lang="en-US" b="1" dirty="0">
                <a:solidFill>
                  <a:schemeClr val="tx1"/>
                </a:solidFill>
                <a:latin typeface="+mn-lt"/>
                <a:ea typeface="+mn-ea"/>
                <a:cs typeface="+mn-cs"/>
              </a:rPr>
              <a:t>cannot be identified </a:t>
            </a:r>
            <a:r>
              <a:rPr lang="en-US" b="1" dirty="0" smtClean="0">
                <a:solidFill>
                  <a:schemeClr val="tx1"/>
                </a:solidFill>
                <a:latin typeface="+mn-lt"/>
                <a:ea typeface="+mn-ea"/>
                <a:cs typeface="+mn-cs"/>
              </a:rPr>
              <a:t>directly </a:t>
            </a:r>
            <a:r>
              <a:rPr lang="en-US" b="1" dirty="0">
                <a:solidFill>
                  <a:schemeClr val="tx1"/>
                </a:solidFill>
                <a:latin typeface="+mn-lt"/>
                <a:ea typeface="+mn-ea"/>
                <a:cs typeface="+mn-cs"/>
              </a:rPr>
              <a:t>or through </a:t>
            </a:r>
            <a:r>
              <a:rPr lang="en-US" b="1" dirty="0" smtClean="0">
                <a:solidFill>
                  <a:schemeClr val="tx1"/>
                </a:solidFill>
                <a:latin typeface="+mn-lt"/>
                <a:ea typeface="+mn-ea"/>
                <a:cs typeface="+mn-cs"/>
              </a:rPr>
              <a:t>identifiers </a:t>
            </a:r>
            <a:r>
              <a:rPr lang="en-US" b="1" dirty="0">
                <a:solidFill>
                  <a:schemeClr val="tx1"/>
                </a:solidFill>
                <a:latin typeface="+mn-lt"/>
                <a:ea typeface="+mn-ea"/>
                <a:cs typeface="+mn-cs"/>
              </a:rPr>
              <a:t>linked </a:t>
            </a:r>
            <a:r>
              <a:rPr lang="en-US" dirty="0">
                <a:solidFill>
                  <a:schemeClr val="tx1"/>
                </a:solidFill>
                <a:latin typeface="+mn-lt"/>
                <a:ea typeface="+mn-ea"/>
                <a:cs typeface="+mn-cs"/>
              </a:rPr>
              <a:t>to the </a:t>
            </a:r>
            <a:r>
              <a:rPr lang="en-US" dirty="0" smtClean="0">
                <a:solidFill>
                  <a:schemeClr val="tx1"/>
                </a:solidFill>
                <a:latin typeface="+mn-lt"/>
                <a:ea typeface="+mn-ea"/>
                <a:cs typeface="+mn-cs"/>
              </a:rPr>
              <a:t>subjects. </a:t>
            </a:r>
            <a:endParaRPr lang="en-US" dirty="0">
              <a:solidFill>
                <a:schemeClr val="tx1"/>
              </a:solidFill>
              <a:latin typeface="+mn-lt"/>
              <a:ea typeface="+mn-ea"/>
              <a:cs typeface="+mn-cs"/>
            </a:endParaRP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Exempt Category 5</a:t>
            </a:r>
            <a:endParaRPr lang="en-US" dirty="0">
              <a:solidFill>
                <a:schemeClr val="tx1"/>
              </a:solidFill>
            </a:endParaRPr>
          </a:p>
        </p:txBody>
      </p:sp>
      <p:sp>
        <p:nvSpPr>
          <p:cNvPr id="3" name="Content Placeholder 2"/>
          <p:cNvSpPr>
            <a:spLocks noGrp="1"/>
          </p:cNvSpPr>
          <p:nvPr>
            <p:ph idx="1"/>
          </p:nvPr>
        </p:nvSpPr>
        <p:spPr>
          <a:xfrm>
            <a:off x="685800" y="1371600"/>
            <a:ext cx="7772400" cy="5105400"/>
          </a:xfrm>
        </p:spPr>
        <p:txBody>
          <a:bodyPr/>
          <a:lstStyle/>
          <a:p>
            <a:r>
              <a:rPr lang="en-US" sz="2800" b="1" dirty="0">
                <a:solidFill>
                  <a:schemeClr val="tx1"/>
                </a:solidFill>
                <a:latin typeface="+mn-lt"/>
                <a:ea typeface="+mn-ea"/>
                <a:cs typeface="+mn-cs"/>
              </a:rPr>
              <a:t>Research and demonstration </a:t>
            </a:r>
            <a:r>
              <a:rPr lang="en-US" sz="2800" b="1" dirty="0" smtClean="0">
                <a:solidFill>
                  <a:schemeClr val="tx1"/>
                </a:solidFill>
                <a:latin typeface="+mn-lt"/>
                <a:ea typeface="+mn-ea"/>
                <a:cs typeface="+mn-cs"/>
              </a:rPr>
              <a:t>projects </a:t>
            </a:r>
            <a:r>
              <a:rPr lang="en-US" sz="2800" dirty="0" smtClean="0">
                <a:solidFill>
                  <a:schemeClr val="tx1"/>
                </a:solidFill>
                <a:latin typeface="+mn-lt"/>
                <a:ea typeface="+mn-ea"/>
                <a:cs typeface="+mn-cs"/>
              </a:rPr>
              <a:t>which </a:t>
            </a:r>
            <a:r>
              <a:rPr lang="en-US" sz="2800" dirty="0">
                <a:solidFill>
                  <a:schemeClr val="tx1"/>
                </a:solidFill>
                <a:latin typeface="+mn-lt"/>
                <a:ea typeface="+mn-ea"/>
                <a:cs typeface="+mn-cs"/>
              </a:rPr>
              <a:t>are conducted by or subject to the approval of </a:t>
            </a:r>
            <a:r>
              <a:rPr lang="en-US" sz="2800" dirty="0" smtClean="0">
                <a:solidFill>
                  <a:schemeClr val="tx1"/>
                </a:solidFill>
                <a:latin typeface="+mn-lt"/>
                <a:ea typeface="+mn-ea"/>
                <a:cs typeface="+mn-cs"/>
              </a:rPr>
              <a:t>(</a:t>
            </a:r>
            <a:r>
              <a:rPr lang="en-US" sz="2800" dirty="0">
                <a:solidFill>
                  <a:schemeClr val="tx1"/>
                </a:solidFill>
                <a:latin typeface="+mn-lt"/>
                <a:ea typeface="+mn-ea"/>
                <a:cs typeface="+mn-cs"/>
              </a:rPr>
              <a:t>federal) department or agency heads and which are </a:t>
            </a:r>
            <a:r>
              <a:rPr lang="en-US" sz="2800" dirty="0" smtClean="0">
                <a:solidFill>
                  <a:schemeClr val="tx1"/>
                </a:solidFill>
                <a:latin typeface="+mn-lt"/>
                <a:ea typeface="+mn-ea"/>
                <a:cs typeface="+mn-cs"/>
              </a:rPr>
              <a:t>designed </a:t>
            </a:r>
            <a:r>
              <a:rPr lang="en-US" sz="2800" dirty="0">
                <a:solidFill>
                  <a:schemeClr val="tx1"/>
                </a:solidFill>
                <a:latin typeface="+mn-lt"/>
                <a:ea typeface="+mn-ea"/>
                <a:cs typeface="+mn-cs"/>
              </a:rPr>
              <a:t>to study, evaluate or otherwise examine: </a:t>
            </a:r>
            <a:r>
              <a:rPr lang="en-US" sz="2800" dirty="0" smtClean="0">
                <a:solidFill>
                  <a:schemeClr val="tx1"/>
                </a:solidFill>
                <a:latin typeface="+mn-lt"/>
                <a:ea typeface="+mn-ea"/>
                <a:cs typeface="+mn-cs"/>
              </a:rPr>
              <a:t>(</a:t>
            </a:r>
            <a:r>
              <a:rPr lang="en-US" sz="2800" dirty="0">
                <a:solidFill>
                  <a:schemeClr val="tx1"/>
                </a:solidFill>
                <a:latin typeface="+mn-lt"/>
                <a:ea typeface="+mn-ea"/>
                <a:cs typeface="+mn-cs"/>
              </a:rPr>
              <a:t>a) public benefit or service programs, (b) </a:t>
            </a:r>
            <a:r>
              <a:rPr lang="en-US" sz="2800" dirty="0" smtClean="0">
                <a:solidFill>
                  <a:schemeClr val="tx1"/>
                </a:solidFill>
                <a:latin typeface="+mn-lt"/>
                <a:ea typeface="+mn-ea"/>
                <a:cs typeface="+mn-cs"/>
              </a:rPr>
              <a:t>procedures for </a:t>
            </a:r>
            <a:r>
              <a:rPr lang="en-US" sz="2800" dirty="0">
                <a:solidFill>
                  <a:schemeClr val="tx1"/>
                </a:solidFill>
                <a:latin typeface="+mn-lt"/>
                <a:ea typeface="+mn-ea"/>
                <a:cs typeface="+mn-cs"/>
              </a:rPr>
              <a:t>obtaining benefits or services under those </a:t>
            </a:r>
            <a:r>
              <a:rPr lang="en-US" sz="2800" dirty="0" smtClean="0">
                <a:solidFill>
                  <a:schemeClr val="tx1"/>
                </a:solidFill>
                <a:latin typeface="+mn-lt"/>
                <a:ea typeface="+mn-ea"/>
                <a:cs typeface="+mn-cs"/>
              </a:rPr>
              <a:t>programs</a:t>
            </a:r>
            <a:r>
              <a:rPr lang="en-US" sz="2800" dirty="0">
                <a:solidFill>
                  <a:schemeClr val="tx1"/>
                </a:solidFill>
                <a:latin typeface="+mn-lt"/>
                <a:ea typeface="+mn-ea"/>
                <a:cs typeface="+mn-cs"/>
              </a:rPr>
              <a:t>, (c) possible changes in or alternatives to those programs or procedures or (d) possible </a:t>
            </a:r>
            <a:r>
              <a:rPr lang="en-US" sz="2800" dirty="0" smtClean="0">
                <a:solidFill>
                  <a:schemeClr val="tx1"/>
                </a:solidFill>
                <a:latin typeface="+mn-lt"/>
                <a:ea typeface="+mn-ea"/>
                <a:cs typeface="+mn-cs"/>
              </a:rPr>
              <a:t>changes </a:t>
            </a:r>
            <a:r>
              <a:rPr lang="en-US" sz="2800" dirty="0">
                <a:solidFill>
                  <a:schemeClr val="tx1"/>
                </a:solidFill>
                <a:latin typeface="+mn-lt"/>
                <a:ea typeface="+mn-ea"/>
                <a:cs typeface="+mn-cs"/>
              </a:rPr>
              <a:t>in methods or levels of payment for benefits or services under those programs.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Exempt Category 6</a:t>
            </a:r>
            <a:endParaRPr lang="en-US" dirty="0">
              <a:solidFill>
                <a:schemeClr val="tx1"/>
              </a:solidFill>
            </a:endParaRPr>
          </a:p>
        </p:txBody>
      </p:sp>
      <p:sp>
        <p:nvSpPr>
          <p:cNvPr id="3" name="Content Placeholder 2"/>
          <p:cNvSpPr>
            <a:spLocks noGrp="1"/>
          </p:cNvSpPr>
          <p:nvPr>
            <p:ph idx="1"/>
          </p:nvPr>
        </p:nvSpPr>
        <p:spPr>
          <a:xfrm>
            <a:off x="685800" y="1371600"/>
            <a:ext cx="7772400" cy="5105400"/>
          </a:xfrm>
        </p:spPr>
        <p:txBody>
          <a:bodyPr/>
          <a:lstStyle/>
          <a:p>
            <a:r>
              <a:rPr lang="en-US" b="1" dirty="0">
                <a:solidFill>
                  <a:schemeClr val="tx1"/>
                </a:solidFill>
                <a:latin typeface="+mn-lt"/>
                <a:ea typeface="+mn-ea"/>
                <a:cs typeface="+mn-cs"/>
              </a:rPr>
              <a:t>Taste and food quality evaluation and consumer acceptance</a:t>
            </a:r>
            <a:r>
              <a:rPr lang="en-US" dirty="0">
                <a:solidFill>
                  <a:schemeClr val="tx1"/>
                </a:solidFill>
                <a:latin typeface="+mn-lt"/>
                <a:ea typeface="+mn-ea"/>
                <a:cs typeface="+mn-cs"/>
              </a:rPr>
              <a:t> </a:t>
            </a:r>
            <a:r>
              <a:rPr lang="en-US" dirty="0" smtClean="0">
                <a:solidFill>
                  <a:schemeClr val="tx1"/>
                </a:solidFill>
                <a:latin typeface="+mn-lt"/>
                <a:ea typeface="+mn-ea"/>
                <a:cs typeface="+mn-cs"/>
              </a:rPr>
              <a:t>studies, </a:t>
            </a:r>
            <a:r>
              <a:rPr lang="en-US" dirty="0">
                <a:solidFill>
                  <a:schemeClr val="tx1"/>
                </a:solidFill>
                <a:latin typeface="+mn-lt"/>
                <a:ea typeface="+mn-ea"/>
                <a:cs typeface="+mn-cs"/>
              </a:rPr>
              <a:t>if: </a:t>
            </a:r>
          </a:p>
          <a:p>
            <a:pPr marL="514350" indent="-514350">
              <a:buAutoNum type="alphaLcPeriod"/>
            </a:pPr>
            <a:r>
              <a:rPr lang="en-US" sz="2800" dirty="0" smtClean="0">
                <a:solidFill>
                  <a:schemeClr val="tx1"/>
                </a:solidFill>
                <a:latin typeface="+mn-lt"/>
                <a:ea typeface="+mn-ea"/>
                <a:cs typeface="+mn-cs"/>
              </a:rPr>
              <a:t>wholesome </a:t>
            </a:r>
            <a:r>
              <a:rPr lang="en-US" sz="2800" dirty="0">
                <a:solidFill>
                  <a:schemeClr val="tx1"/>
                </a:solidFill>
                <a:latin typeface="+mn-lt"/>
                <a:ea typeface="+mn-ea"/>
                <a:cs typeface="+mn-cs"/>
              </a:rPr>
              <a:t>foods without additives are consumed </a:t>
            </a:r>
            <a:r>
              <a:rPr lang="en-US" sz="2800" b="1" dirty="0">
                <a:solidFill>
                  <a:schemeClr val="tx1"/>
                </a:solidFill>
                <a:latin typeface="+mn-lt"/>
                <a:ea typeface="+mn-ea"/>
                <a:cs typeface="+mn-cs"/>
              </a:rPr>
              <a:t>or</a:t>
            </a:r>
            <a:r>
              <a:rPr lang="en-US" sz="2800" dirty="0">
                <a:solidFill>
                  <a:schemeClr val="tx1"/>
                </a:solidFill>
                <a:latin typeface="+mn-lt"/>
                <a:ea typeface="+mn-ea"/>
                <a:cs typeface="+mn-cs"/>
              </a:rPr>
              <a:t> </a:t>
            </a:r>
            <a:endParaRPr lang="en-US" sz="2800" dirty="0" smtClean="0">
              <a:solidFill>
                <a:schemeClr val="tx1"/>
              </a:solidFill>
              <a:latin typeface="+mn-lt"/>
              <a:ea typeface="+mn-ea"/>
              <a:cs typeface="+mn-cs"/>
            </a:endParaRPr>
          </a:p>
          <a:p>
            <a:pPr marL="514350" indent="-514350">
              <a:buAutoNum type="alphaLcPeriod"/>
            </a:pPr>
            <a:r>
              <a:rPr lang="en-US" sz="2800" dirty="0" smtClean="0">
                <a:solidFill>
                  <a:schemeClr val="tx1"/>
                </a:solidFill>
                <a:latin typeface="+mn-lt"/>
                <a:ea typeface="+mn-ea"/>
                <a:cs typeface="+mn-cs"/>
              </a:rPr>
              <a:t>if </a:t>
            </a:r>
            <a:r>
              <a:rPr lang="en-US" sz="2800" dirty="0">
                <a:solidFill>
                  <a:schemeClr val="tx1"/>
                </a:solidFill>
                <a:latin typeface="+mn-lt"/>
                <a:ea typeface="+mn-ea"/>
                <a:cs typeface="+mn-cs"/>
              </a:rPr>
              <a:t>a food is consumed that contains a food </a:t>
            </a:r>
            <a:r>
              <a:rPr lang="en-US" sz="2800" dirty="0" smtClean="0">
                <a:solidFill>
                  <a:schemeClr val="tx1"/>
                </a:solidFill>
                <a:latin typeface="+mn-lt"/>
                <a:ea typeface="+mn-ea"/>
                <a:cs typeface="+mn-cs"/>
              </a:rPr>
              <a:t>ingredient </a:t>
            </a:r>
            <a:r>
              <a:rPr lang="en-US" sz="2800" dirty="0">
                <a:solidFill>
                  <a:schemeClr val="tx1"/>
                </a:solidFill>
                <a:latin typeface="+mn-lt"/>
                <a:ea typeface="+mn-ea"/>
                <a:cs typeface="+mn-cs"/>
              </a:rPr>
              <a:t>at or below the level </a:t>
            </a:r>
            <a:r>
              <a:rPr lang="en-US" sz="2800" dirty="0" smtClean="0">
                <a:solidFill>
                  <a:schemeClr val="tx1"/>
                </a:solidFill>
                <a:latin typeface="+mn-lt"/>
                <a:ea typeface="+mn-ea"/>
                <a:cs typeface="+mn-cs"/>
              </a:rPr>
              <a:t>and </a:t>
            </a:r>
            <a:r>
              <a:rPr lang="en-US" sz="2800" dirty="0">
                <a:solidFill>
                  <a:schemeClr val="tx1"/>
                </a:solidFill>
                <a:latin typeface="+mn-lt"/>
                <a:ea typeface="+mn-ea"/>
                <a:cs typeface="+mn-cs"/>
              </a:rPr>
              <a:t>for a use found to be </a:t>
            </a:r>
            <a:r>
              <a:rPr lang="en-US" sz="2800" dirty="0" smtClean="0">
                <a:solidFill>
                  <a:schemeClr val="tx1"/>
                </a:solidFill>
                <a:latin typeface="+mn-lt"/>
                <a:ea typeface="+mn-ea"/>
                <a:cs typeface="+mn-cs"/>
              </a:rPr>
              <a:t>safe</a:t>
            </a:r>
            <a:r>
              <a:rPr lang="en-US" sz="2800" dirty="0">
                <a:solidFill>
                  <a:schemeClr val="tx1"/>
                </a:solidFill>
                <a:latin typeface="+mn-lt"/>
                <a:ea typeface="+mn-ea"/>
                <a:cs typeface="+mn-cs"/>
              </a:rPr>
              <a:t>, or agricultural chemical or environmental </a:t>
            </a:r>
            <a:r>
              <a:rPr lang="en-US" sz="2800" dirty="0" smtClean="0">
                <a:solidFill>
                  <a:schemeClr val="tx1"/>
                </a:solidFill>
                <a:latin typeface="+mn-lt"/>
                <a:ea typeface="+mn-ea"/>
                <a:cs typeface="+mn-cs"/>
              </a:rPr>
              <a:t>contaminant </a:t>
            </a:r>
            <a:r>
              <a:rPr lang="en-US" sz="2800" dirty="0">
                <a:solidFill>
                  <a:schemeClr val="tx1"/>
                </a:solidFill>
                <a:latin typeface="+mn-lt"/>
                <a:ea typeface="+mn-ea"/>
                <a:cs typeface="+mn-cs"/>
              </a:rPr>
              <a:t>at or below the level found to be safe, by </a:t>
            </a:r>
            <a:r>
              <a:rPr lang="en-US" sz="2800" dirty="0" smtClean="0">
                <a:solidFill>
                  <a:schemeClr val="tx1"/>
                </a:solidFill>
                <a:latin typeface="+mn-lt"/>
                <a:ea typeface="+mn-ea"/>
                <a:cs typeface="+mn-cs"/>
              </a:rPr>
              <a:t>the FDA </a:t>
            </a:r>
            <a:r>
              <a:rPr lang="en-US" sz="2800" dirty="0">
                <a:solidFill>
                  <a:schemeClr val="tx1"/>
                </a:solidFill>
                <a:latin typeface="+mn-lt"/>
                <a:ea typeface="+mn-ea"/>
                <a:cs typeface="+mn-cs"/>
              </a:rPr>
              <a:t>or approved by the </a:t>
            </a:r>
            <a:r>
              <a:rPr lang="en-US" sz="2800" dirty="0" smtClean="0">
                <a:solidFill>
                  <a:schemeClr val="tx1"/>
                </a:solidFill>
                <a:latin typeface="+mn-lt"/>
                <a:ea typeface="+mn-ea"/>
                <a:cs typeface="+mn-cs"/>
              </a:rPr>
              <a:t>EPA or </a:t>
            </a:r>
            <a:r>
              <a:rPr lang="en-US" sz="2800" dirty="0">
                <a:solidFill>
                  <a:schemeClr val="tx1"/>
                </a:solidFill>
                <a:latin typeface="+mn-lt"/>
                <a:ea typeface="+mn-ea"/>
                <a:cs typeface="+mn-cs"/>
              </a:rPr>
              <a:t>the Food </a:t>
            </a:r>
            <a:r>
              <a:rPr lang="en-US" sz="2800" dirty="0" smtClean="0">
                <a:solidFill>
                  <a:schemeClr val="tx1"/>
                </a:solidFill>
                <a:latin typeface="+mn-lt"/>
                <a:ea typeface="+mn-ea"/>
                <a:cs typeface="+mn-cs"/>
              </a:rPr>
              <a:t>Safety </a:t>
            </a:r>
            <a:r>
              <a:rPr lang="en-US" sz="2800" dirty="0">
                <a:solidFill>
                  <a:schemeClr val="tx1"/>
                </a:solidFill>
                <a:latin typeface="+mn-lt"/>
                <a:ea typeface="+mn-ea"/>
                <a:cs typeface="+mn-cs"/>
              </a:rPr>
              <a:t>and Inspection Service of the </a:t>
            </a:r>
            <a:r>
              <a:rPr lang="en-US" sz="2800" dirty="0" smtClean="0">
                <a:solidFill>
                  <a:schemeClr val="tx1"/>
                </a:solidFill>
                <a:latin typeface="+mn-lt"/>
                <a:ea typeface="+mn-ea"/>
                <a:cs typeface="+mn-cs"/>
              </a:rPr>
              <a:t>U.S.D.A.</a:t>
            </a:r>
            <a:endParaRPr lang="en-US" sz="2800" dirty="0">
              <a:solidFill>
                <a:schemeClr val="tx1"/>
              </a:solidFill>
              <a:latin typeface="+mn-lt"/>
              <a:ea typeface="+mn-ea"/>
              <a:cs typeface="+mn-cs"/>
            </a:endParaRP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Expedited Category 1</a:t>
            </a:r>
            <a:endParaRPr lang="en-US" dirty="0">
              <a:solidFill>
                <a:schemeClr val="accent4"/>
              </a:solidFill>
            </a:endParaRPr>
          </a:p>
        </p:txBody>
      </p:sp>
      <p:sp>
        <p:nvSpPr>
          <p:cNvPr id="3" name="Content Placeholder 2"/>
          <p:cNvSpPr>
            <a:spLocks noGrp="1"/>
          </p:cNvSpPr>
          <p:nvPr>
            <p:ph idx="1"/>
          </p:nvPr>
        </p:nvSpPr>
        <p:spPr>
          <a:xfrm>
            <a:off x="685800" y="1371600"/>
            <a:ext cx="7772400" cy="5334000"/>
          </a:xfrm>
        </p:spPr>
        <p:txBody>
          <a:bodyPr/>
          <a:lstStyle/>
          <a:p>
            <a:r>
              <a:rPr lang="en-US" sz="2400" dirty="0" smtClean="0"/>
              <a:t>Clinical studies of </a:t>
            </a:r>
            <a:r>
              <a:rPr lang="en-US" sz="2400" b="1" dirty="0" smtClean="0"/>
              <a:t>drugs and medical devices </a:t>
            </a:r>
            <a:r>
              <a:rPr lang="en-US" sz="2400" dirty="0" smtClean="0"/>
              <a:t>only when condition (a) </a:t>
            </a:r>
            <a:r>
              <a:rPr lang="en-US" sz="2400" b="1" dirty="0" smtClean="0"/>
              <a:t>or</a:t>
            </a:r>
            <a:r>
              <a:rPr lang="en-US" sz="2400" dirty="0" smtClean="0"/>
              <a:t> (b) is </a:t>
            </a:r>
            <a:r>
              <a:rPr lang="en-US" sz="2400" b="1" dirty="0" smtClean="0"/>
              <a:t>met</a:t>
            </a:r>
            <a:r>
              <a:rPr lang="en-US" sz="2400" dirty="0" smtClean="0"/>
              <a:t>.</a:t>
            </a:r>
          </a:p>
          <a:p>
            <a:pPr>
              <a:buNone/>
            </a:pPr>
            <a:r>
              <a:rPr lang="en-US" sz="2400" dirty="0" smtClean="0"/>
              <a:t>(a) Research on drugs for which an </a:t>
            </a:r>
            <a:r>
              <a:rPr lang="en-US" sz="2400" b="1" dirty="0" smtClean="0"/>
              <a:t>investigational new </a:t>
            </a:r>
            <a:r>
              <a:rPr lang="en-US" sz="2400" dirty="0" smtClean="0"/>
              <a:t>drug application (21 CFR Part 312) is not required. (Note: Research on marketed drugs that </a:t>
            </a:r>
            <a:r>
              <a:rPr lang="en-US" sz="2400" b="1" dirty="0" smtClean="0"/>
              <a:t>significantly increases the risks or decreases the acceptability of the risks</a:t>
            </a:r>
            <a:r>
              <a:rPr lang="en-US" sz="2400" dirty="0" smtClean="0"/>
              <a:t> associated with the use of the product is </a:t>
            </a:r>
            <a:r>
              <a:rPr lang="en-US" sz="2400" b="1" dirty="0" smtClean="0"/>
              <a:t>not eligible </a:t>
            </a:r>
            <a:r>
              <a:rPr lang="en-US" sz="2400" dirty="0" smtClean="0"/>
              <a:t>for expedited review.)</a:t>
            </a:r>
          </a:p>
          <a:p>
            <a:pPr>
              <a:buNone/>
            </a:pPr>
            <a:r>
              <a:rPr lang="en-US" sz="2400" dirty="0" smtClean="0"/>
              <a:t>(b)Research on </a:t>
            </a:r>
            <a:r>
              <a:rPr lang="en-US" sz="2400" b="1" dirty="0" smtClean="0"/>
              <a:t>medical devices </a:t>
            </a:r>
            <a:r>
              <a:rPr lang="en-US" sz="2400" dirty="0" smtClean="0"/>
              <a:t>for which (</a:t>
            </a:r>
            <a:r>
              <a:rPr lang="en-US" sz="2400" dirty="0" err="1" smtClean="0"/>
              <a:t>i</a:t>
            </a:r>
            <a:r>
              <a:rPr lang="en-US" sz="2400" dirty="0" smtClean="0"/>
              <a:t>) an </a:t>
            </a:r>
            <a:r>
              <a:rPr lang="en-US" sz="2400" b="1" dirty="0" smtClean="0"/>
              <a:t>investigational device exemption application </a:t>
            </a:r>
            <a:r>
              <a:rPr lang="en-US" sz="2400" dirty="0" smtClean="0"/>
              <a:t>(21 CFR Part 812) is </a:t>
            </a:r>
            <a:r>
              <a:rPr lang="en-US" sz="2400" b="1" dirty="0" smtClean="0"/>
              <a:t>not</a:t>
            </a:r>
            <a:r>
              <a:rPr lang="en-US" sz="2400" dirty="0" smtClean="0"/>
              <a:t> required; or (ii) the medical device is </a:t>
            </a:r>
            <a:r>
              <a:rPr lang="en-US" sz="2400" b="1" dirty="0" smtClean="0"/>
              <a:t>cleared/approved</a:t>
            </a:r>
            <a:r>
              <a:rPr lang="en-US" sz="2400" dirty="0" smtClean="0"/>
              <a:t> for marketing and the medical device is being used in </a:t>
            </a:r>
            <a:r>
              <a:rPr lang="en-US" sz="2400" b="1" dirty="0" smtClean="0"/>
              <a:t>accordance</a:t>
            </a:r>
            <a:r>
              <a:rPr lang="en-US" sz="2400" dirty="0" smtClean="0"/>
              <a:t> with its cleared/approved labeling.</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Expedited Category 2</a:t>
            </a:r>
            <a:endParaRPr lang="en-US" dirty="0">
              <a:solidFill>
                <a:schemeClr val="accent4"/>
              </a:solidFill>
            </a:endParaRPr>
          </a:p>
        </p:txBody>
      </p:sp>
      <p:sp>
        <p:nvSpPr>
          <p:cNvPr id="3" name="Content Placeholder 2"/>
          <p:cNvSpPr>
            <a:spLocks noGrp="1"/>
          </p:cNvSpPr>
          <p:nvPr>
            <p:ph idx="1"/>
          </p:nvPr>
        </p:nvSpPr>
        <p:spPr>
          <a:xfrm>
            <a:off x="685800" y="1371600"/>
            <a:ext cx="7772400" cy="5334000"/>
          </a:xfrm>
        </p:spPr>
        <p:txBody>
          <a:bodyPr/>
          <a:lstStyle/>
          <a:p>
            <a:r>
              <a:rPr lang="en-US" sz="2250" dirty="0" smtClean="0"/>
              <a:t>Collection of </a:t>
            </a:r>
            <a:r>
              <a:rPr lang="en-US" sz="2250" b="1" dirty="0" smtClean="0"/>
              <a:t>blood samples </a:t>
            </a:r>
            <a:r>
              <a:rPr lang="en-US" sz="2250" dirty="0" smtClean="0"/>
              <a:t>by finger stick, heel stick, ear stick, or venipuncture as follows:</a:t>
            </a:r>
          </a:p>
          <a:p>
            <a:pPr marL="457200" indent="-457200">
              <a:buAutoNum type="alphaLcParenBoth"/>
            </a:pPr>
            <a:r>
              <a:rPr lang="en-US" sz="2250" dirty="0" smtClean="0"/>
              <a:t>from healthy, </a:t>
            </a:r>
            <a:r>
              <a:rPr lang="en-US" sz="2250" dirty="0" err="1" smtClean="0"/>
              <a:t>nonpregnant</a:t>
            </a:r>
            <a:r>
              <a:rPr lang="en-US" sz="2250" dirty="0" smtClean="0"/>
              <a:t> adults who weigh at least </a:t>
            </a:r>
            <a:r>
              <a:rPr lang="en-US" sz="2250" b="1" dirty="0" smtClean="0"/>
              <a:t>110 pounds</a:t>
            </a:r>
            <a:r>
              <a:rPr lang="en-US" sz="2250" dirty="0" smtClean="0"/>
              <a:t>. For these subjects, the amounts drawn </a:t>
            </a:r>
            <a:r>
              <a:rPr lang="en-US" sz="2250" b="1" dirty="0" smtClean="0"/>
              <a:t>may not exceed </a:t>
            </a:r>
            <a:r>
              <a:rPr lang="en-US" sz="2250" dirty="0" smtClean="0"/>
              <a:t>550 ml in an 8 week period and collection </a:t>
            </a:r>
            <a:r>
              <a:rPr lang="en-US" sz="2250" b="1" dirty="0" smtClean="0"/>
              <a:t>may not occur </a:t>
            </a:r>
            <a:r>
              <a:rPr lang="en-US" sz="2250" dirty="0" smtClean="0"/>
              <a:t>more frequently than 2 times per week; </a:t>
            </a:r>
            <a:r>
              <a:rPr lang="en-US" sz="2250" b="1" dirty="0" smtClean="0"/>
              <a:t>or</a:t>
            </a:r>
          </a:p>
          <a:p>
            <a:pPr marL="457200" indent="-457200">
              <a:buAutoNum type="alphaLcParenBoth"/>
            </a:pPr>
            <a:r>
              <a:rPr lang="en-US" sz="2250" dirty="0" smtClean="0"/>
              <a:t>from other adults and children, considering the age, weight, and health of the subjects, the collection procedure, the amount of blood to be collected, and the frequency with which it will be collected. For these subjects, the amount drawn </a:t>
            </a:r>
            <a:r>
              <a:rPr lang="en-US" sz="2250" b="1" dirty="0" smtClean="0"/>
              <a:t>may not exceed </a:t>
            </a:r>
            <a:r>
              <a:rPr lang="en-US" sz="2250" dirty="0" smtClean="0"/>
              <a:t>the lesser of 50 ml or 3 ml per kg in an 8 week period and collection </a:t>
            </a:r>
            <a:r>
              <a:rPr lang="en-US" sz="2250" b="1" dirty="0" smtClean="0"/>
              <a:t>may not occur </a:t>
            </a:r>
            <a:r>
              <a:rPr lang="en-US" sz="2250" dirty="0" smtClean="0"/>
              <a:t>more frequently than 2 times per week.</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Expedited Category 3</a:t>
            </a:r>
            <a:endParaRPr lang="en-US" dirty="0">
              <a:solidFill>
                <a:schemeClr val="accent4"/>
              </a:solidFill>
            </a:endParaRPr>
          </a:p>
        </p:txBody>
      </p:sp>
      <p:sp>
        <p:nvSpPr>
          <p:cNvPr id="3" name="Content Placeholder 2"/>
          <p:cNvSpPr>
            <a:spLocks noGrp="1"/>
          </p:cNvSpPr>
          <p:nvPr>
            <p:ph idx="1"/>
          </p:nvPr>
        </p:nvSpPr>
        <p:spPr>
          <a:xfrm>
            <a:off x="685800" y="1371600"/>
            <a:ext cx="7772400" cy="5334000"/>
          </a:xfrm>
        </p:spPr>
        <p:txBody>
          <a:bodyPr/>
          <a:lstStyle/>
          <a:p>
            <a:r>
              <a:rPr lang="en-US" sz="1700" dirty="0" smtClean="0"/>
              <a:t>Prospective collection of biological specimens for research purposes by noninvasive means.</a:t>
            </a:r>
            <a:br>
              <a:rPr lang="en-US" sz="1700" dirty="0" smtClean="0"/>
            </a:br>
            <a:r>
              <a:rPr lang="en-US" sz="1700" dirty="0" smtClean="0"/>
              <a:t/>
            </a:r>
            <a:br>
              <a:rPr lang="en-US" sz="1700" dirty="0" smtClean="0"/>
            </a:br>
            <a:r>
              <a:rPr lang="en-US" sz="1700" dirty="0" smtClean="0"/>
              <a:t>Examples: (a) </a:t>
            </a:r>
            <a:r>
              <a:rPr lang="en-US" sz="1700" b="1" dirty="0" smtClean="0">
                <a:solidFill>
                  <a:schemeClr val="accent4"/>
                </a:solidFill>
              </a:rPr>
              <a:t>hair and nail </a:t>
            </a:r>
            <a:r>
              <a:rPr lang="en-US" sz="1700" dirty="0" smtClean="0"/>
              <a:t>clippings in a </a:t>
            </a:r>
            <a:r>
              <a:rPr lang="en-US" sz="1700" dirty="0" err="1" smtClean="0"/>
              <a:t>nondisfiguring</a:t>
            </a:r>
            <a:r>
              <a:rPr lang="en-US" sz="1700" dirty="0" smtClean="0"/>
              <a:t> manner; (b) </a:t>
            </a:r>
            <a:r>
              <a:rPr lang="en-US" sz="1700" b="1" dirty="0" smtClean="0"/>
              <a:t>deciduous teeth </a:t>
            </a:r>
            <a:r>
              <a:rPr lang="en-US" sz="1700" dirty="0" smtClean="0"/>
              <a:t>at time of exfoliation or if routine patient care indicates a need for extraction; (c) permanent teeth if routine patient care indicates a </a:t>
            </a:r>
            <a:r>
              <a:rPr lang="en-US" sz="1700" b="1" dirty="0" smtClean="0"/>
              <a:t>need for extraction</a:t>
            </a:r>
            <a:r>
              <a:rPr lang="en-US" sz="1700" dirty="0" smtClean="0"/>
              <a:t>; (d) </a:t>
            </a:r>
            <a:r>
              <a:rPr lang="en-US" sz="1700" b="1" dirty="0" smtClean="0"/>
              <a:t>excreta and external secretions </a:t>
            </a:r>
            <a:r>
              <a:rPr lang="en-US" sz="1700" dirty="0" smtClean="0"/>
              <a:t>(including sweat); (e) </a:t>
            </a:r>
            <a:r>
              <a:rPr lang="en-US" sz="1700" b="1" dirty="0" err="1" smtClean="0"/>
              <a:t>uncannulated</a:t>
            </a:r>
            <a:r>
              <a:rPr lang="en-US" sz="1700" b="1" dirty="0" smtClean="0"/>
              <a:t> saliva </a:t>
            </a:r>
            <a:r>
              <a:rPr lang="en-US" sz="1700" dirty="0" smtClean="0"/>
              <a:t>collected either in an </a:t>
            </a:r>
            <a:r>
              <a:rPr lang="en-US" sz="1700" dirty="0" err="1" smtClean="0"/>
              <a:t>unstimulated</a:t>
            </a:r>
            <a:r>
              <a:rPr lang="en-US" sz="1700" dirty="0" smtClean="0"/>
              <a:t> fashion or stimulated by chewing </a:t>
            </a:r>
            <a:r>
              <a:rPr lang="en-US" sz="1700" dirty="0" err="1" smtClean="0"/>
              <a:t>gumbase</a:t>
            </a:r>
            <a:r>
              <a:rPr lang="en-US" sz="1700" dirty="0" smtClean="0"/>
              <a:t> or wax or by applying a dilute citric solution to the tongue; (f) </a:t>
            </a:r>
            <a:r>
              <a:rPr lang="en-US" sz="1700" b="1" dirty="0" smtClean="0"/>
              <a:t>placenta removed at delivery</a:t>
            </a:r>
            <a:r>
              <a:rPr lang="en-US" sz="1700" dirty="0" smtClean="0"/>
              <a:t>; (g) </a:t>
            </a:r>
            <a:r>
              <a:rPr lang="en-US" sz="1700" b="1" dirty="0" smtClean="0"/>
              <a:t>amniotic fluid obtained at the time of rupture of the membrane prior to or during labor</a:t>
            </a:r>
            <a:r>
              <a:rPr lang="en-US" sz="1700" dirty="0" smtClean="0"/>
              <a:t>; (h) </a:t>
            </a:r>
            <a:r>
              <a:rPr lang="en-US" sz="1700" b="1" dirty="0" smtClean="0"/>
              <a:t>supra- and </a:t>
            </a:r>
            <a:r>
              <a:rPr lang="en-US" sz="1700" b="1" dirty="0" err="1" smtClean="0"/>
              <a:t>subgingival</a:t>
            </a:r>
            <a:r>
              <a:rPr lang="en-US" sz="1700" b="1" dirty="0" smtClean="0"/>
              <a:t> dental plaque and calculus</a:t>
            </a:r>
            <a:r>
              <a:rPr lang="en-US" sz="1700" dirty="0" smtClean="0"/>
              <a:t>, provided the collection procedure is </a:t>
            </a:r>
            <a:r>
              <a:rPr lang="en-US" sz="1700" b="1" dirty="0" smtClean="0"/>
              <a:t>not more invasive </a:t>
            </a:r>
            <a:r>
              <a:rPr lang="en-US" sz="1700" dirty="0" smtClean="0"/>
              <a:t>than routine prophylactic scaling of the teeth and the process is accomplished in accordance with accepted prophylactic techniques; (</a:t>
            </a:r>
            <a:r>
              <a:rPr lang="en-US" sz="1700" dirty="0" err="1" smtClean="0"/>
              <a:t>i</a:t>
            </a:r>
            <a:r>
              <a:rPr lang="en-US" sz="1700" dirty="0" smtClean="0"/>
              <a:t>) </a:t>
            </a:r>
            <a:r>
              <a:rPr lang="en-US" sz="1700" b="1" dirty="0" smtClean="0"/>
              <a:t>mucosal and skin cells collected by </a:t>
            </a:r>
            <a:r>
              <a:rPr lang="en-US" sz="1700" b="1" dirty="0" err="1" smtClean="0"/>
              <a:t>buccal</a:t>
            </a:r>
            <a:r>
              <a:rPr lang="en-US" sz="1700" b="1" dirty="0" smtClean="0"/>
              <a:t> scraping or swab, skin swab, or mouth washings</a:t>
            </a:r>
            <a:r>
              <a:rPr lang="en-US" sz="1700" dirty="0" smtClean="0"/>
              <a:t>; (j) </a:t>
            </a:r>
            <a:r>
              <a:rPr lang="en-US" sz="1700" b="1" dirty="0" smtClean="0"/>
              <a:t>sputum collected after saline mist </a:t>
            </a:r>
            <a:r>
              <a:rPr lang="en-US" sz="1700" b="1" dirty="0" err="1" smtClean="0"/>
              <a:t>nebulization</a:t>
            </a:r>
            <a:r>
              <a:rPr lang="en-US" sz="1700" dirty="0" smtClean="0"/>
              <a:t>.</a:t>
            </a:r>
            <a:endParaRPr lang="en-US" sz="17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Expedited Category 4</a:t>
            </a:r>
            <a:endParaRPr lang="en-US" dirty="0">
              <a:solidFill>
                <a:schemeClr val="accent4"/>
              </a:solidFill>
            </a:endParaRPr>
          </a:p>
        </p:txBody>
      </p:sp>
      <p:sp>
        <p:nvSpPr>
          <p:cNvPr id="3" name="Content Placeholder 2"/>
          <p:cNvSpPr>
            <a:spLocks noGrp="1"/>
          </p:cNvSpPr>
          <p:nvPr>
            <p:ph idx="1"/>
          </p:nvPr>
        </p:nvSpPr>
        <p:spPr>
          <a:xfrm>
            <a:off x="685800" y="1371600"/>
            <a:ext cx="7772400" cy="5334000"/>
          </a:xfrm>
        </p:spPr>
        <p:txBody>
          <a:bodyPr/>
          <a:lstStyle/>
          <a:p>
            <a:r>
              <a:rPr lang="en-US" sz="2800" dirty="0" smtClean="0"/>
              <a:t>Collection of data through noninvasive procedures (not involving general anesthesia or sedation) routinely employed in clinical practice, excluding procedures involving x-rays or microwaves. Where medical devices are employed, they must be cleared/approved for marketing. (Studies intended to evaluate the safety and effectiveness of the medical device are not generally eligible for expedited review, including studies of cleared medical devices for new indications.)</a:t>
            </a:r>
            <a:endParaRPr 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Expedited Category 4</a:t>
            </a:r>
            <a:endParaRPr lang="en-US" dirty="0">
              <a:solidFill>
                <a:schemeClr val="accent4"/>
              </a:solidFill>
            </a:endParaRPr>
          </a:p>
        </p:txBody>
      </p:sp>
      <p:sp>
        <p:nvSpPr>
          <p:cNvPr id="3" name="Content Placeholder 2"/>
          <p:cNvSpPr>
            <a:spLocks noGrp="1"/>
          </p:cNvSpPr>
          <p:nvPr>
            <p:ph idx="1"/>
          </p:nvPr>
        </p:nvSpPr>
        <p:spPr>
          <a:xfrm>
            <a:off x="685800" y="1371600"/>
            <a:ext cx="7772400" cy="5334000"/>
          </a:xfrm>
        </p:spPr>
        <p:txBody>
          <a:bodyPr/>
          <a:lstStyle/>
          <a:p>
            <a:r>
              <a:rPr lang="en-US" sz="2400" dirty="0" smtClean="0"/>
              <a:t>Examples: (a) </a:t>
            </a:r>
            <a:r>
              <a:rPr lang="en-US" sz="2400" b="1" dirty="0" smtClean="0"/>
              <a:t>physical sensors </a:t>
            </a:r>
            <a:r>
              <a:rPr lang="en-US" sz="2400" dirty="0" smtClean="0"/>
              <a:t>that are applied either to the surface of the body or at a distance and </a:t>
            </a:r>
            <a:r>
              <a:rPr lang="en-US" sz="2400" b="1" dirty="0" smtClean="0"/>
              <a:t>do not involve input of significant amounts of energy </a:t>
            </a:r>
            <a:r>
              <a:rPr lang="en-US" sz="2400" dirty="0" smtClean="0"/>
              <a:t>into the subject </a:t>
            </a:r>
            <a:r>
              <a:rPr lang="en-US" sz="2400" b="1" dirty="0" smtClean="0"/>
              <a:t>or an invasion </a:t>
            </a:r>
            <a:r>
              <a:rPr lang="en-US" sz="2400" dirty="0" smtClean="0"/>
              <a:t>of the subjects privacy; (b) </a:t>
            </a:r>
            <a:r>
              <a:rPr lang="en-US" sz="2400" b="1" dirty="0" smtClean="0"/>
              <a:t>weighing or testing sensory acuity</a:t>
            </a:r>
            <a:r>
              <a:rPr lang="en-US" sz="2400" dirty="0" smtClean="0"/>
              <a:t>; (c) </a:t>
            </a:r>
            <a:r>
              <a:rPr lang="en-US" sz="2400" b="1" dirty="0" smtClean="0"/>
              <a:t>MRI</a:t>
            </a:r>
            <a:r>
              <a:rPr lang="en-US" sz="2400" dirty="0" smtClean="0"/>
              <a:t>; (d) </a:t>
            </a:r>
            <a:r>
              <a:rPr lang="en-US" sz="2400" b="1" dirty="0" smtClean="0"/>
              <a:t>ECG</a:t>
            </a:r>
            <a:r>
              <a:rPr lang="en-US" sz="2400" dirty="0" smtClean="0"/>
              <a:t>, </a:t>
            </a:r>
            <a:r>
              <a:rPr lang="en-US" sz="2400" b="1" dirty="0" smtClean="0"/>
              <a:t>EEG</a:t>
            </a:r>
            <a:r>
              <a:rPr lang="en-US" sz="2400" dirty="0" smtClean="0"/>
              <a:t>, </a:t>
            </a:r>
            <a:r>
              <a:rPr lang="en-US" sz="2400" dirty="0" err="1" smtClean="0"/>
              <a:t>thermography</a:t>
            </a:r>
            <a:r>
              <a:rPr lang="en-US" sz="2400" dirty="0" smtClean="0"/>
              <a:t>, detection of naturally occurring radioactivity, </a:t>
            </a:r>
            <a:r>
              <a:rPr lang="en-US" sz="2400" b="1" dirty="0" smtClean="0"/>
              <a:t>ERG</a:t>
            </a:r>
            <a:r>
              <a:rPr lang="en-US" sz="2400" dirty="0" smtClean="0"/>
              <a:t>, ultrasound, diagnostic infrared imaging, </a:t>
            </a:r>
            <a:r>
              <a:rPr lang="en-US" sz="2400" dirty="0" err="1" smtClean="0"/>
              <a:t>doppler</a:t>
            </a:r>
            <a:r>
              <a:rPr lang="en-US" sz="2400" dirty="0" smtClean="0"/>
              <a:t> blood flow, and echo; (e) </a:t>
            </a:r>
            <a:r>
              <a:rPr lang="en-US" sz="2400" b="1" dirty="0" smtClean="0"/>
              <a:t>moderate exercise, muscular strength testing, body composition assessment, and flexibility testing where appropriate given the age, weight, and health of the individual</a:t>
            </a:r>
            <a:r>
              <a:rPr lang="en-US" sz="2400" dirty="0" smtClean="0"/>
              <a:t>.</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Overview</a:t>
            </a:r>
            <a:endParaRPr lang="en-US" dirty="0">
              <a:solidFill>
                <a:schemeClr val="accent4"/>
              </a:solidFill>
            </a:endParaRPr>
          </a:p>
        </p:txBody>
      </p:sp>
      <p:sp>
        <p:nvSpPr>
          <p:cNvPr id="3" name="Content Placeholder 2"/>
          <p:cNvSpPr>
            <a:spLocks noGrp="1"/>
          </p:cNvSpPr>
          <p:nvPr>
            <p:ph idx="1"/>
          </p:nvPr>
        </p:nvSpPr>
        <p:spPr/>
        <p:txBody>
          <a:bodyPr/>
          <a:lstStyle/>
          <a:p>
            <a:r>
              <a:rPr lang="en-US" dirty="0" smtClean="0"/>
              <a:t>Types of Review</a:t>
            </a:r>
          </a:p>
          <a:p>
            <a:r>
              <a:rPr lang="en-US" dirty="0" smtClean="0"/>
              <a:t>Training </a:t>
            </a:r>
            <a:r>
              <a:rPr lang="en-US" dirty="0" smtClean="0">
                <a:hlinkClick r:id="rId2"/>
              </a:rPr>
              <a:t>www.citiprogram.org</a:t>
            </a:r>
            <a:endParaRPr lang="en-US" dirty="0" smtClean="0"/>
          </a:p>
          <a:p>
            <a:r>
              <a:rPr lang="en-US" dirty="0" smtClean="0"/>
              <a:t>IRBNet </a:t>
            </a:r>
            <a:r>
              <a:rPr lang="en-US" dirty="0" smtClean="0">
                <a:hlinkClick r:id="rId3"/>
              </a:rPr>
              <a:t>www.irbnet.org</a:t>
            </a:r>
            <a:endParaRPr lang="en-US" dirty="0" smtClean="0"/>
          </a:p>
          <a:p>
            <a:r>
              <a:rPr lang="en-US" dirty="0" smtClean="0"/>
              <a:t>Guiding Student Research</a:t>
            </a:r>
          </a:p>
          <a:p>
            <a:r>
              <a:rPr lang="en-US" dirty="0" smtClean="0"/>
              <a:t>Research NYC Department of Education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Expedited Category 5</a:t>
            </a:r>
            <a:endParaRPr lang="en-US" dirty="0">
              <a:solidFill>
                <a:schemeClr val="accent4"/>
              </a:solidFill>
            </a:endParaRPr>
          </a:p>
        </p:txBody>
      </p:sp>
      <p:sp>
        <p:nvSpPr>
          <p:cNvPr id="3" name="Content Placeholder 2"/>
          <p:cNvSpPr>
            <a:spLocks noGrp="1"/>
          </p:cNvSpPr>
          <p:nvPr>
            <p:ph idx="1"/>
          </p:nvPr>
        </p:nvSpPr>
        <p:spPr>
          <a:xfrm>
            <a:off x="685800" y="1371600"/>
            <a:ext cx="7772400" cy="5334000"/>
          </a:xfrm>
        </p:spPr>
        <p:txBody>
          <a:bodyPr/>
          <a:lstStyle/>
          <a:p>
            <a:r>
              <a:rPr lang="en-US" dirty="0" smtClean="0"/>
              <a:t>Research involving materials (data, documents, records, or specimens) that </a:t>
            </a:r>
            <a:r>
              <a:rPr lang="en-US" b="1" dirty="0" smtClean="0"/>
              <a:t>have been collected</a:t>
            </a:r>
            <a:r>
              <a:rPr lang="en-US" dirty="0" smtClean="0"/>
              <a:t>, or </a:t>
            </a:r>
            <a:r>
              <a:rPr lang="en-US" b="1" dirty="0" smtClean="0"/>
              <a:t>will be collected solely for nonresearch purposes</a:t>
            </a:r>
            <a:r>
              <a:rPr lang="en-US" dirty="0" smtClean="0"/>
              <a:t> (such as medical treatment or diagnosis).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Expedited Category 6</a:t>
            </a:r>
            <a:endParaRPr lang="en-US" dirty="0">
              <a:solidFill>
                <a:schemeClr val="accent4"/>
              </a:solidFill>
            </a:endParaRPr>
          </a:p>
        </p:txBody>
      </p:sp>
      <p:sp>
        <p:nvSpPr>
          <p:cNvPr id="3" name="Content Placeholder 2"/>
          <p:cNvSpPr>
            <a:spLocks noGrp="1"/>
          </p:cNvSpPr>
          <p:nvPr>
            <p:ph idx="1"/>
          </p:nvPr>
        </p:nvSpPr>
        <p:spPr>
          <a:xfrm>
            <a:off x="685800" y="1371600"/>
            <a:ext cx="7772400" cy="5334000"/>
          </a:xfrm>
        </p:spPr>
        <p:txBody>
          <a:bodyPr/>
          <a:lstStyle/>
          <a:p>
            <a:r>
              <a:rPr lang="en-US" dirty="0" smtClean="0"/>
              <a:t>Collection of data from voice, video, digital, or image </a:t>
            </a:r>
            <a:r>
              <a:rPr lang="en-US" b="1" dirty="0" smtClean="0"/>
              <a:t>recordings</a:t>
            </a:r>
            <a:r>
              <a:rPr lang="en-US" dirty="0" smtClean="0"/>
              <a:t> made for research purposes.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Expedited Category 7</a:t>
            </a:r>
            <a:endParaRPr lang="en-US" dirty="0">
              <a:solidFill>
                <a:schemeClr val="accent4"/>
              </a:solidFill>
            </a:endParaRPr>
          </a:p>
        </p:txBody>
      </p:sp>
      <p:sp>
        <p:nvSpPr>
          <p:cNvPr id="3" name="Content Placeholder 2"/>
          <p:cNvSpPr>
            <a:spLocks noGrp="1"/>
          </p:cNvSpPr>
          <p:nvPr>
            <p:ph idx="1"/>
          </p:nvPr>
        </p:nvSpPr>
        <p:spPr>
          <a:xfrm>
            <a:off x="685800" y="1371600"/>
            <a:ext cx="7772400" cy="5334000"/>
          </a:xfrm>
        </p:spPr>
        <p:txBody>
          <a:bodyPr/>
          <a:lstStyle/>
          <a:p>
            <a:r>
              <a:rPr lang="en-US" sz="3100" dirty="0" smtClean="0"/>
              <a:t>Research on individual or group characteristics or behavior (including, but not limited to, research on perception, cognition, motivation, identity, language, communication, cultural beliefs or practices, and social behavior) or research employing survey, interview, oral history, focus group, program evaluation, human factors evaluation, or quality assurance methodologies.</a:t>
            </a:r>
            <a:endParaRPr lang="en-US" sz="31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Expedited Category 8</a:t>
            </a:r>
            <a:endParaRPr lang="en-US" dirty="0">
              <a:solidFill>
                <a:schemeClr val="accent4"/>
              </a:solidFill>
            </a:endParaRPr>
          </a:p>
        </p:txBody>
      </p:sp>
      <p:sp>
        <p:nvSpPr>
          <p:cNvPr id="3" name="Content Placeholder 2"/>
          <p:cNvSpPr>
            <a:spLocks noGrp="1"/>
          </p:cNvSpPr>
          <p:nvPr>
            <p:ph idx="1"/>
          </p:nvPr>
        </p:nvSpPr>
        <p:spPr>
          <a:xfrm>
            <a:off x="685800" y="1371600"/>
            <a:ext cx="7772400" cy="5334000"/>
          </a:xfrm>
        </p:spPr>
        <p:txBody>
          <a:bodyPr/>
          <a:lstStyle/>
          <a:p>
            <a:r>
              <a:rPr lang="en-US" sz="2700" dirty="0" smtClean="0"/>
              <a:t>Continuing review of research previously approved by the convened IRB as follows:</a:t>
            </a:r>
            <a:br>
              <a:rPr lang="en-US" sz="2700" dirty="0" smtClean="0"/>
            </a:br>
            <a:r>
              <a:rPr lang="en-US" sz="2700" dirty="0" smtClean="0"/>
              <a:t>where (</a:t>
            </a:r>
            <a:r>
              <a:rPr lang="en-US" sz="2700" dirty="0" err="1" smtClean="0"/>
              <a:t>i</a:t>
            </a:r>
            <a:r>
              <a:rPr lang="en-US" sz="2700" dirty="0" smtClean="0"/>
              <a:t>) the research is permanently closed to the enrollment of new subjects; (ii) all subjects have completed all research-related interventions; and (iii) the research remains active only for long-term follow-up of subjects; or</a:t>
            </a:r>
          </a:p>
          <a:p>
            <a:r>
              <a:rPr lang="en-US" sz="2700" dirty="0" smtClean="0"/>
              <a:t>where no subjects have been enrolled and no additional risks have been identified; or</a:t>
            </a:r>
          </a:p>
          <a:p>
            <a:r>
              <a:rPr lang="en-US" sz="2700" dirty="0" smtClean="0"/>
              <a:t>where the remaining research activities are limited to data analysis.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Expedited Category 9</a:t>
            </a:r>
            <a:endParaRPr lang="en-US" dirty="0">
              <a:solidFill>
                <a:schemeClr val="accent4"/>
              </a:solidFill>
            </a:endParaRPr>
          </a:p>
        </p:txBody>
      </p:sp>
      <p:sp>
        <p:nvSpPr>
          <p:cNvPr id="3" name="Content Placeholder 2"/>
          <p:cNvSpPr>
            <a:spLocks noGrp="1"/>
          </p:cNvSpPr>
          <p:nvPr>
            <p:ph idx="1"/>
          </p:nvPr>
        </p:nvSpPr>
        <p:spPr>
          <a:xfrm>
            <a:off x="685800" y="1371600"/>
            <a:ext cx="7772400" cy="5334000"/>
          </a:xfrm>
        </p:spPr>
        <p:txBody>
          <a:bodyPr/>
          <a:lstStyle/>
          <a:p>
            <a:r>
              <a:rPr lang="en-US" sz="2800" dirty="0" smtClean="0"/>
              <a:t>Continuing review of research, not conducted under an investigational new drug application or investigational device exemption where categories two (2) through eight (8) do not apply but the IRB has determined and documented at a convened meeting that the research involves no greater than minimal risk and no additional risks have been identified.</a:t>
            </a:r>
            <a:endParaRPr lang="en-US" sz="27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Full/Convened Review </a:t>
            </a:r>
            <a:endParaRPr lang="en-US" dirty="0">
              <a:solidFill>
                <a:schemeClr val="accent4"/>
              </a:solidFill>
            </a:endParaRPr>
          </a:p>
        </p:txBody>
      </p:sp>
      <p:sp>
        <p:nvSpPr>
          <p:cNvPr id="3" name="Content Placeholder 2"/>
          <p:cNvSpPr>
            <a:spLocks noGrp="1"/>
          </p:cNvSpPr>
          <p:nvPr>
            <p:ph idx="1"/>
          </p:nvPr>
        </p:nvSpPr>
        <p:spPr/>
        <p:txBody>
          <a:bodyPr/>
          <a:lstStyle/>
          <a:p>
            <a:pPr>
              <a:lnSpc>
                <a:spcPct val="95000"/>
              </a:lnSpc>
              <a:spcBef>
                <a:spcPct val="0"/>
              </a:spcBef>
            </a:pPr>
            <a:r>
              <a:rPr lang="en-US" sz="3600" dirty="0" smtClean="0"/>
              <a:t>Research that cannot meet the criteria for exempt or expedited review must be submitted for full review. It can include</a:t>
            </a:r>
            <a:r>
              <a:rPr lang="en-US" sz="3600" dirty="0" smtClean="0">
                <a:solidFill>
                  <a:srgbClr val="000000"/>
                </a:solidFill>
                <a:latin typeface="Arial" pitchFamily="34" charset="0"/>
              </a:rPr>
              <a:t>:</a:t>
            </a:r>
          </a:p>
          <a:p>
            <a:pPr lvl="1" indent="-342900">
              <a:lnSpc>
                <a:spcPct val="95000"/>
              </a:lnSpc>
              <a:spcBef>
                <a:spcPct val="0"/>
              </a:spcBef>
              <a:buClr>
                <a:srgbClr val="000000"/>
              </a:buClr>
              <a:buFontTx/>
              <a:buChar char="•"/>
            </a:pPr>
            <a:r>
              <a:rPr lang="en-US" sz="3600" dirty="0" smtClean="0">
                <a:solidFill>
                  <a:srgbClr val="000000"/>
                </a:solidFill>
                <a:latin typeface="Arial" pitchFamily="34" charset="0"/>
              </a:rPr>
              <a:t>Vulnerable populations (when applicable)</a:t>
            </a:r>
          </a:p>
          <a:p>
            <a:pPr lvl="1" indent="-342900">
              <a:lnSpc>
                <a:spcPct val="95000"/>
              </a:lnSpc>
              <a:spcBef>
                <a:spcPct val="0"/>
              </a:spcBef>
              <a:buClr>
                <a:srgbClr val="000000"/>
              </a:buClr>
              <a:buFontTx/>
              <a:buChar char="•"/>
            </a:pPr>
            <a:r>
              <a:rPr lang="en-US" sz="3600" dirty="0" smtClean="0">
                <a:solidFill>
                  <a:srgbClr val="000000"/>
                </a:solidFill>
                <a:latin typeface="Arial" pitchFamily="34" charset="0"/>
              </a:rPr>
              <a:t>More than minimal risk </a:t>
            </a:r>
            <a:r>
              <a:rPr lang="en-US" sz="3600" dirty="0" smtClean="0"/>
              <a:t>(physical, psychological, social or economic).</a:t>
            </a:r>
            <a:endParaRPr lang="en-US" sz="3600" dirty="0" smtClean="0">
              <a:solidFill>
                <a:srgbClr val="000000"/>
              </a:solidFill>
              <a:latin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Informed Consent</a:t>
            </a:r>
            <a:endParaRPr lang="en-US" dirty="0">
              <a:solidFill>
                <a:schemeClr val="accent4"/>
              </a:solidFill>
            </a:endParaRPr>
          </a:p>
        </p:txBody>
      </p:sp>
      <p:sp>
        <p:nvSpPr>
          <p:cNvPr id="3" name="Content Placeholder 2"/>
          <p:cNvSpPr>
            <a:spLocks noGrp="1"/>
          </p:cNvSpPr>
          <p:nvPr>
            <p:ph idx="1"/>
          </p:nvPr>
        </p:nvSpPr>
        <p:spPr/>
        <p:txBody>
          <a:bodyPr/>
          <a:lstStyle/>
          <a:p>
            <a:r>
              <a:rPr lang="en-US" dirty="0" smtClean="0"/>
              <a:t>Consent can be waived in certain instances.</a:t>
            </a:r>
          </a:p>
          <a:p>
            <a:r>
              <a:rPr lang="en-US" dirty="0" smtClean="0"/>
              <a:t>Under exempt review a Request for Waiver of Consent is not necessary. </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Informed Consent</a:t>
            </a:r>
            <a:endParaRPr lang="en-US" dirty="0">
              <a:solidFill>
                <a:schemeClr val="accent4"/>
              </a:solidFill>
            </a:endParaRPr>
          </a:p>
        </p:txBody>
      </p:sp>
      <p:sp>
        <p:nvSpPr>
          <p:cNvPr id="3" name="Content Placeholder 2"/>
          <p:cNvSpPr>
            <a:spLocks noGrp="1"/>
          </p:cNvSpPr>
          <p:nvPr>
            <p:ph idx="1"/>
          </p:nvPr>
        </p:nvSpPr>
        <p:spPr/>
        <p:txBody>
          <a:bodyPr/>
          <a:lstStyle/>
          <a:p>
            <a:pPr marL="0" indent="0">
              <a:buNone/>
            </a:pPr>
            <a:r>
              <a:rPr lang="en-US" sz="2400" dirty="0" smtClean="0"/>
              <a:t>A Request for Waiver of Consent  can be filed for your expedited or convened study if it meets the following criteria:</a:t>
            </a:r>
          </a:p>
          <a:p>
            <a:pPr marL="457200" indent="-457200">
              <a:buSzPct val="100000"/>
              <a:buFont typeface="+mj-lt"/>
              <a:buAutoNum type="arabicParenR"/>
            </a:pPr>
            <a:r>
              <a:rPr lang="en-US" sz="2400" dirty="0" smtClean="0"/>
              <a:t>The research involves no more than minimal risk to the subjects.</a:t>
            </a:r>
          </a:p>
          <a:p>
            <a:pPr marL="457200" indent="-457200">
              <a:buSzPct val="100000"/>
              <a:buFont typeface="+mj-lt"/>
              <a:buAutoNum type="arabicParenR"/>
            </a:pPr>
            <a:r>
              <a:rPr lang="en-US" sz="2400" dirty="0" smtClean="0"/>
              <a:t>The waiver or alteration will not adversely affect the rights and welfare of the subjects.</a:t>
            </a:r>
          </a:p>
          <a:p>
            <a:pPr marL="457200" indent="-457200">
              <a:buSzPct val="100000"/>
              <a:buFont typeface="+mj-lt"/>
              <a:buAutoNum type="arabicParenR"/>
            </a:pPr>
            <a:r>
              <a:rPr lang="en-US" sz="2400" dirty="0" smtClean="0"/>
              <a:t>The research could not practicably be carried out without the waiver or alteration.</a:t>
            </a:r>
          </a:p>
          <a:p>
            <a:pPr marL="457200" indent="-457200">
              <a:buSzPct val="100000"/>
              <a:buFont typeface="+mj-lt"/>
              <a:buAutoNum type="arabicParenR"/>
            </a:pPr>
            <a:r>
              <a:rPr lang="en-US" sz="2400" dirty="0" smtClean="0"/>
              <a:t>Whenever appropriate, the subjects will be provided with additional pertinent information after participation.</a:t>
            </a:r>
          </a:p>
          <a:p>
            <a:pPr>
              <a:buNone/>
            </a:pPr>
            <a:endParaRPr lang="en-US"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A Request for Waiver of Consent</a:t>
            </a:r>
            <a:endParaRPr lang="en-US" dirty="0">
              <a:solidFill>
                <a:schemeClr val="accent4"/>
              </a:solidFill>
            </a:endParaRPr>
          </a:p>
        </p:txBody>
      </p:sp>
      <p:sp>
        <p:nvSpPr>
          <p:cNvPr id="3" name="Content Placeholder 2"/>
          <p:cNvSpPr>
            <a:spLocks noGrp="1"/>
          </p:cNvSpPr>
          <p:nvPr>
            <p:ph idx="1"/>
          </p:nvPr>
        </p:nvSpPr>
        <p:spPr/>
        <p:txBody>
          <a:bodyPr/>
          <a:lstStyle/>
          <a:p>
            <a:pPr>
              <a:buNone/>
            </a:pPr>
            <a:r>
              <a:rPr lang="en-US" dirty="0" err="1" smtClean="0"/>
              <a:t>Can</a:t>
            </a:r>
            <a:r>
              <a:rPr lang="en-US" b="1" dirty="0" err="1" smtClean="0"/>
              <a:t>NOT</a:t>
            </a:r>
            <a:r>
              <a:rPr lang="en-US" dirty="0" smtClean="0"/>
              <a:t> apply to:</a:t>
            </a:r>
          </a:p>
          <a:p>
            <a:r>
              <a:rPr lang="en-US" dirty="0" smtClean="0"/>
              <a:t>Research that involves non-viable neonates as subjects.</a:t>
            </a:r>
          </a:p>
          <a:p>
            <a:r>
              <a:rPr lang="en-US" dirty="0" smtClean="0"/>
              <a:t>Research that involves experimental subjects in DoD research.</a:t>
            </a:r>
          </a:p>
          <a:p>
            <a:r>
              <a:rPr lang="en-US" dirty="0" smtClean="0"/>
              <a:t>Pertinent research not regulated by the FDA.</a:t>
            </a:r>
          </a:p>
          <a:p>
            <a:pPr>
              <a:buNone/>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alphaModFix amt="5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lumMod val="90000"/>
                  </a:schemeClr>
                </a:solidFill>
              </a:rPr>
              <a:t>Training</a:t>
            </a:r>
            <a:endParaRPr lang="en-US" dirty="0">
              <a:solidFill>
                <a:schemeClr val="bg1">
                  <a:lumMod val="90000"/>
                </a:schemeClr>
              </a:solidFill>
            </a:endParaRPr>
          </a:p>
        </p:txBody>
      </p:sp>
      <p:sp>
        <p:nvSpPr>
          <p:cNvPr id="3" name="Subtitle 2"/>
          <p:cNvSpPr>
            <a:spLocks noGrp="1"/>
          </p:cNvSpPr>
          <p:nvPr>
            <p:ph type="subTitle" idx="1"/>
          </p:nvPr>
        </p:nvSpPr>
        <p:spPr>
          <a:xfrm>
            <a:off x="685800" y="1981200"/>
            <a:ext cx="7772400" cy="3733800"/>
          </a:xfrm>
        </p:spPr>
        <p:txBody>
          <a:bodyPr/>
          <a:lstStyle/>
          <a:p>
            <a:pPr>
              <a:buFont typeface="Arial" pitchFamily="34" charset="0"/>
              <a:buChar char="•"/>
            </a:pPr>
            <a:r>
              <a:rPr lang="en-US" sz="6000" dirty="0" smtClean="0">
                <a:hlinkClick r:id="rId3"/>
              </a:rPr>
              <a:t>www.citiprogram.org</a:t>
            </a:r>
            <a:endParaRPr lang="en-US" sz="6000" dirty="0" smtClean="0"/>
          </a:p>
          <a:p>
            <a:pPr marL="1143000" indent="-1143000">
              <a:buAutoNum type="arabicPeriod"/>
            </a:pPr>
            <a:r>
              <a:rPr lang="en-US" sz="3600" dirty="0" smtClean="0"/>
              <a:t>Conflict of Interest</a:t>
            </a:r>
          </a:p>
          <a:p>
            <a:pPr marL="1143000" indent="-1143000">
              <a:buAutoNum type="arabicPeriod"/>
            </a:pPr>
            <a:r>
              <a:rPr lang="en-US" sz="3600" dirty="0" smtClean="0"/>
              <a:t>Human Subjects</a:t>
            </a:r>
          </a:p>
          <a:p>
            <a:pPr marL="1143000" indent="-1143000">
              <a:buAutoNum type="arabicPeriod"/>
            </a:pPr>
            <a:r>
              <a:rPr lang="en-US" sz="3600" dirty="0" smtClean="0"/>
              <a:t>Responsible Conduct in Research</a:t>
            </a:r>
            <a:endParaRPr lang="en-US"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alphaModFix amt="5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lumMod val="90000"/>
                  </a:schemeClr>
                </a:solidFill>
              </a:rPr>
              <a:t>Types of Review</a:t>
            </a:r>
            <a:endParaRPr lang="en-US" dirty="0">
              <a:solidFill>
                <a:schemeClr val="bg1">
                  <a:lumMod val="90000"/>
                </a:schemeClr>
              </a:solidFill>
            </a:endParaRPr>
          </a:p>
        </p:txBody>
      </p:sp>
      <p:sp>
        <p:nvSpPr>
          <p:cNvPr id="3" name="Subtitle 2"/>
          <p:cNvSpPr>
            <a:spLocks noGrp="1"/>
          </p:cNvSpPr>
          <p:nvPr>
            <p:ph type="subTitle" idx="1"/>
          </p:nvPr>
        </p:nvSpPr>
        <p:spPr>
          <a:xfrm>
            <a:off x="685800" y="1981200"/>
            <a:ext cx="7772400" cy="2895600"/>
          </a:xfrm>
        </p:spPr>
        <p:txBody>
          <a:bodyPr/>
          <a:lstStyle/>
          <a:p>
            <a:pPr>
              <a:buFont typeface="Arial" pitchFamily="34" charset="0"/>
              <a:buChar char="•"/>
            </a:pPr>
            <a:r>
              <a:rPr lang="en-US" dirty="0" smtClean="0"/>
              <a:t>Not Human Subjects Research</a:t>
            </a:r>
          </a:p>
          <a:p>
            <a:pPr>
              <a:buFont typeface="Arial" pitchFamily="34" charset="0"/>
              <a:buChar char="•"/>
            </a:pPr>
            <a:r>
              <a:rPr lang="en-US" dirty="0" smtClean="0"/>
              <a:t>Exempt</a:t>
            </a:r>
          </a:p>
          <a:p>
            <a:pPr>
              <a:buFont typeface="Arial" pitchFamily="34" charset="0"/>
              <a:buChar char="•"/>
            </a:pPr>
            <a:r>
              <a:rPr lang="en-US" dirty="0" smtClean="0"/>
              <a:t>Expedited</a:t>
            </a:r>
          </a:p>
          <a:p>
            <a:pPr>
              <a:buFont typeface="Arial" pitchFamily="34" charset="0"/>
              <a:buChar char="•"/>
            </a:pPr>
            <a:r>
              <a:rPr lang="en-US" dirty="0" smtClean="0"/>
              <a:t>Full/Convened </a:t>
            </a:r>
          </a:p>
          <a:p>
            <a:pPr>
              <a:buFont typeface="Arial" pitchFamily="34" charset="0"/>
              <a:buChar char="•"/>
            </a:pPr>
            <a:r>
              <a:rPr lang="en-US" dirty="0" smtClean="0"/>
              <a:t>Informed Consent</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My office only needs:</a:t>
            </a:r>
            <a:endParaRPr lang="en-US" dirty="0">
              <a:solidFill>
                <a:schemeClr val="tx1"/>
              </a:solidFill>
            </a:endParaRPr>
          </a:p>
        </p:txBody>
      </p:sp>
      <p:sp>
        <p:nvSpPr>
          <p:cNvPr id="3" name="Content Placeholder 2"/>
          <p:cNvSpPr>
            <a:spLocks noGrp="1"/>
          </p:cNvSpPr>
          <p:nvPr>
            <p:ph idx="1"/>
          </p:nvPr>
        </p:nvSpPr>
        <p:spPr/>
        <p:txBody>
          <a:bodyPr/>
          <a:lstStyle/>
          <a:p>
            <a:r>
              <a:rPr lang="en-US" dirty="0" smtClean="0"/>
              <a:t>Human Subjects Research Certificate</a:t>
            </a:r>
          </a:p>
          <a:p>
            <a:r>
              <a:rPr lang="en-US" dirty="0" smtClean="0"/>
              <a:t>Make sure to take Behavioral and Social Research as an Investigator</a:t>
            </a:r>
          </a:p>
          <a:p>
            <a:r>
              <a:rPr lang="en-US" dirty="0" smtClean="0"/>
              <a:t>Take the refresher course every three years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Other Research Training:</a:t>
            </a:r>
            <a:endParaRPr lang="en-US" dirty="0">
              <a:solidFill>
                <a:schemeClr val="tx1"/>
              </a:solidFill>
            </a:endParaRPr>
          </a:p>
        </p:txBody>
      </p:sp>
      <p:sp>
        <p:nvSpPr>
          <p:cNvPr id="3" name="Content Placeholder 2"/>
          <p:cNvSpPr>
            <a:spLocks noGrp="1"/>
          </p:cNvSpPr>
          <p:nvPr>
            <p:ph idx="1"/>
          </p:nvPr>
        </p:nvSpPr>
        <p:spPr/>
        <p:txBody>
          <a:bodyPr/>
          <a:lstStyle/>
          <a:p>
            <a:r>
              <a:rPr lang="en-US" dirty="0" smtClean="0"/>
              <a:t>Dr. Alan Kluger = Research Integrity Officer = RCR Certificate for all faculty, staff &amp; students conducting research.</a:t>
            </a:r>
          </a:p>
          <a:p>
            <a:r>
              <a:rPr lang="en-US" dirty="0" smtClean="0"/>
              <a:t>Dr. Robert Troy = Conflict of Interest Officer = COI Certificate for all funded research.</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alphaModFix amt="5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lumMod val="90000"/>
                  </a:schemeClr>
                </a:solidFill>
              </a:rPr>
              <a:t>IRBNet</a:t>
            </a:r>
            <a:endParaRPr lang="en-US" dirty="0">
              <a:solidFill>
                <a:schemeClr val="bg1">
                  <a:lumMod val="90000"/>
                </a:schemeClr>
              </a:solidFill>
            </a:endParaRPr>
          </a:p>
        </p:txBody>
      </p:sp>
      <p:sp>
        <p:nvSpPr>
          <p:cNvPr id="3" name="Subtitle 2"/>
          <p:cNvSpPr>
            <a:spLocks noGrp="1"/>
          </p:cNvSpPr>
          <p:nvPr>
            <p:ph type="subTitle" idx="1"/>
          </p:nvPr>
        </p:nvSpPr>
        <p:spPr>
          <a:xfrm>
            <a:off x="685800" y="1981200"/>
            <a:ext cx="7772400" cy="3733800"/>
          </a:xfrm>
        </p:spPr>
        <p:txBody>
          <a:bodyPr/>
          <a:lstStyle/>
          <a:p>
            <a:pPr>
              <a:buFont typeface="Arial" pitchFamily="34" charset="0"/>
              <a:buChar char="•"/>
            </a:pPr>
            <a:r>
              <a:rPr lang="en-US" sz="6000" dirty="0" smtClean="0">
                <a:hlinkClick r:id="rId3"/>
              </a:rPr>
              <a:t>www.irbnet.org</a:t>
            </a:r>
            <a:endParaRPr lang="en-US" sz="6000" dirty="0" smtClean="0"/>
          </a:p>
          <a:p>
            <a:pPr marL="1143000" indent="-1143000">
              <a:buAutoNum type="arabicPeriod"/>
            </a:pPr>
            <a:r>
              <a:rPr lang="en-US" sz="3600" dirty="0" smtClean="0"/>
              <a:t>Registering</a:t>
            </a:r>
          </a:p>
          <a:p>
            <a:pPr marL="1143000" indent="-1143000">
              <a:buAutoNum type="arabicPeriod"/>
            </a:pPr>
            <a:r>
              <a:rPr lang="en-US" sz="3600" dirty="0" smtClean="0"/>
              <a:t>Uploading Training</a:t>
            </a:r>
          </a:p>
          <a:p>
            <a:pPr marL="1143000" indent="-1143000">
              <a:buAutoNum type="arabicPeriod"/>
            </a:pPr>
            <a:r>
              <a:rPr lang="en-US" sz="3600" dirty="0" smtClean="0"/>
              <a:t>Starting a IRB Application</a:t>
            </a:r>
            <a:endParaRPr lang="en-US" sz="36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IRBNet </a:t>
            </a:r>
            <a:r>
              <a:rPr lang="en-US" dirty="0" smtClean="0">
                <a:solidFill>
                  <a:schemeClr val="tx1"/>
                </a:solidFill>
              </a:rPr>
              <a:t>Registration</a:t>
            </a:r>
            <a:endParaRPr lang="en-US" dirty="0">
              <a:solidFill>
                <a:schemeClr val="tx1"/>
              </a:solidFill>
            </a:endParaRPr>
          </a:p>
        </p:txBody>
      </p:sp>
      <p:sp>
        <p:nvSpPr>
          <p:cNvPr id="3" name="Content Placeholder 2"/>
          <p:cNvSpPr>
            <a:spLocks noGrp="1"/>
          </p:cNvSpPr>
          <p:nvPr>
            <p:ph idx="1"/>
          </p:nvPr>
        </p:nvSpPr>
        <p:spPr>
          <a:xfrm>
            <a:off x="685800" y="1371600"/>
            <a:ext cx="7772400" cy="5181600"/>
          </a:xfrm>
        </p:spPr>
        <p:txBody>
          <a:bodyPr/>
          <a:lstStyle/>
          <a:p>
            <a:r>
              <a:rPr lang="en-US" sz="2800" dirty="0" smtClean="0"/>
              <a:t>Visit </a:t>
            </a:r>
            <a:r>
              <a:rPr lang="en-US" sz="2800" dirty="0" smtClean="0">
                <a:hlinkClick r:id="rId2"/>
              </a:rPr>
              <a:t>www.irbnet.org</a:t>
            </a:r>
            <a:endParaRPr lang="en-US" sz="2800" dirty="0" smtClean="0"/>
          </a:p>
          <a:p>
            <a:r>
              <a:rPr lang="en-US" sz="2800" dirty="0" smtClean="0"/>
              <a:t>Click on “</a:t>
            </a:r>
            <a:r>
              <a:rPr lang="en-US" sz="2800" b="1" dirty="0" smtClean="0"/>
              <a:t>New Registration</a:t>
            </a:r>
            <a:r>
              <a:rPr lang="en-US" sz="2800" dirty="0" smtClean="0"/>
              <a:t>” in the top right corner. </a:t>
            </a:r>
          </a:p>
          <a:p>
            <a:r>
              <a:rPr lang="en-US" sz="2800" dirty="0" smtClean="0"/>
              <a:t>Post Registration can click on “Forgot Your Password?”</a:t>
            </a:r>
          </a:p>
          <a:p>
            <a:r>
              <a:rPr lang="en-US" sz="2800" dirty="0" smtClean="0"/>
              <a:t>Fill-out the registration form following the on-screen prompts. Note Lehman sometimes shows up as “Herbert H. Lehman”.</a:t>
            </a:r>
          </a:p>
          <a:p>
            <a:r>
              <a:rPr lang="en-US" sz="2800" dirty="0" smtClean="0"/>
              <a:t>You will receive an account validation email from </a:t>
            </a:r>
            <a:r>
              <a:rPr lang="en-US" sz="2800" dirty="0" smtClean="0"/>
              <a:t>IRBNet, </a:t>
            </a:r>
            <a:r>
              <a:rPr lang="en-US" sz="2800" dirty="0" smtClean="0"/>
              <a:t>using the validation link provided, log into </a:t>
            </a:r>
            <a:r>
              <a:rPr lang="en-US" sz="2800" dirty="0" smtClean="0"/>
              <a:t>IRBNet.</a:t>
            </a:r>
            <a:endParaRPr lang="en-US" sz="2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Uploading CITI Training</a:t>
            </a:r>
            <a:endParaRPr lang="en-US" dirty="0">
              <a:solidFill>
                <a:schemeClr val="tx1"/>
              </a:solidFill>
            </a:endParaRPr>
          </a:p>
        </p:txBody>
      </p:sp>
      <p:sp>
        <p:nvSpPr>
          <p:cNvPr id="3" name="Content Placeholder 2"/>
          <p:cNvSpPr>
            <a:spLocks noGrp="1"/>
          </p:cNvSpPr>
          <p:nvPr>
            <p:ph idx="1"/>
          </p:nvPr>
        </p:nvSpPr>
        <p:spPr/>
        <p:txBody>
          <a:bodyPr/>
          <a:lstStyle/>
          <a:p>
            <a:pPr marL="514350" indent="-514350">
              <a:buFont typeface="+mj-lt"/>
              <a:buAutoNum type="arabicPeriod"/>
            </a:pPr>
            <a:r>
              <a:rPr lang="en-US" sz="2800" dirty="0" smtClean="0"/>
              <a:t>Click “</a:t>
            </a:r>
            <a:r>
              <a:rPr lang="en-US" sz="2800" b="1" dirty="0" smtClean="0"/>
              <a:t>User Profile</a:t>
            </a:r>
            <a:r>
              <a:rPr lang="en-US" sz="2800" dirty="0" smtClean="0"/>
              <a:t>” (link at top of screen once logged in) and attach your CITI certificate by clicking “</a:t>
            </a:r>
            <a:r>
              <a:rPr lang="en-US" sz="2800" b="1" dirty="0" smtClean="0"/>
              <a:t>Add New Record</a:t>
            </a:r>
            <a:r>
              <a:rPr lang="en-US" sz="2800" dirty="0" smtClean="0"/>
              <a:t>”. </a:t>
            </a:r>
          </a:p>
          <a:p>
            <a:pPr marL="514350" indent="-514350">
              <a:buFont typeface="+mj-lt"/>
              <a:buAutoNum type="arabicPeriod"/>
            </a:pPr>
            <a:r>
              <a:rPr lang="en-US" sz="2800" dirty="0" smtClean="0"/>
              <a:t>On the </a:t>
            </a:r>
            <a:r>
              <a:rPr lang="en-US" sz="2800" b="1" dirty="0" smtClean="0"/>
              <a:t>Training &amp; Credentials </a:t>
            </a:r>
            <a:r>
              <a:rPr lang="en-US" sz="2800" dirty="0" smtClean="0"/>
              <a:t>Record page, select the document type from the drop-down menu. </a:t>
            </a:r>
          </a:p>
          <a:p>
            <a:pPr marL="514350" indent="-514350">
              <a:buFont typeface="+mj-lt"/>
              <a:buAutoNum type="arabicPeriod"/>
            </a:pPr>
            <a:r>
              <a:rPr lang="en-US" sz="2800" dirty="0" smtClean="0"/>
              <a:t>Enter the date the certificate was effective.</a:t>
            </a:r>
          </a:p>
          <a:p>
            <a:pPr marL="514350" indent="-514350">
              <a:buFont typeface="+mj-lt"/>
              <a:buAutoNum type="arabicPeriod"/>
            </a:pPr>
            <a:r>
              <a:rPr lang="en-US" sz="2800" dirty="0" smtClean="0"/>
              <a:t>Click “</a:t>
            </a:r>
            <a:r>
              <a:rPr lang="en-US" sz="2800" b="1" dirty="0" smtClean="0"/>
              <a:t>Browse</a:t>
            </a:r>
            <a:r>
              <a:rPr lang="en-US" sz="2800" dirty="0" smtClean="0"/>
              <a:t>” to locate the document that you plan to attach (once found click “Open”).</a:t>
            </a:r>
            <a:endParaRPr lang="en-US" sz="2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Uploading CITI Training</a:t>
            </a:r>
            <a:endParaRPr lang="en-US" dirty="0">
              <a:solidFill>
                <a:schemeClr val="tx1"/>
              </a:solidFill>
            </a:endParaRPr>
          </a:p>
        </p:txBody>
      </p:sp>
      <p:sp>
        <p:nvSpPr>
          <p:cNvPr id="3" name="Content Placeholder 2"/>
          <p:cNvSpPr>
            <a:spLocks noGrp="1"/>
          </p:cNvSpPr>
          <p:nvPr>
            <p:ph idx="1"/>
          </p:nvPr>
        </p:nvSpPr>
        <p:spPr/>
        <p:txBody>
          <a:bodyPr/>
          <a:lstStyle/>
          <a:p>
            <a:pPr marL="514350" indent="-514350">
              <a:buFont typeface="+mj-lt"/>
              <a:buAutoNum type="arabicPeriod" startAt="5"/>
            </a:pPr>
            <a:r>
              <a:rPr lang="en-US" dirty="0" smtClean="0"/>
              <a:t>Next, click “</a:t>
            </a:r>
            <a:r>
              <a:rPr lang="en-US" b="1" dirty="0" smtClean="0"/>
              <a:t>Attach</a:t>
            </a:r>
            <a:r>
              <a:rPr lang="en-US" dirty="0" smtClean="0"/>
              <a:t>”.</a:t>
            </a:r>
          </a:p>
          <a:p>
            <a:pPr marL="514350" indent="-514350">
              <a:buFont typeface="+mj-lt"/>
              <a:buAutoNum type="arabicPeriod" startAt="5"/>
            </a:pPr>
            <a:r>
              <a:rPr lang="en-US" dirty="0" smtClean="0"/>
              <a:t>You should now find yourself on the “</a:t>
            </a:r>
            <a:r>
              <a:rPr lang="en-US" b="1" dirty="0" smtClean="0"/>
              <a:t>User Profile</a:t>
            </a:r>
            <a:r>
              <a:rPr lang="en-US" dirty="0" smtClean="0"/>
              <a:t>” page. Submit your training certificate to the IRB by clicking “</a:t>
            </a:r>
            <a:r>
              <a:rPr lang="en-US" b="1" dirty="0" smtClean="0">
                <a:solidFill>
                  <a:srgbClr val="0070C0"/>
                </a:solidFill>
              </a:rPr>
              <a:t>Submit</a:t>
            </a:r>
            <a:r>
              <a:rPr lang="en-US" dirty="0" smtClean="0"/>
              <a:t>” highlighted in </a:t>
            </a:r>
            <a:r>
              <a:rPr lang="en-US" dirty="0" smtClean="0">
                <a:solidFill>
                  <a:srgbClr val="0070C0"/>
                </a:solidFill>
              </a:rPr>
              <a:t>blue</a:t>
            </a:r>
            <a:r>
              <a:rPr lang="en-US" dirty="0" smtClean="0"/>
              <a:t> text next to the document you just added.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Uploading CITI Training</a:t>
            </a:r>
            <a:endParaRPr lang="en-US" dirty="0">
              <a:solidFill>
                <a:schemeClr val="tx1"/>
              </a:solidFill>
            </a:endParaRPr>
          </a:p>
        </p:txBody>
      </p:sp>
      <p:sp>
        <p:nvSpPr>
          <p:cNvPr id="3" name="Content Placeholder 2"/>
          <p:cNvSpPr>
            <a:spLocks noGrp="1"/>
          </p:cNvSpPr>
          <p:nvPr>
            <p:ph idx="1"/>
          </p:nvPr>
        </p:nvSpPr>
        <p:spPr/>
        <p:txBody>
          <a:bodyPr/>
          <a:lstStyle/>
          <a:p>
            <a:pPr marL="514350" indent="-514350">
              <a:buFont typeface="+mj-lt"/>
              <a:buAutoNum type="arabicPeriod" startAt="7"/>
            </a:pPr>
            <a:r>
              <a:rPr lang="en-US" sz="2800" dirty="0" smtClean="0"/>
              <a:t>You will now be on the “</a:t>
            </a:r>
            <a:r>
              <a:rPr lang="en-US" sz="2800" b="1" dirty="0" smtClean="0"/>
              <a:t>Submit Training &amp; Credentials</a:t>
            </a:r>
            <a:r>
              <a:rPr lang="en-US" sz="2800" dirty="0" smtClean="0"/>
              <a:t>” page. Type in “Lehman” in the blank and click “Search”. </a:t>
            </a:r>
          </a:p>
          <a:p>
            <a:pPr marL="514350" indent="-514350">
              <a:buFont typeface="+mj-lt"/>
              <a:buAutoNum type="arabicPeriod" startAt="7"/>
            </a:pPr>
            <a:r>
              <a:rPr lang="en-US" sz="2800" dirty="0" smtClean="0"/>
              <a:t>Once you locate your campus name click on it and then click “</a:t>
            </a:r>
            <a:r>
              <a:rPr lang="en-US" sz="2800" b="1" dirty="0" smtClean="0"/>
              <a:t>Continue</a:t>
            </a:r>
            <a:r>
              <a:rPr lang="en-US" sz="2800" dirty="0" smtClean="0"/>
              <a:t>”.</a:t>
            </a:r>
          </a:p>
          <a:p>
            <a:pPr marL="514350" indent="-514350">
              <a:buFont typeface="+mj-lt"/>
              <a:buAutoNum type="arabicPeriod" startAt="7"/>
            </a:pPr>
            <a:r>
              <a:rPr lang="en-US" sz="2800" dirty="0" smtClean="0"/>
              <a:t>On the new page that opens, click “</a:t>
            </a:r>
            <a:r>
              <a:rPr lang="en-US" sz="2800" b="1" dirty="0" smtClean="0"/>
              <a:t>Submit</a:t>
            </a:r>
            <a:r>
              <a:rPr lang="en-US" sz="2800" dirty="0" smtClean="0"/>
              <a:t>”.</a:t>
            </a:r>
          </a:p>
          <a:p>
            <a:pPr marL="514350" indent="-514350">
              <a:buFont typeface="+mj-lt"/>
              <a:buAutoNum type="arabicPeriod" startAt="7"/>
            </a:pPr>
            <a:r>
              <a:rPr lang="en-US" sz="2800" dirty="0" smtClean="0"/>
              <a:t> </a:t>
            </a:r>
            <a:r>
              <a:rPr lang="en-US" sz="2800" b="1" dirty="0" smtClean="0"/>
              <a:t>Your document has now been submitted</a:t>
            </a:r>
            <a:r>
              <a:rPr lang="en-US" sz="2800" dirty="0" smtClean="0"/>
              <a:t>.</a:t>
            </a:r>
            <a:endParaRPr lang="en-US" sz="2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Creating a new project in </a:t>
            </a:r>
            <a:r>
              <a:rPr lang="en-US" dirty="0" smtClean="0">
                <a:solidFill>
                  <a:schemeClr val="accent4"/>
                </a:solidFill>
              </a:rPr>
              <a:t>IRBNet</a:t>
            </a:r>
            <a:endParaRPr lang="en-US" dirty="0">
              <a:solidFill>
                <a:schemeClr val="accent4"/>
              </a:solidFill>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After logging in, click “</a:t>
            </a:r>
            <a:r>
              <a:rPr lang="en-US" b="1" dirty="0" smtClean="0"/>
              <a:t>Create New Project</a:t>
            </a:r>
            <a:r>
              <a:rPr lang="en-US" dirty="0" smtClean="0"/>
              <a:t>” on left side of the page.</a:t>
            </a:r>
          </a:p>
          <a:p>
            <a:pPr marL="514350" indent="-514350">
              <a:buFont typeface="+mj-lt"/>
              <a:buAutoNum type="arabicPeriod"/>
            </a:pPr>
            <a:r>
              <a:rPr lang="en-US" dirty="0" smtClean="0"/>
              <a:t>Fill out the form per the on-screen prompts. Then click “</a:t>
            </a:r>
            <a:r>
              <a:rPr lang="en-US" b="1" dirty="0" smtClean="0"/>
              <a:t>Continue</a:t>
            </a:r>
            <a:r>
              <a:rPr lang="en-US" dirty="0" smtClean="0"/>
              <a:t>”.</a:t>
            </a:r>
          </a:p>
          <a:p>
            <a:pPr marL="514350" indent="-514350">
              <a:buFont typeface="+mj-lt"/>
              <a:buAutoNum type="arabicPeriod"/>
            </a:pPr>
            <a:r>
              <a:rPr lang="en-US" dirty="0" smtClean="0"/>
              <a:t>You will now find yourself at the “</a:t>
            </a:r>
            <a:r>
              <a:rPr lang="en-US" b="1" dirty="0" smtClean="0"/>
              <a:t>Designer</a:t>
            </a:r>
            <a:r>
              <a:rPr lang="en-US" dirty="0" smtClean="0"/>
              <a:t>” page. </a:t>
            </a:r>
          </a:p>
          <a:p>
            <a:pPr marL="514350" indent="-514350">
              <a:buFont typeface="+mj-lt"/>
              <a:buAutoNum type="arabicPeriod"/>
            </a:pPr>
            <a:r>
              <a:rPr lang="en-US" dirty="0" smtClean="0"/>
              <a:t>Click “</a:t>
            </a:r>
            <a:r>
              <a:rPr lang="en-US" b="1" dirty="0" smtClean="0"/>
              <a:t>Add New Document</a:t>
            </a:r>
            <a:r>
              <a:rPr lang="en-US" dirty="0" smtClean="0"/>
              <a:t>” (Located under </a:t>
            </a:r>
            <a:r>
              <a:rPr lang="en-US" b="1" dirty="0" smtClean="0"/>
              <a:t>Step 2</a:t>
            </a:r>
            <a:r>
              <a:rPr lang="en-US" dirty="0" smtClean="0"/>
              <a:t> of the “</a:t>
            </a:r>
            <a:r>
              <a:rPr lang="en-US" b="1" dirty="0" smtClean="0"/>
              <a:t>Designer</a:t>
            </a:r>
            <a:r>
              <a:rPr lang="en-US" dirty="0" smtClean="0"/>
              <a:t>” page).</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Creating a new project in </a:t>
            </a:r>
            <a:r>
              <a:rPr lang="en-US" dirty="0" smtClean="0">
                <a:solidFill>
                  <a:schemeClr val="accent4"/>
                </a:solidFill>
              </a:rPr>
              <a:t>IRBNet</a:t>
            </a:r>
            <a:endParaRPr lang="en-US" dirty="0">
              <a:solidFill>
                <a:schemeClr val="accent4"/>
              </a:solidFill>
            </a:endParaRPr>
          </a:p>
        </p:txBody>
      </p:sp>
      <p:sp>
        <p:nvSpPr>
          <p:cNvPr id="3" name="Content Placeholder 2"/>
          <p:cNvSpPr>
            <a:spLocks noGrp="1"/>
          </p:cNvSpPr>
          <p:nvPr>
            <p:ph idx="1"/>
          </p:nvPr>
        </p:nvSpPr>
        <p:spPr>
          <a:xfrm>
            <a:off x="685800" y="1371600"/>
            <a:ext cx="7772400" cy="5181600"/>
          </a:xfrm>
        </p:spPr>
        <p:txBody>
          <a:bodyPr/>
          <a:lstStyle/>
          <a:p>
            <a:pPr marL="514350" indent="-514350">
              <a:buFont typeface="+mj-lt"/>
              <a:buAutoNum type="arabicPeriod" startAt="5"/>
            </a:pPr>
            <a:r>
              <a:rPr lang="en-US" dirty="0" smtClean="0"/>
              <a:t>On the “</a:t>
            </a:r>
            <a:r>
              <a:rPr lang="en-US" b="1" dirty="0" smtClean="0"/>
              <a:t>Attach Document</a:t>
            </a:r>
            <a:r>
              <a:rPr lang="en-US" dirty="0" smtClean="0"/>
              <a:t>” page, next to “</a:t>
            </a:r>
            <a:r>
              <a:rPr lang="en-US" b="1" dirty="0" smtClean="0"/>
              <a:t>On-Line Document</a:t>
            </a:r>
            <a:r>
              <a:rPr lang="en-US" dirty="0" smtClean="0"/>
              <a:t>” (bottom of the page), select “</a:t>
            </a:r>
            <a:r>
              <a:rPr lang="en-US" b="1" u="sng" dirty="0" smtClean="0"/>
              <a:t>CUNY Application for Approval to use Human Subjects – Part I</a:t>
            </a:r>
            <a:r>
              <a:rPr lang="en-US" dirty="0" smtClean="0"/>
              <a:t>” and click “</a:t>
            </a:r>
            <a:r>
              <a:rPr lang="en-US" b="1" dirty="0" smtClean="0"/>
              <a:t>Add</a:t>
            </a:r>
            <a:r>
              <a:rPr lang="en-US" dirty="0" smtClean="0"/>
              <a:t>”. </a:t>
            </a:r>
          </a:p>
          <a:p>
            <a:pPr marL="514350" indent="-514350">
              <a:buFont typeface="+mj-lt"/>
              <a:buAutoNum type="arabicPeriod" startAt="5"/>
            </a:pPr>
            <a:r>
              <a:rPr lang="en-US" dirty="0" smtClean="0"/>
              <a:t>The </a:t>
            </a:r>
            <a:r>
              <a:rPr lang="en-US" dirty="0" smtClean="0"/>
              <a:t>IRBNet </a:t>
            </a:r>
            <a:r>
              <a:rPr lang="en-US" dirty="0" smtClean="0"/>
              <a:t>Document Wizard will open and give you two options. You can clone information from previous applications or you create a new form by following the on-line prompts.  </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Creating a new project in </a:t>
            </a:r>
            <a:r>
              <a:rPr lang="en-US" dirty="0" smtClean="0">
                <a:solidFill>
                  <a:schemeClr val="accent4"/>
                </a:solidFill>
              </a:rPr>
              <a:t>IRBNet</a:t>
            </a:r>
            <a:endParaRPr lang="en-US" dirty="0">
              <a:solidFill>
                <a:schemeClr val="accent4"/>
              </a:solidFill>
            </a:endParaRPr>
          </a:p>
        </p:txBody>
      </p:sp>
      <p:sp>
        <p:nvSpPr>
          <p:cNvPr id="3" name="Content Placeholder 2"/>
          <p:cNvSpPr>
            <a:spLocks noGrp="1"/>
          </p:cNvSpPr>
          <p:nvPr>
            <p:ph idx="1"/>
          </p:nvPr>
        </p:nvSpPr>
        <p:spPr/>
        <p:txBody>
          <a:bodyPr/>
          <a:lstStyle/>
          <a:p>
            <a:pPr marL="514350" indent="-514350">
              <a:buFont typeface="+mj-lt"/>
              <a:buAutoNum type="arabicPeriod" startAt="7"/>
            </a:pPr>
            <a:r>
              <a:rPr lang="en-US" sz="3000" dirty="0" smtClean="0"/>
              <a:t>Next under Step 1 of the “</a:t>
            </a:r>
            <a:r>
              <a:rPr lang="en-US" sz="3000" b="1" dirty="0" smtClean="0"/>
              <a:t>Designer</a:t>
            </a:r>
            <a:r>
              <a:rPr lang="en-US" sz="3000" dirty="0" smtClean="0"/>
              <a:t>” page, make sure next to “</a:t>
            </a:r>
            <a:r>
              <a:rPr lang="en-US" sz="3000" b="1" dirty="0" smtClean="0"/>
              <a:t>Select a Library</a:t>
            </a:r>
            <a:r>
              <a:rPr lang="en-US" sz="3000" dirty="0" smtClean="0"/>
              <a:t>” the option, “</a:t>
            </a:r>
            <a:r>
              <a:rPr lang="en-US" sz="3000" b="1" dirty="0" smtClean="0"/>
              <a:t>CUNY Institutional Review Board Office, New York, NY</a:t>
            </a:r>
            <a:r>
              <a:rPr lang="en-US" sz="3000" dirty="0" smtClean="0"/>
              <a:t>” is chosen. </a:t>
            </a:r>
          </a:p>
          <a:p>
            <a:pPr marL="514350" indent="-514350">
              <a:buFont typeface="+mj-lt"/>
              <a:buAutoNum type="arabicPeriod" startAt="7"/>
            </a:pPr>
            <a:r>
              <a:rPr lang="en-US" sz="3000" dirty="0" smtClean="0"/>
              <a:t>From the “</a:t>
            </a:r>
            <a:r>
              <a:rPr lang="en-US" sz="3000" b="1" dirty="0" smtClean="0"/>
              <a:t>Select a Document</a:t>
            </a:r>
            <a:r>
              <a:rPr lang="en-US" sz="3000" dirty="0" smtClean="0"/>
              <a:t>” drop-down menu choose either “</a:t>
            </a:r>
            <a:r>
              <a:rPr lang="en-US" sz="3000" b="1" dirty="0" smtClean="0"/>
              <a:t>Request for Exemption</a:t>
            </a:r>
            <a:r>
              <a:rPr lang="en-US" sz="3000" dirty="0" smtClean="0"/>
              <a:t>” or “</a:t>
            </a:r>
            <a:r>
              <a:rPr lang="en-US" sz="3000" b="1" dirty="0" smtClean="0"/>
              <a:t>Submission Form – CUNY Initial Application Part II</a:t>
            </a:r>
            <a:r>
              <a:rPr lang="en-US" sz="3000" dirty="0" smtClean="0"/>
              <a:t>” for expedited &amp; full review research and click “</a:t>
            </a:r>
            <a:r>
              <a:rPr lang="en-US" sz="3000" b="1" dirty="0" smtClean="0"/>
              <a:t>Download</a:t>
            </a:r>
            <a:r>
              <a:rPr lang="en-US" sz="3000" dirty="0" smtClean="0"/>
              <a:t>”.</a:t>
            </a:r>
            <a:endParaRPr lang="en-US" sz="3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Not Human Subjects Research</a:t>
            </a:r>
            <a:endParaRPr lang="en-US" dirty="0">
              <a:solidFill>
                <a:schemeClr val="accent4"/>
              </a:solidFill>
            </a:endParaRPr>
          </a:p>
        </p:txBody>
      </p:sp>
      <p:sp>
        <p:nvSpPr>
          <p:cNvPr id="3" name="Content Placeholder 2"/>
          <p:cNvSpPr>
            <a:spLocks noGrp="1"/>
          </p:cNvSpPr>
          <p:nvPr>
            <p:ph idx="1"/>
          </p:nvPr>
        </p:nvSpPr>
        <p:spPr>
          <a:xfrm>
            <a:off x="685800" y="1371600"/>
            <a:ext cx="7772400" cy="5181600"/>
          </a:xfrm>
        </p:spPr>
        <p:txBody>
          <a:bodyPr/>
          <a:lstStyle/>
          <a:p>
            <a:r>
              <a:rPr lang="en-US" dirty="0" smtClean="0"/>
              <a:t>Research - A systematic investigation (the gathering and analysis of information) designed to develop or contribute to generalizable knowledge.</a:t>
            </a:r>
            <a:endParaRPr lang="en-US" dirty="0"/>
          </a:p>
          <a:p>
            <a:r>
              <a:rPr lang="en-US" dirty="0" smtClean="0"/>
              <a:t>Human Subject - A living individual about whom an investigator conducting research obtains 1) data through intervention or interaction with the individual, or 2) identifiable private information.</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Creating a new project in </a:t>
            </a:r>
            <a:r>
              <a:rPr lang="en-US" dirty="0" smtClean="0">
                <a:solidFill>
                  <a:schemeClr val="accent4"/>
                </a:solidFill>
              </a:rPr>
              <a:t>IRBNet</a:t>
            </a:r>
            <a:endParaRPr lang="en-US" dirty="0">
              <a:solidFill>
                <a:schemeClr val="accent4"/>
              </a:solidFill>
            </a:endParaRPr>
          </a:p>
        </p:txBody>
      </p:sp>
      <p:sp>
        <p:nvSpPr>
          <p:cNvPr id="3" name="Content Placeholder 2"/>
          <p:cNvSpPr>
            <a:spLocks noGrp="1"/>
          </p:cNvSpPr>
          <p:nvPr>
            <p:ph idx="1"/>
          </p:nvPr>
        </p:nvSpPr>
        <p:spPr/>
        <p:txBody>
          <a:bodyPr/>
          <a:lstStyle/>
          <a:p>
            <a:pPr marL="514350" indent="-514350">
              <a:buFont typeface="+mj-lt"/>
              <a:buAutoNum type="arabicPeriod" startAt="9"/>
            </a:pPr>
            <a:r>
              <a:rPr lang="en-US" sz="3000" dirty="0" smtClean="0"/>
              <a:t>The “</a:t>
            </a:r>
            <a:r>
              <a:rPr lang="en-US" sz="3000" b="1" dirty="0" smtClean="0"/>
              <a:t>Select a Document</a:t>
            </a:r>
            <a:r>
              <a:rPr lang="en-US" sz="3000" dirty="0" smtClean="0"/>
              <a:t>” drop-down menu is also where you can access consent and assent (minors 7-17) templates and any Supplement Forms you may need per Part I.</a:t>
            </a:r>
          </a:p>
          <a:p>
            <a:pPr marL="514350" indent="-514350">
              <a:buFont typeface="+mj-lt"/>
              <a:buAutoNum type="arabicPeriod" startAt="9"/>
            </a:pPr>
            <a:r>
              <a:rPr lang="en-US" sz="3000" dirty="0" smtClean="0"/>
              <a:t> Save the documents to your computer and fill them out so they can be uploaded into </a:t>
            </a:r>
            <a:r>
              <a:rPr lang="en-US" sz="3000" dirty="0" smtClean="0"/>
              <a:t>IRBNet </a:t>
            </a:r>
            <a:r>
              <a:rPr lang="en-US" sz="3000" dirty="0" smtClean="0"/>
              <a:t>by clicking “</a:t>
            </a:r>
            <a:r>
              <a:rPr lang="en-US" sz="3000" b="1" dirty="0" smtClean="0"/>
              <a:t>Add New Document</a:t>
            </a:r>
            <a:r>
              <a:rPr lang="en-US" sz="3000" dirty="0" smtClean="0"/>
              <a:t>” in the Designer.</a:t>
            </a:r>
            <a:endParaRPr lang="en-US" sz="30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Creating a new project in </a:t>
            </a:r>
            <a:r>
              <a:rPr lang="en-US" dirty="0" smtClean="0">
                <a:solidFill>
                  <a:schemeClr val="accent4"/>
                </a:solidFill>
              </a:rPr>
              <a:t>IRBNet</a:t>
            </a:r>
            <a:endParaRPr lang="en-US" dirty="0">
              <a:solidFill>
                <a:schemeClr val="accent4"/>
              </a:solidFill>
            </a:endParaRPr>
          </a:p>
        </p:txBody>
      </p:sp>
      <p:sp>
        <p:nvSpPr>
          <p:cNvPr id="3" name="Content Placeholder 2"/>
          <p:cNvSpPr>
            <a:spLocks noGrp="1"/>
          </p:cNvSpPr>
          <p:nvPr>
            <p:ph idx="1"/>
          </p:nvPr>
        </p:nvSpPr>
        <p:spPr>
          <a:xfrm>
            <a:off x="685800" y="1371600"/>
            <a:ext cx="7772400" cy="5257800"/>
          </a:xfrm>
        </p:spPr>
        <p:txBody>
          <a:bodyPr/>
          <a:lstStyle/>
          <a:p>
            <a:pPr marL="514350" indent="-514350">
              <a:buFont typeface="+mj-lt"/>
              <a:buAutoNum type="arabicPeriod" startAt="11"/>
            </a:pPr>
            <a:r>
              <a:rPr lang="en-US" sz="2700" dirty="0" smtClean="0"/>
              <a:t>Documents are uploaded by selecting an “</a:t>
            </a:r>
            <a:r>
              <a:rPr lang="en-US" sz="2700" b="1" dirty="0" smtClean="0"/>
              <a:t>Attachment Type</a:t>
            </a:r>
            <a:r>
              <a:rPr lang="en-US" sz="2700" dirty="0" smtClean="0"/>
              <a:t>”, e.g. Adult Consent form. </a:t>
            </a:r>
          </a:p>
          <a:p>
            <a:pPr marL="514350" indent="-514350">
              <a:buFont typeface="+mj-lt"/>
              <a:buAutoNum type="arabicPeriod" startAt="11"/>
            </a:pPr>
            <a:r>
              <a:rPr lang="en-US" sz="2700" dirty="0" smtClean="0"/>
              <a:t> Click “</a:t>
            </a:r>
            <a:r>
              <a:rPr lang="en-US" sz="2700" b="1" dirty="0" smtClean="0"/>
              <a:t>Browse</a:t>
            </a:r>
            <a:r>
              <a:rPr lang="en-US" sz="2700" dirty="0" smtClean="0"/>
              <a:t>” to locate the document that you plan to attach (once found click “</a:t>
            </a:r>
            <a:r>
              <a:rPr lang="en-US" sz="2700" b="1" dirty="0" smtClean="0"/>
              <a:t>Open</a:t>
            </a:r>
            <a:r>
              <a:rPr lang="en-US" sz="2700" dirty="0" smtClean="0"/>
              <a:t>” and then click “</a:t>
            </a:r>
            <a:r>
              <a:rPr lang="en-US" sz="2700" b="1" dirty="0" smtClean="0"/>
              <a:t>Attach</a:t>
            </a:r>
            <a:r>
              <a:rPr lang="en-US" sz="2700" dirty="0" smtClean="0"/>
              <a:t>.” </a:t>
            </a:r>
          </a:p>
          <a:p>
            <a:pPr marL="514350" indent="-514350">
              <a:buFont typeface="+mj-lt"/>
              <a:buAutoNum type="arabicPeriod" startAt="11"/>
            </a:pPr>
            <a:r>
              <a:rPr lang="en-US" sz="2700" dirty="0" smtClean="0"/>
              <a:t>After your documents are attached to your package, you can also link your CITI training to your study by clicking, “</a:t>
            </a:r>
            <a:r>
              <a:rPr lang="en-US" sz="2700" b="1" dirty="0" smtClean="0"/>
              <a:t>link/unlink records</a:t>
            </a:r>
            <a:r>
              <a:rPr lang="en-US" sz="2700" dirty="0" smtClean="0"/>
              <a:t>.”</a:t>
            </a:r>
          </a:p>
          <a:p>
            <a:pPr marL="514350" indent="-514350">
              <a:buFont typeface="+mj-lt"/>
              <a:buAutoNum type="arabicPeriod" startAt="11"/>
            </a:pPr>
            <a:r>
              <a:rPr lang="en-US" sz="2700" dirty="0" smtClean="0"/>
              <a:t>Then you “Sign” and “Submit” (on left side of screen) the package to be reviewed for approval. </a:t>
            </a:r>
            <a:endParaRPr lang="en-US" sz="27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Amending or Continuing a Study in </a:t>
            </a:r>
            <a:r>
              <a:rPr lang="en-US" dirty="0" smtClean="0">
                <a:solidFill>
                  <a:schemeClr val="accent4"/>
                </a:solidFill>
              </a:rPr>
              <a:t>IRBNet</a:t>
            </a:r>
            <a:endParaRPr lang="en-US" dirty="0">
              <a:solidFill>
                <a:schemeClr val="accent4"/>
              </a:solidFill>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After logging in, access your project from the “</a:t>
            </a:r>
            <a:r>
              <a:rPr lang="en-US" b="1" dirty="0" smtClean="0"/>
              <a:t>My Project</a:t>
            </a:r>
            <a:r>
              <a:rPr lang="en-US" dirty="0" smtClean="0"/>
              <a:t>” tab on the left of the screen.</a:t>
            </a:r>
          </a:p>
          <a:p>
            <a:pPr marL="514350" indent="-514350">
              <a:buFont typeface="+mj-lt"/>
              <a:buAutoNum type="arabicPeriod"/>
            </a:pPr>
            <a:r>
              <a:rPr lang="en-US" dirty="0" smtClean="0"/>
              <a:t>Click on the title of the project.</a:t>
            </a:r>
          </a:p>
          <a:p>
            <a:pPr marL="514350" indent="-514350">
              <a:buFont typeface="+mj-lt"/>
              <a:buAutoNum type="arabicPeriod"/>
            </a:pPr>
            <a:r>
              <a:rPr lang="en-US" dirty="0" smtClean="0"/>
              <a:t>Click “</a:t>
            </a:r>
            <a:r>
              <a:rPr lang="en-US" b="1" dirty="0" smtClean="0"/>
              <a:t>Add New Document</a:t>
            </a:r>
            <a:r>
              <a:rPr lang="en-US" dirty="0" smtClean="0"/>
              <a:t>” on the </a:t>
            </a:r>
            <a:r>
              <a:rPr lang="en-US" b="1" dirty="0" smtClean="0"/>
              <a:t>Designer</a:t>
            </a:r>
            <a:r>
              <a:rPr lang="en-US" dirty="0" smtClean="0"/>
              <a:t> page. </a:t>
            </a:r>
          </a:p>
          <a:p>
            <a:pPr marL="514350" indent="-514350">
              <a:buFont typeface="+mj-lt"/>
              <a:buAutoNum type="arabicPeriod"/>
            </a:pPr>
            <a:r>
              <a:rPr lang="en-US" dirty="0" smtClean="0"/>
              <a:t>After clicking, “</a:t>
            </a:r>
            <a:r>
              <a:rPr lang="en-US" b="1" dirty="0" smtClean="0"/>
              <a:t>Add New Document</a:t>
            </a:r>
            <a:r>
              <a:rPr lang="en-US" dirty="0" smtClean="0"/>
              <a:t>” you will be taken to a page that informs you that the “</a:t>
            </a:r>
            <a:r>
              <a:rPr lang="en-US" b="1" dirty="0" smtClean="0"/>
              <a:t>Package is Locked</a:t>
            </a:r>
            <a:r>
              <a:rPr lang="en-US" dirty="0" smtClean="0"/>
              <a:t>”.</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Amending or Continuing a Study in </a:t>
            </a:r>
            <a:r>
              <a:rPr lang="en-US" dirty="0" smtClean="0">
                <a:solidFill>
                  <a:schemeClr val="accent4"/>
                </a:solidFill>
              </a:rPr>
              <a:t>IRBNet</a:t>
            </a:r>
            <a:endParaRPr lang="en-US" dirty="0">
              <a:solidFill>
                <a:schemeClr val="accent4"/>
              </a:solidFill>
            </a:endParaRPr>
          </a:p>
        </p:txBody>
      </p:sp>
      <p:sp>
        <p:nvSpPr>
          <p:cNvPr id="3" name="Content Placeholder 2"/>
          <p:cNvSpPr>
            <a:spLocks noGrp="1"/>
          </p:cNvSpPr>
          <p:nvPr>
            <p:ph idx="1"/>
          </p:nvPr>
        </p:nvSpPr>
        <p:spPr/>
        <p:txBody>
          <a:bodyPr/>
          <a:lstStyle/>
          <a:p>
            <a:pPr marL="514350" indent="-514350">
              <a:buFont typeface="+mj-lt"/>
              <a:buAutoNum type="arabicPeriod" startAt="5"/>
            </a:pPr>
            <a:r>
              <a:rPr lang="en-US" dirty="0" smtClean="0"/>
              <a:t>On the “</a:t>
            </a:r>
            <a:r>
              <a:rPr lang="en-US" b="1" dirty="0" smtClean="0"/>
              <a:t>Package is Locked</a:t>
            </a:r>
            <a:r>
              <a:rPr lang="en-US" dirty="0" smtClean="0"/>
              <a:t>” page, click “</a:t>
            </a:r>
            <a:r>
              <a:rPr lang="en-US" b="1" dirty="0" smtClean="0"/>
              <a:t>Create New Package</a:t>
            </a:r>
            <a:r>
              <a:rPr lang="en-US" dirty="0" smtClean="0"/>
              <a:t>”. </a:t>
            </a:r>
          </a:p>
          <a:p>
            <a:pPr marL="514350" indent="-514350">
              <a:buFont typeface="+mj-lt"/>
              <a:buAutoNum type="arabicPeriod" startAt="5"/>
            </a:pPr>
            <a:r>
              <a:rPr lang="en-US" dirty="0" smtClean="0"/>
              <a:t>You will now be on the “</a:t>
            </a:r>
            <a:r>
              <a:rPr lang="en-US" b="1" dirty="0" smtClean="0"/>
              <a:t>Project History</a:t>
            </a:r>
            <a:r>
              <a:rPr lang="en-US" dirty="0" smtClean="0"/>
              <a:t>” page, where a </a:t>
            </a:r>
            <a:r>
              <a:rPr lang="en-US" dirty="0" smtClean="0">
                <a:solidFill>
                  <a:srgbClr val="FF0000"/>
                </a:solidFill>
              </a:rPr>
              <a:t>red</a:t>
            </a:r>
            <a:r>
              <a:rPr lang="en-US" dirty="0" smtClean="0"/>
              <a:t> arrow will be visible next to the new package you created. </a:t>
            </a:r>
          </a:p>
          <a:p>
            <a:pPr marL="514350" indent="-514350">
              <a:buFont typeface="+mj-lt"/>
              <a:buAutoNum type="arabicPeriod" startAt="5"/>
            </a:pPr>
            <a:r>
              <a:rPr lang="en-US" dirty="0" smtClean="0"/>
              <a:t>Click the title of the words “</a:t>
            </a:r>
            <a:r>
              <a:rPr lang="en-US" b="1" dirty="0" smtClean="0"/>
              <a:t>New Document Package</a:t>
            </a:r>
            <a:r>
              <a:rPr lang="en-US" dirty="0" smtClean="0"/>
              <a:t>” highlighted in </a:t>
            </a:r>
            <a:r>
              <a:rPr lang="en-US" dirty="0" smtClean="0">
                <a:solidFill>
                  <a:srgbClr val="0070C0"/>
                </a:solidFill>
              </a:rPr>
              <a:t>Blue</a:t>
            </a:r>
            <a:r>
              <a:rPr lang="en-US" dirty="0" smtClean="0"/>
              <a:t>. </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Amending or Continuing a Study in </a:t>
            </a:r>
            <a:r>
              <a:rPr lang="en-US" dirty="0" smtClean="0">
                <a:solidFill>
                  <a:schemeClr val="accent4"/>
                </a:solidFill>
              </a:rPr>
              <a:t>IRBNet</a:t>
            </a:r>
            <a:endParaRPr lang="en-US" dirty="0">
              <a:solidFill>
                <a:schemeClr val="accent4"/>
              </a:solidFill>
            </a:endParaRPr>
          </a:p>
        </p:txBody>
      </p:sp>
      <p:sp>
        <p:nvSpPr>
          <p:cNvPr id="3" name="Content Placeholder 2"/>
          <p:cNvSpPr>
            <a:spLocks noGrp="1"/>
          </p:cNvSpPr>
          <p:nvPr>
            <p:ph idx="1"/>
          </p:nvPr>
        </p:nvSpPr>
        <p:spPr/>
        <p:txBody>
          <a:bodyPr/>
          <a:lstStyle/>
          <a:p>
            <a:pPr marL="514350" indent="-514350">
              <a:buFont typeface="+mj-lt"/>
              <a:buAutoNum type="arabicPeriod" startAt="8"/>
            </a:pPr>
            <a:r>
              <a:rPr lang="en-US" dirty="0" smtClean="0"/>
              <a:t>You will now be on the “Designer” page for the New Package you just created. </a:t>
            </a:r>
          </a:p>
          <a:p>
            <a:pPr marL="514350" indent="-514350">
              <a:buFont typeface="+mj-lt"/>
              <a:buAutoNum type="arabicPeriod" startAt="8"/>
            </a:pPr>
            <a:r>
              <a:rPr lang="en-US" dirty="0" smtClean="0"/>
              <a:t>Under “Step 1” make sure “CUNY Institutional Review Board Office, New York, NY is next to “Select a Library”. </a:t>
            </a:r>
          </a:p>
          <a:p>
            <a:pPr marL="514350" indent="-514350">
              <a:buFont typeface="+mj-lt"/>
              <a:buAutoNum type="arabicPeriod" startAt="8"/>
            </a:pPr>
            <a:r>
              <a:rPr lang="en-US" dirty="0" smtClean="0"/>
              <a:t> In the drop box for “Select a Document” choose either the Amendment Request and/or Continuing Review Request form. </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Amending or Continuing a Study in </a:t>
            </a:r>
            <a:r>
              <a:rPr lang="en-US" dirty="0" smtClean="0">
                <a:solidFill>
                  <a:schemeClr val="accent4"/>
                </a:solidFill>
              </a:rPr>
              <a:t>IRBNet</a:t>
            </a:r>
            <a:endParaRPr lang="en-US" dirty="0">
              <a:solidFill>
                <a:schemeClr val="accent4"/>
              </a:solidFill>
            </a:endParaRPr>
          </a:p>
        </p:txBody>
      </p:sp>
      <p:sp>
        <p:nvSpPr>
          <p:cNvPr id="3" name="Content Placeholder 2"/>
          <p:cNvSpPr>
            <a:spLocks noGrp="1"/>
          </p:cNvSpPr>
          <p:nvPr>
            <p:ph idx="1"/>
          </p:nvPr>
        </p:nvSpPr>
        <p:spPr>
          <a:xfrm>
            <a:off x="685800" y="1371600"/>
            <a:ext cx="7772400" cy="5181600"/>
          </a:xfrm>
        </p:spPr>
        <p:txBody>
          <a:bodyPr/>
          <a:lstStyle/>
          <a:p>
            <a:pPr marL="514350" indent="-514350">
              <a:buFont typeface="+mj-lt"/>
              <a:buAutoNum type="arabicPeriod" startAt="11"/>
            </a:pPr>
            <a:r>
              <a:rPr lang="en-US" dirty="0" smtClean="0"/>
              <a:t>Save the documents to your computer and fill them out so they can be uploaded into </a:t>
            </a:r>
            <a:r>
              <a:rPr lang="en-US" dirty="0" smtClean="0"/>
              <a:t>IRBNet </a:t>
            </a:r>
            <a:r>
              <a:rPr lang="en-US" dirty="0" smtClean="0"/>
              <a:t>by clicking “</a:t>
            </a:r>
            <a:r>
              <a:rPr lang="en-US" b="1" dirty="0" smtClean="0"/>
              <a:t>Add New Document</a:t>
            </a:r>
            <a:r>
              <a:rPr lang="en-US" dirty="0" smtClean="0"/>
              <a:t>” in the Designer.</a:t>
            </a:r>
          </a:p>
          <a:p>
            <a:pPr marL="514350" indent="-514350">
              <a:buFont typeface="+mj-lt"/>
              <a:buAutoNum type="arabicPeriod" startAt="11"/>
            </a:pPr>
            <a:r>
              <a:rPr lang="en-US" dirty="0" smtClean="0"/>
              <a:t>Documents are uploaded by selecting an “</a:t>
            </a:r>
            <a:r>
              <a:rPr lang="en-US" b="1" dirty="0" smtClean="0"/>
              <a:t>Attachment Type</a:t>
            </a:r>
            <a:r>
              <a:rPr lang="en-US" dirty="0" smtClean="0"/>
              <a:t>”, e.g. Adult Consent form. </a:t>
            </a:r>
          </a:p>
          <a:p>
            <a:pPr marL="514350" indent="-514350">
              <a:buFont typeface="+mj-lt"/>
              <a:buAutoNum type="arabicPeriod" startAt="11"/>
            </a:pPr>
            <a:r>
              <a:rPr lang="en-US" dirty="0" smtClean="0"/>
              <a:t>Make sure to upload any updated forms or blank consent forms to be stamped with updated approval dates.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Amending or Continuing a Study in </a:t>
            </a:r>
            <a:r>
              <a:rPr lang="en-US" dirty="0" smtClean="0">
                <a:solidFill>
                  <a:schemeClr val="accent4"/>
                </a:solidFill>
              </a:rPr>
              <a:t>IRBNet</a:t>
            </a:r>
            <a:endParaRPr lang="en-US" dirty="0">
              <a:solidFill>
                <a:schemeClr val="accent4"/>
              </a:solidFill>
            </a:endParaRPr>
          </a:p>
        </p:txBody>
      </p:sp>
      <p:sp>
        <p:nvSpPr>
          <p:cNvPr id="3" name="Content Placeholder 2"/>
          <p:cNvSpPr>
            <a:spLocks noGrp="1"/>
          </p:cNvSpPr>
          <p:nvPr>
            <p:ph idx="1"/>
          </p:nvPr>
        </p:nvSpPr>
        <p:spPr/>
        <p:txBody>
          <a:bodyPr/>
          <a:lstStyle/>
          <a:p>
            <a:pPr marL="514350" indent="-514350">
              <a:buFont typeface="+mj-lt"/>
              <a:buAutoNum type="arabicPeriod" startAt="14"/>
            </a:pPr>
            <a:r>
              <a:rPr lang="en-US" dirty="0" smtClean="0"/>
              <a:t>Click “</a:t>
            </a:r>
            <a:r>
              <a:rPr lang="en-US" b="1" dirty="0" smtClean="0"/>
              <a:t>Browse</a:t>
            </a:r>
            <a:r>
              <a:rPr lang="en-US" dirty="0" smtClean="0"/>
              <a:t>” to locate the document that you plan to attach (once found click “</a:t>
            </a:r>
            <a:r>
              <a:rPr lang="en-US" b="1" dirty="0" smtClean="0"/>
              <a:t>Open</a:t>
            </a:r>
            <a:r>
              <a:rPr lang="en-US" dirty="0" smtClean="0"/>
              <a:t>” and then click “</a:t>
            </a:r>
            <a:r>
              <a:rPr lang="en-US" b="1" dirty="0" smtClean="0"/>
              <a:t>Attach</a:t>
            </a:r>
            <a:r>
              <a:rPr lang="en-US" dirty="0" smtClean="0"/>
              <a:t>.” </a:t>
            </a:r>
          </a:p>
          <a:p>
            <a:pPr marL="514350" indent="-514350">
              <a:buFont typeface="+mj-lt"/>
              <a:buAutoNum type="arabicPeriod" startAt="14"/>
            </a:pPr>
            <a:r>
              <a:rPr lang="en-US" dirty="0" smtClean="0"/>
              <a:t>After your documents are attached to your package, you can also link your CITI training to your study by clicking, “</a:t>
            </a:r>
            <a:r>
              <a:rPr lang="en-US" b="1" dirty="0" smtClean="0"/>
              <a:t>link/unlink records</a:t>
            </a:r>
            <a:r>
              <a:rPr lang="en-US" dirty="0" smtClean="0"/>
              <a:t>.”</a:t>
            </a:r>
          </a:p>
          <a:p>
            <a:pPr marL="514350" indent="-514350">
              <a:buFont typeface="+mj-lt"/>
              <a:buAutoNum type="arabicPeriod" startAt="14"/>
            </a:pPr>
            <a:r>
              <a:rPr lang="en-US" dirty="0" smtClean="0"/>
              <a:t>Then you “Sign” and “Submit” (on left side of screen) the package to be reviewed for approval.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IRB Review</a:t>
            </a:r>
            <a:endParaRPr lang="en-US" dirty="0">
              <a:solidFill>
                <a:schemeClr val="accent4"/>
              </a:solidFill>
            </a:endParaRPr>
          </a:p>
        </p:txBody>
      </p:sp>
      <p:sp>
        <p:nvSpPr>
          <p:cNvPr id="3" name="Content Placeholder 2"/>
          <p:cNvSpPr>
            <a:spLocks noGrp="1"/>
          </p:cNvSpPr>
          <p:nvPr>
            <p:ph idx="1"/>
          </p:nvPr>
        </p:nvSpPr>
        <p:spPr/>
        <p:txBody>
          <a:bodyPr/>
          <a:lstStyle/>
          <a:p>
            <a:r>
              <a:rPr lang="en-US" sz="3600" dirty="0" smtClean="0"/>
              <a:t>Please note, any requested revisions should be addressed in writing and uploaded into </a:t>
            </a:r>
            <a:r>
              <a:rPr lang="en-US" sz="3600" dirty="0" smtClean="0"/>
              <a:t>IRBNet </a:t>
            </a:r>
            <a:r>
              <a:rPr lang="en-US" sz="3600" dirty="0" smtClean="0"/>
              <a:t>along with any revised documents. </a:t>
            </a:r>
            <a:endParaRPr lang="en-US" sz="36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alphaModFix amt="5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lumMod val="90000"/>
                  </a:schemeClr>
                </a:solidFill>
              </a:rPr>
              <a:t>Guiding Student Research</a:t>
            </a:r>
            <a:endParaRPr lang="en-US" dirty="0">
              <a:solidFill>
                <a:schemeClr val="bg1">
                  <a:lumMod val="90000"/>
                </a:schemeClr>
              </a:solidFill>
            </a:endParaRPr>
          </a:p>
        </p:txBody>
      </p:sp>
      <p:sp>
        <p:nvSpPr>
          <p:cNvPr id="3" name="Subtitle 2"/>
          <p:cNvSpPr>
            <a:spLocks noGrp="1"/>
          </p:cNvSpPr>
          <p:nvPr>
            <p:ph type="subTitle" idx="1"/>
          </p:nvPr>
        </p:nvSpPr>
        <p:spPr>
          <a:xfrm>
            <a:off x="685800" y="1981200"/>
            <a:ext cx="7772400" cy="3733800"/>
          </a:xfrm>
        </p:spPr>
        <p:txBody>
          <a:bodyPr/>
          <a:lstStyle/>
          <a:p>
            <a:r>
              <a:rPr lang="en-US" sz="6000" dirty="0" smtClean="0"/>
              <a:t>IRB Guidance for Faculty Advisors </a:t>
            </a:r>
            <a:endParaRPr lang="en-US" sz="36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Who Can Be an Advisor?</a:t>
            </a:r>
            <a:endParaRPr lang="en-US" dirty="0">
              <a:solidFill>
                <a:schemeClr val="tx1"/>
              </a:solidFill>
            </a:endParaRPr>
          </a:p>
        </p:txBody>
      </p:sp>
      <p:sp>
        <p:nvSpPr>
          <p:cNvPr id="3" name="Content Placeholder 2"/>
          <p:cNvSpPr>
            <a:spLocks noGrp="1"/>
          </p:cNvSpPr>
          <p:nvPr>
            <p:ph idx="1"/>
          </p:nvPr>
        </p:nvSpPr>
        <p:spPr/>
        <p:txBody>
          <a:bodyPr/>
          <a:lstStyle/>
          <a:p>
            <a:pPr marL="342900" lvl="1" indent="-342900">
              <a:buFontTx/>
              <a:buChar char="•"/>
            </a:pPr>
            <a:r>
              <a:rPr lang="en-US" sz="3600" dirty="0" smtClean="0">
                <a:solidFill>
                  <a:srgbClr val="000000"/>
                </a:solidFill>
                <a:latin typeface="Arial" pitchFamily="34" charset="0"/>
              </a:rPr>
              <a:t>Only faculty, may serve as faculty advisors. Adjuncts and graduate teaching assistants are ineligible.</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Not Human Subjects Research</a:t>
            </a:r>
            <a:endParaRPr lang="en-US" dirty="0">
              <a:solidFill>
                <a:schemeClr val="accent4"/>
              </a:solidFill>
            </a:endParaRPr>
          </a:p>
        </p:txBody>
      </p:sp>
      <p:sp>
        <p:nvSpPr>
          <p:cNvPr id="3" name="Content Placeholder 2"/>
          <p:cNvSpPr>
            <a:spLocks noGrp="1"/>
          </p:cNvSpPr>
          <p:nvPr>
            <p:ph idx="1"/>
          </p:nvPr>
        </p:nvSpPr>
        <p:spPr>
          <a:xfrm>
            <a:off x="685800" y="1371600"/>
            <a:ext cx="7772400" cy="5181600"/>
          </a:xfrm>
        </p:spPr>
        <p:txBody>
          <a:bodyPr/>
          <a:lstStyle/>
          <a:p>
            <a:r>
              <a:rPr lang="en-US" dirty="0" smtClean="0"/>
              <a:t>Publicly available dataset that does NOT require special permissions.</a:t>
            </a:r>
          </a:p>
          <a:p>
            <a:r>
              <a:rPr lang="en-US" dirty="0" smtClean="0"/>
              <a:t>Data about living individuals from an existing data set, where identity cannot be readily ascertained or associated with data.</a:t>
            </a:r>
          </a:p>
          <a:p>
            <a:r>
              <a:rPr lang="en-US" dirty="0" smtClean="0"/>
              <a:t>Class project for a grade that will not be disseminated outside the classroom.</a:t>
            </a:r>
          </a:p>
          <a:p>
            <a:r>
              <a:rPr lang="en-US" dirty="0" smtClean="0"/>
              <a:t>Evaluation of a program for quality improvement with NO plans to publish </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Faculty Advisors Should:</a:t>
            </a:r>
            <a:endParaRPr lang="en-US" dirty="0">
              <a:solidFill>
                <a:schemeClr val="tx1"/>
              </a:solidFill>
            </a:endParaRPr>
          </a:p>
        </p:txBody>
      </p:sp>
      <p:sp>
        <p:nvSpPr>
          <p:cNvPr id="3" name="Content Placeholder 2"/>
          <p:cNvSpPr>
            <a:spLocks noGrp="1"/>
          </p:cNvSpPr>
          <p:nvPr>
            <p:ph idx="1"/>
          </p:nvPr>
        </p:nvSpPr>
        <p:spPr>
          <a:xfrm>
            <a:off x="685800" y="1371600"/>
            <a:ext cx="7772400" cy="5105400"/>
          </a:xfrm>
        </p:spPr>
        <p:txBody>
          <a:bodyPr/>
          <a:lstStyle/>
          <a:p>
            <a:r>
              <a:rPr lang="en-US" b="1" u="sng" dirty="0" smtClean="0"/>
              <a:t>Be Informed</a:t>
            </a:r>
            <a:r>
              <a:rPr lang="en-US" dirty="0" smtClean="0"/>
              <a:t>.</a:t>
            </a:r>
          </a:p>
          <a:p>
            <a:r>
              <a:rPr lang="en-US" dirty="0" smtClean="0"/>
              <a:t>Contact the Office of Responsible Research Practices (x8960, Shuster 303, </a:t>
            </a:r>
            <a:r>
              <a:rPr lang="en-US" dirty="0" smtClean="0">
                <a:hlinkClick r:id="rId2"/>
              </a:rPr>
              <a:t>tara.prairie@lehman.cuny.edu</a:t>
            </a:r>
            <a:r>
              <a:rPr lang="en-US" dirty="0" smtClean="0"/>
              <a:t>) to discuss policy &amp; procedures for obtaining IRB Review before initiation of research activities. </a:t>
            </a:r>
          </a:p>
          <a:p>
            <a:r>
              <a:rPr lang="en-US" dirty="0" smtClean="0"/>
              <a:t>Familiarize yourself with institutional requirements for the conduct of human subjects research. </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Faculty Advisors Should:</a:t>
            </a:r>
            <a:endParaRPr lang="en-US" dirty="0">
              <a:solidFill>
                <a:schemeClr val="tx1"/>
              </a:solidFill>
            </a:endParaRPr>
          </a:p>
        </p:txBody>
      </p:sp>
      <p:sp>
        <p:nvSpPr>
          <p:cNvPr id="3" name="Content Placeholder 2"/>
          <p:cNvSpPr>
            <a:spLocks noGrp="1"/>
          </p:cNvSpPr>
          <p:nvPr>
            <p:ph idx="1"/>
          </p:nvPr>
        </p:nvSpPr>
        <p:spPr/>
        <p:txBody>
          <a:bodyPr/>
          <a:lstStyle/>
          <a:p>
            <a:r>
              <a:rPr lang="en-US" b="1" u="sng" dirty="0" smtClean="0"/>
              <a:t>Complete CITI Training</a:t>
            </a:r>
            <a:r>
              <a:rPr lang="en-US" dirty="0" smtClean="0"/>
              <a:t>.</a:t>
            </a:r>
          </a:p>
          <a:p>
            <a:r>
              <a:rPr lang="en-US" dirty="0" smtClean="0"/>
              <a:t>An updated certificate is expected to be attached to all student work.</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Faculty Advisors Should:</a:t>
            </a:r>
            <a:endParaRPr lang="en-US" dirty="0">
              <a:solidFill>
                <a:schemeClr val="tx1"/>
              </a:solidFill>
            </a:endParaRPr>
          </a:p>
        </p:txBody>
      </p:sp>
      <p:sp>
        <p:nvSpPr>
          <p:cNvPr id="3" name="Content Placeholder 2"/>
          <p:cNvSpPr>
            <a:spLocks noGrp="1"/>
          </p:cNvSpPr>
          <p:nvPr>
            <p:ph idx="1"/>
          </p:nvPr>
        </p:nvSpPr>
        <p:spPr/>
        <p:txBody>
          <a:bodyPr/>
          <a:lstStyle/>
          <a:p>
            <a:r>
              <a:rPr lang="en-US" b="1" u="sng" dirty="0" smtClean="0"/>
              <a:t>Assist students with protocol submission</a:t>
            </a:r>
            <a:r>
              <a:rPr lang="en-US" dirty="0" smtClean="0"/>
              <a:t>. </a:t>
            </a:r>
          </a:p>
          <a:p>
            <a:r>
              <a:rPr lang="en-US" dirty="0" smtClean="0"/>
              <a:t>When proposed activities constitute research with human subjects, it is the responsibility of the faculty advisor to assist students in preparing and reviewing materials to be submitted to the IRB. </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Faculty Advisors Are:</a:t>
            </a:r>
            <a:endParaRPr lang="en-US" dirty="0">
              <a:solidFill>
                <a:schemeClr val="tx1"/>
              </a:solidFill>
            </a:endParaRPr>
          </a:p>
        </p:txBody>
      </p:sp>
      <p:sp>
        <p:nvSpPr>
          <p:cNvPr id="3" name="Content Placeholder 2"/>
          <p:cNvSpPr>
            <a:spLocks noGrp="1"/>
          </p:cNvSpPr>
          <p:nvPr>
            <p:ph idx="1"/>
          </p:nvPr>
        </p:nvSpPr>
        <p:spPr/>
        <p:txBody>
          <a:bodyPr/>
          <a:lstStyle/>
          <a:p>
            <a:r>
              <a:rPr lang="en-US" dirty="0" smtClean="0"/>
              <a:t>Responsible for reviewing the scientific integrity of the project, including evaluating the scientific rigor and merit of the study. </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Faculty Advisors Should:</a:t>
            </a:r>
            <a:endParaRPr lang="en-US" dirty="0">
              <a:solidFill>
                <a:schemeClr val="tx1"/>
              </a:solidFill>
            </a:endParaRPr>
          </a:p>
        </p:txBody>
      </p:sp>
      <p:sp>
        <p:nvSpPr>
          <p:cNvPr id="3" name="Content Placeholder 2"/>
          <p:cNvSpPr>
            <a:spLocks noGrp="1"/>
          </p:cNvSpPr>
          <p:nvPr>
            <p:ph idx="1"/>
          </p:nvPr>
        </p:nvSpPr>
        <p:spPr/>
        <p:txBody>
          <a:bodyPr/>
          <a:lstStyle/>
          <a:p>
            <a:r>
              <a:rPr lang="en-US" b="1" u="sng" dirty="0" smtClean="0"/>
              <a:t>Educate Students</a:t>
            </a:r>
            <a:r>
              <a:rPr lang="en-US" dirty="0" smtClean="0"/>
              <a:t> on the role of the CUNY IRB and the importance of research review. Students must complete the CITI training for human subjects &amp; RCR before submitting an application to the IRB. </a:t>
            </a:r>
          </a:p>
          <a:p>
            <a:r>
              <a:rPr lang="en-US" dirty="0" smtClean="0"/>
              <a:t>I am also available to speak to classes. </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Faculty Advisors Should:</a:t>
            </a:r>
            <a:endParaRPr lang="en-US" dirty="0">
              <a:solidFill>
                <a:schemeClr val="tx1"/>
              </a:solidFill>
            </a:endParaRPr>
          </a:p>
        </p:txBody>
      </p:sp>
      <p:sp>
        <p:nvSpPr>
          <p:cNvPr id="3" name="Content Placeholder 2"/>
          <p:cNvSpPr>
            <a:spLocks noGrp="1"/>
          </p:cNvSpPr>
          <p:nvPr>
            <p:ph idx="1"/>
          </p:nvPr>
        </p:nvSpPr>
        <p:spPr/>
        <p:txBody>
          <a:bodyPr/>
          <a:lstStyle/>
          <a:p>
            <a:r>
              <a:rPr lang="en-US" b="1" u="sng" dirty="0" smtClean="0"/>
              <a:t>Maintain ethical standards</a:t>
            </a:r>
            <a:r>
              <a:rPr lang="en-US" dirty="0" smtClean="0"/>
              <a:t>. </a:t>
            </a:r>
          </a:p>
          <a:p>
            <a:r>
              <a:rPr lang="en-US" dirty="0" smtClean="0"/>
              <a:t>Faculty advisors ensure that projects are conducted in the highest ethical standards and that students understand and implement these ethical standards in the conduct of their research. </a:t>
            </a:r>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Faculty Advisors Should:</a:t>
            </a:r>
            <a:endParaRPr lang="en-US" dirty="0">
              <a:solidFill>
                <a:schemeClr val="tx1"/>
              </a:solidFill>
            </a:endParaRPr>
          </a:p>
        </p:txBody>
      </p:sp>
      <p:sp>
        <p:nvSpPr>
          <p:cNvPr id="3" name="Content Placeholder 2"/>
          <p:cNvSpPr>
            <a:spLocks noGrp="1"/>
          </p:cNvSpPr>
          <p:nvPr>
            <p:ph idx="1"/>
          </p:nvPr>
        </p:nvSpPr>
        <p:spPr/>
        <p:txBody>
          <a:bodyPr/>
          <a:lstStyle/>
          <a:p>
            <a:r>
              <a:rPr lang="en-US" b="1" u="sng" dirty="0" smtClean="0"/>
              <a:t>Help students navigate the IRB Process</a:t>
            </a:r>
            <a:r>
              <a:rPr lang="en-US" dirty="0" smtClean="0"/>
              <a:t>. </a:t>
            </a:r>
          </a:p>
          <a:p>
            <a:r>
              <a:rPr lang="en-US" dirty="0" smtClean="0"/>
              <a:t>Faculty advisors should contact my office to determine what the requirements are for submission to the IRB and help students understand the CUNY IRB process.</a:t>
            </a: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Faculty Advisors Should:</a:t>
            </a:r>
            <a:endParaRPr lang="en-US" dirty="0">
              <a:solidFill>
                <a:schemeClr val="tx1"/>
              </a:solidFill>
            </a:endParaRPr>
          </a:p>
        </p:txBody>
      </p:sp>
      <p:sp>
        <p:nvSpPr>
          <p:cNvPr id="3" name="Content Placeholder 2"/>
          <p:cNvSpPr>
            <a:spLocks noGrp="1"/>
          </p:cNvSpPr>
          <p:nvPr>
            <p:ph idx="1"/>
          </p:nvPr>
        </p:nvSpPr>
        <p:spPr/>
        <p:txBody>
          <a:bodyPr/>
          <a:lstStyle/>
          <a:p>
            <a:r>
              <a:rPr lang="en-US" b="1" u="sng" dirty="0" smtClean="0"/>
              <a:t>Take an active role</a:t>
            </a:r>
            <a:r>
              <a:rPr lang="en-US" dirty="0" smtClean="0"/>
              <a:t> in the IRB review process and assist students when presented with questions and comments from the IRB or my office. </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Faculty Advisors Should:</a:t>
            </a:r>
            <a:endParaRPr lang="en-US" dirty="0">
              <a:solidFill>
                <a:schemeClr val="tx1"/>
              </a:solidFill>
            </a:endParaRPr>
          </a:p>
        </p:txBody>
      </p:sp>
      <p:sp>
        <p:nvSpPr>
          <p:cNvPr id="3" name="Content Placeholder 2"/>
          <p:cNvSpPr>
            <a:spLocks noGrp="1"/>
          </p:cNvSpPr>
          <p:nvPr>
            <p:ph idx="1"/>
          </p:nvPr>
        </p:nvSpPr>
        <p:spPr/>
        <p:txBody>
          <a:bodyPr/>
          <a:lstStyle/>
          <a:p>
            <a:r>
              <a:rPr lang="en-US" b="1" u="sng" dirty="0" smtClean="0"/>
              <a:t>Oversee changes</a:t>
            </a:r>
            <a:r>
              <a:rPr lang="en-US" dirty="0" smtClean="0"/>
              <a:t>.</a:t>
            </a:r>
          </a:p>
          <a:p>
            <a:r>
              <a:rPr lang="en-US" dirty="0" smtClean="0"/>
              <a:t>Ensure that before a change is implemented to an approved protocol that it is approved by the IRB. All changes must be reviewed by the faculty mentor before submission to the IRB. </a:t>
            </a: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Faculty Advisors Should:</a:t>
            </a:r>
            <a:endParaRPr lang="en-US" dirty="0">
              <a:solidFill>
                <a:schemeClr val="tx1"/>
              </a:solidFill>
            </a:endParaRPr>
          </a:p>
        </p:txBody>
      </p:sp>
      <p:sp>
        <p:nvSpPr>
          <p:cNvPr id="3" name="Content Placeholder 2"/>
          <p:cNvSpPr>
            <a:spLocks noGrp="1"/>
          </p:cNvSpPr>
          <p:nvPr>
            <p:ph idx="1"/>
          </p:nvPr>
        </p:nvSpPr>
        <p:spPr/>
        <p:txBody>
          <a:bodyPr/>
          <a:lstStyle/>
          <a:p>
            <a:r>
              <a:rPr lang="en-US" b="1" u="sng" dirty="0" smtClean="0"/>
              <a:t>Report any adverse events</a:t>
            </a:r>
            <a:r>
              <a:rPr lang="en-US" dirty="0" smtClean="0"/>
              <a:t> or other research related problems to my office as soon as possible. </a:t>
            </a:r>
          </a:p>
          <a:p>
            <a:pPr>
              <a:buNone/>
            </a:pPr>
            <a:endParaRPr lang="en-US" sz="1600" dirty="0" smtClean="0"/>
          </a:p>
          <a:p>
            <a:pPr algn="ctr">
              <a:buNone/>
            </a:pPr>
            <a:r>
              <a:rPr lang="en-US" dirty="0" smtClean="0"/>
              <a:t>Tara Prairie</a:t>
            </a:r>
          </a:p>
          <a:p>
            <a:pPr algn="ctr">
              <a:buNone/>
            </a:pPr>
            <a:r>
              <a:rPr lang="en-US" dirty="0" smtClean="0"/>
              <a:t>X8960</a:t>
            </a:r>
          </a:p>
          <a:p>
            <a:pPr algn="ctr">
              <a:buNone/>
            </a:pPr>
            <a:r>
              <a:rPr lang="en-US" dirty="0" smtClean="0"/>
              <a:t>Shuster 303</a:t>
            </a:r>
          </a:p>
          <a:p>
            <a:pPr algn="ctr">
              <a:buNone/>
            </a:pPr>
            <a:r>
              <a:rPr lang="en-US" dirty="0" smtClean="0">
                <a:hlinkClick r:id="rId2"/>
              </a:rPr>
              <a:t>tara.prairie@lehman.cuny.edu</a:t>
            </a:r>
            <a:endParaRPr lang="en-US" dirty="0" smtClean="0"/>
          </a:p>
          <a:p>
            <a:pPr algn="ctr">
              <a:buNone/>
            </a:pPr>
            <a:r>
              <a:rPr lang="en-US" dirty="0" smtClean="0">
                <a:hlinkClick r:id="rId3"/>
              </a:rPr>
              <a:t>hrpp.administrator@lehman.cuny.edu</a:t>
            </a:r>
            <a:r>
              <a:rPr lang="en-US" dirty="0" smtClean="0"/>
              <a:t> </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Not Human Subjects Research</a:t>
            </a:r>
            <a:endParaRPr lang="en-US" dirty="0">
              <a:solidFill>
                <a:schemeClr val="accent4"/>
              </a:solidFill>
            </a:endParaRPr>
          </a:p>
        </p:txBody>
      </p:sp>
      <p:sp>
        <p:nvSpPr>
          <p:cNvPr id="3" name="Content Placeholder 2"/>
          <p:cNvSpPr>
            <a:spLocks noGrp="1"/>
          </p:cNvSpPr>
          <p:nvPr>
            <p:ph idx="1"/>
          </p:nvPr>
        </p:nvSpPr>
        <p:spPr>
          <a:xfrm>
            <a:off x="685800" y="1371600"/>
            <a:ext cx="7772400" cy="5181600"/>
          </a:xfrm>
        </p:spPr>
        <p:txBody>
          <a:bodyPr/>
          <a:lstStyle/>
          <a:p>
            <a:r>
              <a:rPr lang="en-US" sz="2700" dirty="0" smtClean="0"/>
              <a:t>Evaluation of a program for quality improvement with NO plans to publish or present the results outside of CUNY.</a:t>
            </a:r>
          </a:p>
          <a:p>
            <a:r>
              <a:rPr lang="en-US" sz="2700" dirty="0" smtClean="0"/>
              <a:t>Data from death records or about non-living individuals.</a:t>
            </a:r>
          </a:p>
          <a:p>
            <a:r>
              <a:rPr lang="en-US" sz="2700" dirty="0" smtClean="0"/>
              <a:t>Limited to an analysis of a single case report where findings may or may not be generalized.</a:t>
            </a:r>
          </a:p>
          <a:p>
            <a:r>
              <a:rPr lang="en-US" sz="2700" dirty="0" smtClean="0"/>
              <a:t>Open-ended interviews that ONLY document a specific historical event or the experience of individuals without the intent to draw conclusions or generalize findings.  </a:t>
            </a:r>
            <a:endParaRPr lang="en-US" sz="27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Faculty Advisors Should:</a:t>
            </a:r>
            <a:endParaRPr lang="en-US" dirty="0">
              <a:solidFill>
                <a:schemeClr val="tx1"/>
              </a:solidFill>
            </a:endParaRPr>
          </a:p>
        </p:txBody>
      </p:sp>
      <p:sp>
        <p:nvSpPr>
          <p:cNvPr id="3" name="Content Placeholder 2"/>
          <p:cNvSpPr>
            <a:spLocks noGrp="1"/>
          </p:cNvSpPr>
          <p:nvPr>
            <p:ph idx="1"/>
          </p:nvPr>
        </p:nvSpPr>
        <p:spPr/>
        <p:txBody>
          <a:bodyPr/>
          <a:lstStyle/>
          <a:p>
            <a:r>
              <a:rPr lang="en-US" b="1" u="sng" dirty="0" smtClean="0"/>
              <a:t>Ensure that continuing review requirements</a:t>
            </a:r>
            <a:r>
              <a:rPr lang="en-US" dirty="0" smtClean="0"/>
              <a:t> are satisfied when applicable and </a:t>
            </a:r>
            <a:r>
              <a:rPr lang="en-US" b="1" u="sng" dirty="0" smtClean="0"/>
              <a:t>ensure the study is closed</a:t>
            </a:r>
            <a:r>
              <a:rPr lang="en-US" dirty="0" smtClean="0"/>
              <a:t> at the conclusion of the study. </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Faculty Advisors Should:</a:t>
            </a:r>
            <a:endParaRPr lang="en-US" dirty="0">
              <a:solidFill>
                <a:schemeClr val="tx1"/>
              </a:solidFill>
            </a:endParaRPr>
          </a:p>
        </p:txBody>
      </p:sp>
      <p:sp>
        <p:nvSpPr>
          <p:cNvPr id="3" name="Content Placeholder 2"/>
          <p:cNvSpPr>
            <a:spLocks noGrp="1"/>
          </p:cNvSpPr>
          <p:nvPr>
            <p:ph idx="1"/>
          </p:nvPr>
        </p:nvSpPr>
        <p:spPr/>
        <p:txBody>
          <a:bodyPr/>
          <a:lstStyle/>
          <a:p>
            <a:r>
              <a:rPr lang="en-US" dirty="0" smtClean="0"/>
              <a:t>Help students navigate research conducted in the NYC Department of Education.</a:t>
            </a:r>
          </a:p>
          <a:p>
            <a:r>
              <a:rPr lang="en-US" dirty="0" smtClean="0"/>
              <a:t>I am also available.</a:t>
            </a: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alphaModFix amt="5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lumMod val="90000"/>
                  </a:schemeClr>
                </a:solidFill>
              </a:rPr>
              <a:t>Guiding Student Research</a:t>
            </a:r>
            <a:endParaRPr lang="en-US" dirty="0">
              <a:solidFill>
                <a:schemeClr val="bg1">
                  <a:lumMod val="90000"/>
                </a:schemeClr>
              </a:solidFill>
            </a:endParaRPr>
          </a:p>
        </p:txBody>
      </p:sp>
      <p:sp>
        <p:nvSpPr>
          <p:cNvPr id="3" name="Subtitle 2"/>
          <p:cNvSpPr>
            <a:spLocks noGrp="1"/>
          </p:cNvSpPr>
          <p:nvPr>
            <p:ph type="subTitle" idx="1"/>
          </p:nvPr>
        </p:nvSpPr>
        <p:spPr>
          <a:xfrm>
            <a:off x="685800" y="1981200"/>
            <a:ext cx="7772400" cy="3733800"/>
          </a:xfrm>
        </p:spPr>
        <p:txBody>
          <a:bodyPr/>
          <a:lstStyle/>
          <a:p>
            <a:r>
              <a:rPr lang="en-US" sz="6000" dirty="0" smtClean="0"/>
              <a:t>Research Conducted at the NYC Department of Education</a:t>
            </a:r>
            <a:endParaRPr lang="en-US" sz="36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NYC DOE IRB Calendar</a:t>
            </a:r>
            <a:endParaRPr lang="en-US" dirty="0">
              <a:solidFill>
                <a:schemeClr val="tx1"/>
              </a:solidFill>
            </a:endParaRPr>
          </a:p>
        </p:txBody>
      </p:sp>
      <p:sp>
        <p:nvSpPr>
          <p:cNvPr id="3" name="Content Placeholder 2"/>
          <p:cNvSpPr>
            <a:spLocks noGrp="1"/>
          </p:cNvSpPr>
          <p:nvPr>
            <p:ph idx="1"/>
          </p:nvPr>
        </p:nvSpPr>
        <p:spPr/>
        <p:txBody>
          <a:bodyPr/>
          <a:lstStyle/>
          <a:p>
            <a:r>
              <a:rPr lang="en-US" dirty="0" smtClean="0"/>
              <a:t>Complete proposals received by the submission deadline will be reviewed during the corresponding IRB </a:t>
            </a:r>
            <a:r>
              <a:rPr lang="en-US" dirty="0" smtClean="0"/>
              <a:t>meeting. Find calendar here: </a:t>
            </a:r>
            <a:r>
              <a:rPr lang="en-US" dirty="0" smtClean="0">
                <a:hlinkClick r:id="rId2"/>
              </a:rPr>
              <a:t>http</a:t>
            </a:r>
            <a:r>
              <a:rPr lang="en-US" dirty="0" smtClean="0">
                <a:hlinkClick r:id="rId2"/>
              </a:rPr>
              <a:t>://schools.nyc.gov/Accountability/data/DataRequests</a:t>
            </a:r>
            <a:r>
              <a:rPr lang="en-US" dirty="0" smtClean="0"/>
              <a:t> </a:t>
            </a:r>
          </a:p>
          <a:p>
            <a:pPr>
              <a:buNone/>
            </a:pPr>
            <a:endParaRPr lang="en-US" dirty="0" smtClean="0"/>
          </a:p>
          <a:p>
            <a:pPr algn="ctr">
              <a:buNone/>
            </a:pPr>
            <a:endParaRPr lang="en-US" dirty="0" smtClean="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NYC DOE IRB</a:t>
            </a:r>
            <a:endParaRPr lang="en-US" dirty="0">
              <a:solidFill>
                <a:schemeClr val="tx1"/>
              </a:solidFill>
            </a:endParaRPr>
          </a:p>
        </p:txBody>
      </p:sp>
      <p:sp>
        <p:nvSpPr>
          <p:cNvPr id="3" name="Content Placeholder 2"/>
          <p:cNvSpPr>
            <a:spLocks noGrp="1"/>
          </p:cNvSpPr>
          <p:nvPr>
            <p:ph idx="1"/>
          </p:nvPr>
        </p:nvSpPr>
        <p:spPr/>
        <p:txBody>
          <a:bodyPr/>
          <a:lstStyle/>
          <a:p>
            <a:r>
              <a:rPr lang="en-US" dirty="0" smtClean="0"/>
              <a:t>All research proposals must be submitted through the NYC Department of Education’s electronic submission platform, IRBManager.  To log on to the system go to </a:t>
            </a:r>
          </a:p>
          <a:p>
            <a:r>
              <a:rPr lang="en-US" dirty="0" smtClean="0">
                <a:hlinkClick r:id="rId2"/>
              </a:rPr>
              <a:t>https://login.irbmanager.com</a:t>
            </a:r>
            <a:r>
              <a:rPr lang="en-US" dirty="0" smtClean="0"/>
              <a:t> and follow the instructions for creating a password (</a:t>
            </a:r>
            <a:r>
              <a:rPr lang="en-US" dirty="0" smtClean="0">
                <a:hlinkClick r:id="rId3"/>
              </a:rPr>
              <a:t>click here</a:t>
            </a:r>
            <a:r>
              <a:rPr lang="en-US" dirty="0" smtClean="0"/>
              <a:t>).</a:t>
            </a:r>
            <a:br>
              <a:rPr lang="en-US" dirty="0" smtClean="0"/>
            </a:br>
            <a:r>
              <a:rPr lang="en-US" dirty="0" smtClean="0"/>
              <a:t/>
            </a:r>
            <a:br>
              <a:rPr lang="en-US" dirty="0" smtClean="0"/>
            </a:b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tx1"/>
                </a:solidFill>
              </a:rPr>
              <a:t/>
            </a:r>
            <a:br>
              <a:rPr lang="en-US" sz="3200" dirty="0" smtClean="0">
                <a:solidFill>
                  <a:schemeClr val="tx1"/>
                </a:solidFill>
              </a:rPr>
            </a:br>
            <a:r>
              <a:rPr lang="en-US" sz="3200" dirty="0" smtClean="0">
                <a:solidFill>
                  <a:schemeClr val="tx1"/>
                </a:solidFill>
              </a:rPr>
              <a:t>Who should submit a proposal to the NYC DOE IRB?</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Any person who wishes to conduct research at a school site or gather information on or from </a:t>
            </a:r>
            <a:r>
              <a:rPr lang="en-US" b="1" dirty="0" smtClean="0"/>
              <a:t>students</a:t>
            </a:r>
            <a:r>
              <a:rPr lang="en-US" dirty="0" smtClean="0"/>
              <a:t> or </a:t>
            </a:r>
            <a:r>
              <a:rPr lang="en-US" b="1" dirty="0" smtClean="0"/>
              <a:t>school staff </a:t>
            </a:r>
            <a:r>
              <a:rPr lang="en-US" dirty="0" smtClean="0"/>
              <a:t>must obtain written approval from the IRB.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tx1"/>
                </a:solidFill>
              </a:rPr>
              <a:t/>
            </a:r>
            <a:br>
              <a:rPr lang="en-US" sz="3200" dirty="0" smtClean="0">
                <a:solidFill>
                  <a:schemeClr val="tx1"/>
                </a:solidFill>
              </a:rPr>
            </a:br>
            <a:r>
              <a:rPr lang="en-US" sz="3200" dirty="0" smtClean="0">
                <a:solidFill>
                  <a:schemeClr val="tx1"/>
                </a:solidFill>
              </a:rPr>
              <a:t>Who should submit a proposal to the NYC DOE IRB?</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sz="3100" dirty="0" smtClean="0"/>
              <a:t>Graduate and undergraduate degree candidates, university faculty, independent researchers, and private and public agencies must all submit proposals before conducting research. This procedure applies even if the researcher is employed by the school system in another capacity (e.g., school administrators and teachers conducting research for graduate studies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tx1"/>
                </a:solidFill>
              </a:rPr>
              <a:t/>
            </a:r>
            <a:br>
              <a:rPr lang="en-US" sz="3200" dirty="0" smtClean="0">
                <a:solidFill>
                  <a:schemeClr val="tx1"/>
                </a:solidFill>
              </a:rPr>
            </a:br>
            <a:r>
              <a:rPr lang="en-US" sz="3600" dirty="0" smtClean="0">
                <a:solidFill>
                  <a:schemeClr val="tx1"/>
                </a:solidFill>
              </a:rPr>
              <a:t>NYC DOE IRB Continuing Review</a:t>
            </a:r>
            <a:r>
              <a:rPr lang="en-US" sz="3600" dirty="0" smtClean="0"/>
              <a:t/>
            </a:r>
            <a:br>
              <a:rPr lang="en-US" sz="3600" dirty="0" smtClean="0"/>
            </a:br>
            <a:endParaRPr lang="en-US" sz="3600" dirty="0"/>
          </a:p>
        </p:txBody>
      </p:sp>
      <p:sp>
        <p:nvSpPr>
          <p:cNvPr id="3" name="Content Placeholder 2"/>
          <p:cNvSpPr>
            <a:spLocks noGrp="1"/>
          </p:cNvSpPr>
          <p:nvPr>
            <p:ph idx="1"/>
          </p:nvPr>
        </p:nvSpPr>
        <p:spPr/>
        <p:txBody>
          <a:bodyPr/>
          <a:lstStyle/>
          <a:p>
            <a:r>
              <a:rPr lang="en-US" dirty="0" smtClean="0"/>
              <a:t>Please note that approval to conduct research is in effect for one year only. </a:t>
            </a:r>
          </a:p>
          <a:p>
            <a:r>
              <a:rPr lang="en-US" dirty="0" smtClean="0"/>
              <a:t>If the study is not completed within a year, the researcher must apply for a continuation. </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tx1"/>
                </a:solidFill>
              </a:rPr>
              <a:t/>
            </a:r>
            <a:br>
              <a:rPr lang="en-US" sz="3200" dirty="0" smtClean="0">
                <a:solidFill>
                  <a:schemeClr val="tx1"/>
                </a:solidFill>
              </a:rPr>
            </a:br>
            <a:r>
              <a:rPr lang="en-US" sz="3600" dirty="0" smtClean="0">
                <a:solidFill>
                  <a:schemeClr val="tx1"/>
                </a:solidFill>
              </a:rPr>
              <a:t>NYC DOE IRB Continuing Review</a:t>
            </a:r>
            <a:r>
              <a:rPr lang="en-US" sz="3600" dirty="0" smtClean="0"/>
              <a:t/>
            </a:r>
            <a:br>
              <a:rPr lang="en-US" sz="3600" dirty="0" smtClean="0"/>
            </a:br>
            <a:endParaRPr lang="en-US" sz="3600" dirty="0"/>
          </a:p>
        </p:txBody>
      </p:sp>
      <p:sp>
        <p:nvSpPr>
          <p:cNvPr id="3" name="Content Placeholder 2"/>
          <p:cNvSpPr>
            <a:spLocks noGrp="1"/>
          </p:cNvSpPr>
          <p:nvPr>
            <p:ph idx="1"/>
          </p:nvPr>
        </p:nvSpPr>
        <p:spPr/>
        <p:txBody>
          <a:bodyPr/>
          <a:lstStyle/>
          <a:p>
            <a:r>
              <a:rPr lang="en-US" dirty="0" smtClean="0"/>
              <a:t>A continuation request should contain a copy of the original IRB approval letter and should detail any changes made to the previously approved research proposal, including changes to the original timeline, research participants yet to be recruited, copies of revised forms, letters and protocols and a summary of findings to date.</a:t>
            </a:r>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NYC DOE Data Requests </a:t>
            </a:r>
            <a:endParaRPr lang="en-US" dirty="0">
              <a:solidFill>
                <a:schemeClr val="tx1"/>
              </a:solidFill>
            </a:endParaRPr>
          </a:p>
        </p:txBody>
      </p:sp>
      <p:sp>
        <p:nvSpPr>
          <p:cNvPr id="3" name="Content Placeholder 2"/>
          <p:cNvSpPr>
            <a:spLocks noGrp="1"/>
          </p:cNvSpPr>
          <p:nvPr>
            <p:ph idx="1"/>
          </p:nvPr>
        </p:nvSpPr>
        <p:spPr/>
        <p:txBody>
          <a:bodyPr/>
          <a:lstStyle/>
          <a:p>
            <a:r>
              <a:rPr lang="en-US" dirty="0" smtClean="0"/>
              <a:t>If your research does not involve human subjects, and instead exclusively relies on the use of DOE data, you do not need to submit to the IRB.  However, you must complete the data request process.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solidFill>
              </a:rPr>
              <a:t>Exempt Review</a:t>
            </a:r>
            <a:endParaRPr lang="en-US" dirty="0">
              <a:solidFill>
                <a:schemeClr val="accent4"/>
              </a:solidFill>
            </a:endParaRPr>
          </a:p>
        </p:txBody>
      </p:sp>
      <p:sp>
        <p:nvSpPr>
          <p:cNvPr id="3" name="Content Placeholder 2"/>
          <p:cNvSpPr>
            <a:spLocks noGrp="1"/>
          </p:cNvSpPr>
          <p:nvPr>
            <p:ph idx="1"/>
          </p:nvPr>
        </p:nvSpPr>
        <p:spPr/>
        <p:txBody>
          <a:bodyPr/>
          <a:lstStyle/>
          <a:p>
            <a:r>
              <a:rPr lang="en-US" sz="3000" dirty="0" smtClean="0"/>
              <a:t>Does NOT mean you are exempt from IRB review.</a:t>
            </a:r>
          </a:p>
          <a:p>
            <a:r>
              <a:rPr lang="en-US" sz="3000" dirty="0" smtClean="0"/>
              <a:t>The PI must still submit a </a:t>
            </a:r>
            <a:r>
              <a:rPr lang="en-US" sz="3000" dirty="0"/>
              <a:t>R</a:t>
            </a:r>
            <a:r>
              <a:rPr lang="en-US" sz="3000" dirty="0" smtClean="0"/>
              <a:t>equest for Exemption.</a:t>
            </a:r>
          </a:p>
          <a:p>
            <a:r>
              <a:rPr lang="en-US" sz="3000" dirty="0" smtClean="0"/>
              <a:t>Exempt Review status means you are exempt from continuing review (annual review)</a:t>
            </a:r>
          </a:p>
          <a:p>
            <a:r>
              <a:rPr lang="en-US" sz="3000" dirty="0" smtClean="0"/>
              <a:t>Approved for three (3) years.</a:t>
            </a:r>
          </a:p>
          <a:p>
            <a:r>
              <a:rPr lang="en-US" sz="3000" dirty="0" smtClean="0"/>
              <a:t>Must resubmit request for exemption before 3 years is up.</a:t>
            </a:r>
            <a:endParaRPr lang="en-US" sz="300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NYC DOE Data Requests </a:t>
            </a:r>
            <a:endParaRPr lang="en-US" dirty="0">
              <a:solidFill>
                <a:schemeClr val="tx1"/>
              </a:solidFill>
            </a:endParaRPr>
          </a:p>
        </p:txBody>
      </p:sp>
      <p:sp>
        <p:nvSpPr>
          <p:cNvPr id="3" name="Content Placeholder 2"/>
          <p:cNvSpPr>
            <a:spLocks noGrp="1"/>
          </p:cNvSpPr>
          <p:nvPr>
            <p:ph idx="1"/>
          </p:nvPr>
        </p:nvSpPr>
        <p:spPr/>
        <p:txBody>
          <a:bodyPr/>
          <a:lstStyle/>
          <a:p>
            <a:r>
              <a:rPr lang="en-US" dirty="0" smtClean="0"/>
              <a:t>The data request process begins when you submit a brief scope of work </a:t>
            </a:r>
            <a:r>
              <a:rPr lang="en-US" b="1" dirty="0" smtClean="0"/>
              <a:t>(4 page maximum)</a:t>
            </a:r>
            <a:r>
              <a:rPr lang="en-US" dirty="0" smtClean="0"/>
              <a:t> and a list of your data needs to </a:t>
            </a:r>
            <a:r>
              <a:rPr lang="en-US" dirty="0" smtClean="0">
                <a:hlinkClick r:id="rId2"/>
              </a:rPr>
              <a:t>RPSGresearch@schools.nyc.gov.</a:t>
            </a:r>
            <a:r>
              <a:rPr lang="en-US" dirty="0" smtClean="0"/>
              <a:t>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NYC DOE Data Requests </a:t>
            </a:r>
            <a:endParaRPr lang="en-US" dirty="0">
              <a:solidFill>
                <a:schemeClr val="tx1"/>
              </a:solidFill>
            </a:endParaRPr>
          </a:p>
        </p:txBody>
      </p:sp>
      <p:sp>
        <p:nvSpPr>
          <p:cNvPr id="3" name="Content Placeholder 2"/>
          <p:cNvSpPr>
            <a:spLocks noGrp="1"/>
          </p:cNvSpPr>
          <p:nvPr>
            <p:ph idx="1"/>
          </p:nvPr>
        </p:nvSpPr>
        <p:spPr/>
        <p:txBody>
          <a:bodyPr/>
          <a:lstStyle/>
          <a:p>
            <a:pPr>
              <a:buNone/>
            </a:pPr>
            <a:r>
              <a:rPr lang="en-US" sz="2000" dirty="0" smtClean="0"/>
              <a:t>The scope of work must include:</a:t>
            </a:r>
          </a:p>
          <a:p>
            <a:pPr>
              <a:buFont typeface="+mj-lt"/>
              <a:buAutoNum type="arabicPeriod"/>
            </a:pPr>
            <a:r>
              <a:rPr lang="en-US" sz="2000" dirty="0" smtClean="0"/>
              <a:t>The organization conducting the evaluation or the institution the research is affiliated with </a:t>
            </a:r>
          </a:p>
          <a:p>
            <a:pPr marL="800100" lvl="1" indent="-342900">
              <a:buFont typeface="Arial" pitchFamily="34" charset="0"/>
              <a:buChar char="•"/>
            </a:pPr>
            <a:r>
              <a:rPr lang="en-US" sz="2000" dirty="0" smtClean="0"/>
              <a:t>A mailing address for the organization or researcher</a:t>
            </a:r>
          </a:p>
          <a:p>
            <a:pPr>
              <a:buFont typeface="+mj-lt"/>
              <a:buAutoNum type="arabicPeriod"/>
            </a:pPr>
            <a:r>
              <a:rPr lang="en-US" sz="2000" dirty="0" smtClean="0"/>
              <a:t>A statement of the research objectives and the purpose of the study </a:t>
            </a:r>
          </a:p>
          <a:p>
            <a:pPr>
              <a:buFont typeface="+mj-lt"/>
              <a:buAutoNum type="arabicPeriod"/>
            </a:pPr>
            <a:r>
              <a:rPr lang="en-US" sz="2000" dirty="0" smtClean="0"/>
              <a:t>The research hypotheses and methodology </a:t>
            </a:r>
          </a:p>
          <a:p>
            <a:pPr>
              <a:buFont typeface="+mj-lt"/>
              <a:buAutoNum type="arabicPeriod"/>
            </a:pPr>
            <a:r>
              <a:rPr lang="en-US" sz="2000" dirty="0" smtClean="0"/>
              <a:t>A timeline that describes key research activities and an estimated completion time </a:t>
            </a:r>
          </a:p>
          <a:p>
            <a:pPr>
              <a:buFont typeface="+mj-lt"/>
              <a:buAutoNum type="arabicPeriod"/>
            </a:pPr>
            <a:r>
              <a:rPr lang="en-US" sz="2000" dirty="0" smtClean="0"/>
              <a:t>A brief statement of the risks and benefits of the research </a:t>
            </a:r>
          </a:p>
          <a:p>
            <a:pPr>
              <a:buFont typeface="+mj-lt"/>
              <a:buAutoNum type="arabicPeriod"/>
            </a:pPr>
            <a:r>
              <a:rPr lang="en-US" sz="2000" dirty="0" smtClean="0"/>
              <a:t>A description of how the data will be used and the intended audience(s) for the findings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NYC DOE Data Requests </a:t>
            </a:r>
            <a:endParaRPr lang="en-US" dirty="0">
              <a:solidFill>
                <a:schemeClr val="tx1"/>
              </a:solidFill>
            </a:endParaRPr>
          </a:p>
        </p:txBody>
      </p:sp>
      <p:sp>
        <p:nvSpPr>
          <p:cNvPr id="3" name="Content Placeholder 2"/>
          <p:cNvSpPr>
            <a:spLocks noGrp="1"/>
          </p:cNvSpPr>
          <p:nvPr>
            <p:ph idx="1"/>
          </p:nvPr>
        </p:nvSpPr>
        <p:spPr/>
        <p:txBody>
          <a:bodyPr/>
          <a:lstStyle/>
          <a:p>
            <a:pPr>
              <a:buNone/>
            </a:pPr>
            <a:r>
              <a:rPr lang="en-US" sz="1800" dirty="0" smtClean="0"/>
              <a:t>The scope of work must include:</a:t>
            </a:r>
          </a:p>
          <a:p>
            <a:pPr>
              <a:buFont typeface="+mj-lt"/>
              <a:buAutoNum type="arabicPeriod" startAt="7"/>
            </a:pPr>
            <a:r>
              <a:rPr lang="en-US" sz="1800" dirty="0" smtClean="0"/>
              <a:t>A list of specific data needs, which must include the following:  </a:t>
            </a:r>
          </a:p>
          <a:p>
            <a:pPr marL="800100" lvl="1" indent="-342900">
              <a:buFont typeface="Arial" pitchFamily="34" charset="0"/>
              <a:buChar char="•"/>
            </a:pPr>
            <a:r>
              <a:rPr lang="en-US" sz="1800" dirty="0" smtClean="0"/>
              <a:t>School Years needed </a:t>
            </a:r>
          </a:p>
          <a:p>
            <a:pPr marL="800100" lvl="1" indent="-342900">
              <a:buFont typeface="Arial" pitchFamily="34" charset="0"/>
              <a:buChar char="•"/>
            </a:pPr>
            <a:r>
              <a:rPr lang="en-US" sz="1800" dirty="0" smtClean="0"/>
              <a:t>Grade levels </a:t>
            </a:r>
          </a:p>
          <a:p>
            <a:pPr marL="800100" lvl="1" indent="-342900">
              <a:buFont typeface="Arial" pitchFamily="34" charset="0"/>
              <a:buChar char="•"/>
            </a:pPr>
            <a:r>
              <a:rPr lang="en-US" sz="1800" dirty="0" smtClean="0"/>
              <a:t>The population of data requested (an entire school, district, sample taken for a research project, etc.)</a:t>
            </a:r>
          </a:p>
          <a:p>
            <a:pPr>
              <a:buFont typeface="+mj-lt"/>
              <a:buAutoNum type="arabicPeriod" startAt="7"/>
            </a:pPr>
            <a:r>
              <a:rPr lang="en-US" sz="1800" dirty="0" smtClean="0"/>
              <a:t>Justification of how each requested data element is connected to the research objectives </a:t>
            </a:r>
          </a:p>
          <a:p>
            <a:pPr>
              <a:buFont typeface="+mj-lt"/>
              <a:buAutoNum type="arabicPeriod" startAt="7"/>
            </a:pPr>
            <a:r>
              <a:rPr lang="en-US" sz="1800" dirty="0" smtClean="0"/>
              <a:t>A detailed description of the data security plan to ensure protection of student information including but not limited to data encryption, security of the transmission process, and provisions to prevent unauthorized access. </a:t>
            </a:r>
          </a:p>
          <a:p>
            <a:pPr>
              <a:buFont typeface="+mj-lt"/>
              <a:buAutoNum type="arabicPeriod" startAt="7"/>
            </a:pPr>
            <a:r>
              <a:rPr lang="en-US" sz="1800" dirty="0" smtClean="0"/>
              <a:t>An explicit timeline and description of how the data will be destroyed.</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NYC DOE Data Requests </a:t>
            </a:r>
            <a:endParaRPr lang="en-US" dirty="0">
              <a:solidFill>
                <a:schemeClr val="tx1"/>
              </a:solidFill>
            </a:endParaRPr>
          </a:p>
        </p:txBody>
      </p:sp>
      <p:sp>
        <p:nvSpPr>
          <p:cNvPr id="3" name="Content Placeholder 2"/>
          <p:cNvSpPr>
            <a:spLocks noGrp="1"/>
          </p:cNvSpPr>
          <p:nvPr>
            <p:ph idx="1"/>
          </p:nvPr>
        </p:nvSpPr>
        <p:spPr/>
        <p:txBody>
          <a:bodyPr/>
          <a:lstStyle/>
          <a:p>
            <a:r>
              <a:rPr lang="en-US" sz="2400" b="1" dirty="0" smtClean="0"/>
              <a:t>PLEASE NOTE</a:t>
            </a:r>
            <a:r>
              <a:rPr lang="en-US" sz="2400" b="1" i="1" dirty="0" smtClean="0"/>
              <a:t>: </a:t>
            </a:r>
            <a:r>
              <a:rPr lang="en-US" sz="2400" dirty="0" smtClean="0"/>
              <a:t>If you are requesting identifiable student data (including name and student ID) or </a:t>
            </a:r>
            <a:r>
              <a:rPr lang="en-US" sz="2400" i="1" dirty="0" smtClean="0"/>
              <a:t>a combination of variables that could make the data identifiable (including a combination of values such as ethnicity, gender, and name of the school) </a:t>
            </a:r>
            <a:r>
              <a:rPr lang="en-US" sz="2400" dirty="0" smtClean="0"/>
              <a:t>as an external research, you must have parental consent.  Data requests should include a final version of the consent form, an example of which is available </a:t>
            </a:r>
            <a:r>
              <a:rPr lang="en-US" sz="2400" dirty="0" smtClean="0">
                <a:hlinkClick r:id="rId2"/>
              </a:rPr>
              <a:t>here</a:t>
            </a:r>
            <a:r>
              <a:rPr lang="en-US" sz="2400" dirty="0" smtClean="0"/>
              <a:t>, for approval. Data requesters will also be required to submit electronic copies of all complete consent forms.</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solidFill>
                  <a:schemeClr val="tx1"/>
                </a:solidFill>
              </a:rPr>
              <a:t>Conclusion</a:t>
            </a:r>
            <a:endParaRPr lang="en-US">
              <a:solidFill>
                <a:schemeClr val="tx1"/>
              </a:solidFill>
            </a:endParaRPr>
          </a:p>
        </p:txBody>
      </p:sp>
      <p:sp>
        <p:nvSpPr>
          <p:cNvPr id="3" name="Content Placeholder 2"/>
          <p:cNvSpPr>
            <a:spLocks noGrp="1"/>
          </p:cNvSpPr>
          <p:nvPr>
            <p:ph idx="1"/>
          </p:nvPr>
        </p:nvSpPr>
        <p:spPr/>
        <p:txBody>
          <a:bodyPr/>
          <a:lstStyle/>
          <a:p>
            <a:pPr marL="342900" lvl="1" indent="-342900">
              <a:buFontTx/>
              <a:buChar char="•"/>
            </a:pPr>
            <a:r>
              <a:rPr lang="en-US" sz="5300" dirty="0" smtClean="0">
                <a:solidFill>
                  <a:srgbClr val="000000"/>
                </a:solidFill>
                <a:latin typeface="Arial" pitchFamily="34" charset="0"/>
              </a:rPr>
              <a:t>Working together we will promote the highest standard of integrity and ethics in research and scholarship.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Exempt Category 1</a:t>
            </a:r>
            <a:endParaRPr lang="en-US" dirty="0">
              <a:solidFill>
                <a:schemeClr val="tx1"/>
              </a:solidFill>
            </a:endParaRPr>
          </a:p>
        </p:txBody>
      </p:sp>
      <p:sp>
        <p:nvSpPr>
          <p:cNvPr id="3" name="Content Placeholder 2"/>
          <p:cNvSpPr>
            <a:spLocks noGrp="1"/>
          </p:cNvSpPr>
          <p:nvPr>
            <p:ph idx="1"/>
          </p:nvPr>
        </p:nvSpPr>
        <p:spPr/>
        <p:txBody>
          <a:bodyPr/>
          <a:lstStyle/>
          <a:p>
            <a:r>
              <a:rPr lang="en-US" sz="3000" dirty="0">
                <a:solidFill>
                  <a:schemeClr val="tx1"/>
                </a:solidFill>
                <a:latin typeface="+mn-lt"/>
                <a:ea typeface="+mn-ea"/>
                <a:cs typeface="+mn-cs"/>
              </a:rPr>
              <a:t>Research conducted in </a:t>
            </a:r>
            <a:r>
              <a:rPr lang="en-US" sz="3000" b="1" dirty="0" smtClean="0">
                <a:solidFill>
                  <a:schemeClr val="tx1"/>
                </a:solidFill>
                <a:latin typeface="+mn-lt"/>
                <a:ea typeface="+mn-ea"/>
                <a:cs typeface="+mn-cs"/>
              </a:rPr>
              <a:t>established </a:t>
            </a:r>
            <a:r>
              <a:rPr lang="en-US" sz="3000" b="1" dirty="0">
                <a:solidFill>
                  <a:schemeClr val="tx1"/>
                </a:solidFill>
                <a:latin typeface="+mn-lt"/>
                <a:ea typeface="+mn-ea"/>
                <a:cs typeface="+mn-cs"/>
              </a:rPr>
              <a:t>or commonly </a:t>
            </a:r>
            <a:r>
              <a:rPr lang="en-US" sz="3000" b="1" dirty="0" smtClean="0">
                <a:solidFill>
                  <a:schemeClr val="tx1"/>
                </a:solidFill>
                <a:latin typeface="+mn-lt"/>
                <a:ea typeface="+mn-ea"/>
                <a:cs typeface="+mn-cs"/>
              </a:rPr>
              <a:t>accepted </a:t>
            </a:r>
            <a:r>
              <a:rPr lang="en-US" sz="3000" b="1" dirty="0">
                <a:solidFill>
                  <a:schemeClr val="tx1"/>
                </a:solidFill>
                <a:latin typeface="+mn-lt"/>
                <a:ea typeface="+mn-ea"/>
                <a:cs typeface="+mn-cs"/>
              </a:rPr>
              <a:t>educational </a:t>
            </a:r>
            <a:r>
              <a:rPr lang="en-US" sz="3000" b="1" dirty="0" smtClean="0">
                <a:solidFill>
                  <a:schemeClr val="tx1"/>
                </a:solidFill>
                <a:latin typeface="+mn-lt"/>
                <a:ea typeface="+mn-ea"/>
                <a:cs typeface="+mn-cs"/>
              </a:rPr>
              <a:t>settings</a:t>
            </a:r>
            <a:r>
              <a:rPr lang="en-US" sz="3000" dirty="0" smtClean="0">
                <a:solidFill>
                  <a:schemeClr val="tx1"/>
                </a:solidFill>
                <a:latin typeface="+mn-lt"/>
                <a:ea typeface="+mn-ea"/>
                <a:cs typeface="+mn-cs"/>
              </a:rPr>
              <a:t>, </a:t>
            </a:r>
            <a:r>
              <a:rPr lang="en-US" sz="3000" dirty="0">
                <a:solidFill>
                  <a:schemeClr val="tx1"/>
                </a:solidFill>
                <a:latin typeface="+mn-lt"/>
                <a:ea typeface="+mn-ea"/>
                <a:cs typeface="+mn-cs"/>
              </a:rPr>
              <a:t>involving normal </a:t>
            </a:r>
            <a:r>
              <a:rPr lang="en-US" sz="3000" dirty="0" smtClean="0">
                <a:solidFill>
                  <a:schemeClr val="tx1"/>
                </a:solidFill>
                <a:latin typeface="+mn-lt"/>
                <a:ea typeface="+mn-ea"/>
                <a:cs typeface="+mn-cs"/>
              </a:rPr>
              <a:t>educational </a:t>
            </a:r>
            <a:r>
              <a:rPr lang="en-US" sz="3000" dirty="0">
                <a:solidFill>
                  <a:schemeClr val="tx1"/>
                </a:solidFill>
                <a:latin typeface="+mn-lt"/>
                <a:ea typeface="+mn-ea"/>
                <a:cs typeface="+mn-cs"/>
              </a:rPr>
              <a:t>practices, such as (a) research on </a:t>
            </a:r>
            <a:r>
              <a:rPr lang="en-US" sz="3000" dirty="0" smtClean="0">
                <a:solidFill>
                  <a:schemeClr val="tx1"/>
                </a:solidFill>
                <a:latin typeface="+mn-lt"/>
                <a:ea typeface="+mn-ea"/>
                <a:cs typeface="+mn-cs"/>
              </a:rPr>
              <a:t>regular </a:t>
            </a:r>
            <a:r>
              <a:rPr lang="en-US" sz="3000" dirty="0">
                <a:solidFill>
                  <a:schemeClr val="tx1"/>
                </a:solidFill>
                <a:latin typeface="+mn-lt"/>
                <a:ea typeface="+mn-ea"/>
                <a:cs typeface="+mn-cs"/>
              </a:rPr>
              <a:t>and special education </a:t>
            </a:r>
            <a:r>
              <a:rPr lang="en-US" sz="3000" b="1" dirty="0">
                <a:solidFill>
                  <a:schemeClr val="tx1"/>
                </a:solidFill>
                <a:latin typeface="+mn-lt"/>
                <a:ea typeface="+mn-ea"/>
                <a:cs typeface="+mn-cs"/>
              </a:rPr>
              <a:t>instructional strategies</a:t>
            </a:r>
            <a:r>
              <a:rPr lang="en-US" sz="3000" dirty="0">
                <a:solidFill>
                  <a:schemeClr val="tx1"/>
                </a:solidFill>
                <a:latin typeface="+mn-lt"/>
                <a:ea typeface="+mn-ea"/>
                <a:cs typeface="+mn-cs"/>
              </a:rPr>
              <a:t> or </a:t>
            </a:r>
            <a:r>
              <a:rPr lang="en-US" sz="3000" dirty="0" smtClean="0">
                <a:solidFill>
                  <a:schemeClr val="tx1"/>
                </a:solidFill>
                <a:latin typeface="+mn-lt"/>
                <a:ea typeface="+mn-ea"/>
                <a:cs typeface="+mn-cs"/>
              </a:rPr>
              <a:t>(</a:t>
            </a:r>
            <a:r>
              <a:rPr lang="en-US" sz="3000" dirty="0">
                <a:solidFill>
                  <a:schemeClr val="tx1"/>
                </a:solidFill>
                <a:latin typeface="+mn-lt"/>
                <a:ea typeface="+mn-ea"/>
                <a:cs typeface="+mn-cs"/>
              </a:rPr>
              <a:t>b) research on the </a:t>
            </a:r>
            <a:r>
              <a:rPr lang="en-US" sz="3000" b="1" dirty="0">
                <a:solidFill>
                  <a:schemeClr val="tx1"/>
                </a:solidFill>
                <a:latin typeface="+mn-lt"/>
                <a:ea typeface="+mn-ea"/>
                <a:cs typeface="+mn-cs"/>
              </a:rPr>
              <a:t>effectiveness</a:t>
            </a:r>
            <a:r>
              <a:rPr lang="en-US" sz="3000" dirty="0">
                <a:solidFill>
                  <a:schemeClr val="tx1"/>
                </a:solidFill>
                <a:latin typeface="+mn-lt"/>
                <a:ea typeface="+mn-ea"/>
                <a:cs typeface="+mn-cs"/>
              </a:rPr>
              <a:t> of or the </a:t>
            </a:r>
            <a:r>
              <a:rPr lang="en-US" sz="3000" dirty="0" smtClean="0">
                <a:solidFill>
                  <a:schemeClr val="tx1"/>
                </a:solidFill>
                <a:latin typeface="+mn-lt"/>
                <a:ea typeface="+mn-ea"/>
                <a:cs typeface="+mn-cs"/>
              </a:rPr>
              <a:t>comparison </a:t>
            </a:r>
            <a:r>
              <a:rPr lang="en-US" sz="3000" dirty="0">
                <a:solidFill>
                  <a:schemeClr val="tx1"/>
                </a:solidFill>
                <a:latin typeface="+mn-lt"/>
                <a:ea typeface="+mn-ea"/>
                <a:cs typeface="+mn-cs"/>
              </a:rPr>
              <a:t>among instructional techniques, curricula or </a:t>
            </a:r>
            <a:r>
              <a:rPr lang="en-US" sz="3000" dirty="0" smtClean="0">
                <a:solidFill>
                  <a:schemeClr val="tx1"/>
                </a:solidFill>
                <a:latin typeface="+mn-lt"/>
                <a:ea typeface="+mn-ea"/>
                <a:cs typeface="+mn-cs"/>
              </a:rPr>
              <a:t>classroom </a:t>
            </a:r>
            <a:r>
              <a:rPr lang="en-US" sz="3000" dirty="0">
                <a:solidFill>
                  <a:schemeClr val="tx1"/>
                </a:solidFill>
                <a:latin typeface="+mn-lt"/>
                <a:ea typeface="+mn-ea"/>
                <a:cs typeface="+mn-cs"/>
              </a:rPr>
              <a:t>management methods.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Exempt Category 2</a:t>
            </a:r>
            <a:endParaRPr lang="en-US" dirty="0">
              <a:solidFill>
                <a:schemeClr val="tx1"/>
              </a:solidFill>
            </a:endParaRPr>
          </a:p>
        </p:txBody>
      </p:sp>
      <p:sp>
        <p:nvSpPr>
          <p:cNvPr id="3" name="Content Placeholder 2"/>
          <p:cNvSpPr>
            <a:spLocks noGrp="1"/>
          </p:cNvSpPr>
          <p:nvPr>
            <p:ph idx="1"/>
          </p:nvPr>
        </p:nvSpPr>
        <p:spPr>
          <a:xfrm>
            <a:off x="685800" y="1371600"/>
            <a:ext cx="7772400" cy="5257800"/>
          </a:xfrm>
        </p:spPr>
        <p:txBody>
          <a:bodyPr/>
          <a:lstStyle/>
          <a:p>
            <a:r>
              <a:rPr lang="en-US" sz="2800" dirty="0">
                <a:solidFill>
                  <a:schemeClr val="tx1"/>
                </a:solidFill>
                <a:latin typeface="+mn-lt"/>
                <a:ea typeface="+mn-ea"/>
                <a:cs typeface="+mn-cs"/>
              </a:rPr>
              <a:t>Research involving the use of educational tests (cognitive, diagnostic, aptitude, achievement), </a:t>
            </a:r>
            <a:r>
              <a:rPr lang="en-US" sz="2800" dirty="0" smtClean="0">
                <a:solidFill>
                  <a:schemeClr val="tx1"/>
                </a:solidFill>
                <a:latin typeface="+mn-lt"/>
                <a:ea typeface="+mn-ea"/>
                <a:cs typeface="+mn-cs"/>
              </a:rPr>
              <a:t>survey procedures</a:t>
            </a:r>
            <a:r>
              <a:rPr lang="en-US" sz="2800" dirty="0">
                <a:solidFill>
                  <a:schemeClr val="tx1"/>
                </a:solidFill>
                <a:latin typeface="+mn-lt"/>
                <a:ea typeface="+mn-ea"/>
                <a:cs typeface="+mn-cs"/>
              </a:rPr>
              <a:t>, interview procedures or observation of public </a:t>
            </a:r>
            <a:r>
              <a:rPr lang="en-US" sz="2800" dirty="0" smtClean="0">
                <a:solidFill>
                  <a:schemeClr val="tx1"/>
                </a:solidFill>
                <a:latin typeface="+mn-lt"/>
                <a:ea typeface="+mn-ea"/>
                <a:cs typeface="+mn-cs"/>
              </a:rPr>
              <a:t>behavior, </a:t>
            </a:r>
            <a:r>
              <a:rPr lang="en-US" sz="2800" b="1" dirty="0" smtClean="0">
                <a:latin typeface="+mn-lt"/>
                <a:ea typeface="+mn-ea"/>
                <a:cs typeface="+mn-cs"/>
              </a:rPr>
              <a:t>unless</a:t>
            </a:r>
            <a:r>
              <a:rPr lang="en-US" sz="2800" dirty="0" smtClean="0">
                <a:solidFill>
                  <a:schemeClr val="tx1"/>
                </a:solidFill>
                <a:latin typeface="+mn-lt"/>
                <a:ea typeface="+mn-ea"/>
                <a:cs typeface="+mn-cs"/>
              </a:rPr>
              <a:t>: </a:t>
            </a:r>
            <a:endParaRPr lang="en-US" sz="2800" dirty="0" smtClean="0"/>
          </a:p>
          <a:p>
            <a:pPr marL="457200" indent="-457200">
              <a:buAutoNum type="alphaLcPeriod"/>
            </a:pPr>
            <a:r>
              <a:rPr lang="en-US" sz="2400" dirty="0" smtClean="0">
                <a:solidFill>
                  <a:schemeClr val="tx1"/>
                </a:solidFill>
                <a:latin typeface="+mn-lt"/>
                <a:ea typeface="+mn-ea"/>
                <a:cs typeface="+mn-cs"/>
              </a:rPr>
              <a:t>information </a:t>
            </a:r>
            <a:r>
              <a:rPr lang="en-US" sz="2400" dirty="0">
                <a:solidFill>
                  <a:schemeClr val="tx1"/>
                </a:solidFill>
                <a:latin typeface="+mn-lt"/>
                <a:ea typeface="+mn-ea"/>
                <a:cs typeface="+mn-cs"/>
              </a:rPr>
              <a:t>obtained is recorded in such a manner that subjects can be identified, directly or </a:t>
            </a:r>
            <a:r>
              <a:rPr lang="en-US" sz="2400" dirty="0" smtClean="0">
                <a:solidFill>
                  <a:schemeClr val="tx1"/>
                </a:solidFill>
                <a:latin typeface="+mn-lt"/>
                <a:ea typeface="+mn-ea"/>
                <a:cs typeface="+mn-cs"/>
              </a:rPr>
              <a:t>through </a:t>
            </a:r>
            <a:r>
              <a:rPr lang="en-US" sz="2400" dirty="0">
                <a:solidFill>
                  <a:schemeClr val="tx1"/>
                </a:solidFill>
                <a:latin typeface="+mn-lt"/>
                <a:ea typeface="+mn-ea"/>
                <a:cs typeface="+mn-cs"/>
              </a:rPr>
              <a:t>identifiers linked to the subjects </a:t>
            </a:r>
            <a:r>
              <a:rPr lang="en-US" sz="2400" b="1" dirty="0" smtClean="0">
                <a:solidFill>
                  <a:schemeClr val="tx1"/>
                </a:solidFill>
                <a:latin typeface="+mn-lt"/>
                <a:ea typeface="+mn-ea"/>
                <a:cs typeface="+mn-cs"/>
              </a:rPr>
              <a:t>and</a:t>
            </a:r>
            <a:endParaRPr lang="en-US" sz="2400" b="1" dirty="0"/>
          </a:p>
          <a:p>
            <a:pPr marL="457200" indent="-457200">
              <a:buAutoNum type="alphaLcPeriod"/>
            </a:pPr>
            <a:r>
              <a:rPr lang="en-US" sz="2400" dirty="0" smtClean="0">
                <a:solidFill>
                  <a:schemeClr val="tx1"/>
                </a:solidFill>
                <a:latin typeface="+mn-lt"/>
                <a:ea typeface="+mn-ea"/>
                <a:cs typeface="+mn-cs"/>
              </a:rPr>
              <a:t>any </a:t>
            </a:r>
            <a:r>
              <a:rPr lang="en-US" sz="2400" dirty="0">
                <a:solidFill>
                  <a:schemeClr val="tx1"/>
                </a:solidFill>
                <a:latin typeface="+mn-lt"/>
                <a:ea typeface="+mn-ea"/>
                <a:cs typeface="+mn-cs"/>
              </a:rPr>
              <a:t>disclosure of the human subjects' responses </a:t>
            </a:r>
            <a:r>
              <a:rPr lang="en-US" sz="2400" dirty="0" smtClean="0">
                <a:solidFill>
                  <a:schemeClr val="tx1"/>
                </a:solidFill>
                <a:latin typeface="+mn-lt"/>
                <a:ea typeface="+mn-ea"/>
                <a:cs typeface="+mn-cs"/>
              </a:rPr>
              <a:t>outside </a:t>
            </a:r>
            <a:r>
              <a:rPr lang="en-US" sz="2400" dirty="0">
                <a:solidFill>
                  <a:schemeClr val="tx1"/>
                </a:solidFill>
                <a:latin typeface="+mn-lt"/>
                <a:ea typeface="+mn-ea"/>
                <a:cs typeface="+mn-cs"/>
              </a:rPr>
              <a:t>the research could reasonably place the </a:t>
            </a:r>
            <a:r>
              <a:rPr lang="en-US" sz="2400" dirty="0" smtClean="0">
                <a:solidFill>
                  <a:schemeClr val="tx1"/>
                </a:solidFill>
                <a:latin typeface="+mn-lt"/>
                <a:ea typeface="+mn-ea"/>
                <a:cs typeface="+mn-cs"/>
              </a:rPr>
              <a:t>subjects </a:t>
            </a:r>
            <a:r>
              <a:rPr lang="en-US" sz="2400" dirty="0">
                <a:solidFill>
                  <a:schemeClr val="tx1"/>
                </a:solidFill>
                <a:latin typeface="+mn-lt"/>
                <a:ea typeface="+mn-ea"/>
                <a:cs typeface="+mn-cs"/>
              </a:rPr>
              <a:t>at risk of criminal or civil liability </a:t>
            </a:r>
            <a:r>
              <a:rPr lang="en-US" sz="2400" dirty="0" smtClean="0">
                <a:solidFill>
                  <a:schemeClr val="tx1"/>
                </a:solidFill>
                <a:latin typeface="+mn-lt"/>
                <a:ea typeface="+mn-ea"/>
                <a:cs typeface="+mn-cs"/>
              </a:rPr>
              <a:t>or be </a:t>
            </a:r>
            <a:r>
              <a:rPr lang="en-US" sz="2400" dirty="0">
                <a:solidFill>
                  <a:schemeClr val="tx1"/>
                </a:solidFill>
                <a:latin typeface="+mn-lt"/>
                <a:ea typeface="+mn-ea"/>
                <a:cs typeface="+mn-cs"/>
              </a:rPr>
              <a:t>damaging to the subjects' financial standing, </a:t>
            </a:r>
            <a:r>
              <a:rPr lang="en-US" sz="2400" dirty="0" smtClean="0">
                <a:solidFill>
                  <a:schemeClr val="tx1"/>
                </a:solidFill>
                <a:latin typeface="+mn-lt"/>
                <a:ea typeface="+mn-ea"/>
                <a:cs typeface="+mn-cs"/>
              </a:rPr>
              <a:t>employability </a:t>
            </a:r>
            <a:r>
              <a:rPr lang="en-US" sz="2400" dirty="0">
                <a:solidFill>
                  <a:schemeClr val="tx1"/>
                </a:solidFill>
                <a:latin typeface="+mn-lt"/>
                <a:ea typeface="+mn-ea"/>
                <a:cs typeface="+mn-cs"/>
              </a:rPr>
              <a:t>or reputation. </a:t>
            </a:r>
          </a:p>
          <a:p>
            <a:endParaRPr lang="en-US" dirty="0"/>
          </a:p>
        </p:txBody>
      </p:sp>
    </p:spTree>
  </p:cSld>
  <p:clrMapOvr>
    <a:masterClrMapping/>
  </p:clrMapOvr>
</p:sld>
</file>

<file path=ppt/theme/theme1.xml><?xml version="1.0" encoding="utf-8"?>
<a:theme xmlns:a="http://schemas.openxmlformats.org/drawingml/2006/main" name="TS001072130">
  <a:themeElements>
    <a:clrScheme name="Office Theme 10">
      <a:dk1>
        <a:srgbClr val="080808"/>
      </a:dk1>
      <a:lt1>
        <a:srgbClr val="FAE6F0"/>
      </a:lt1>
      <a:dk2>
        <a:srgbClr val="FBCDFF"/>
      </a:dk2>
      <a:lt2>
        <a:srgbClr val="005A58"/>
      </a:lt2>
      <a:accent1>
        <a:srgbClr val="790082"/>
      </a:accent1>
      <a:accent2>
        <a:srgbClr val="BE9DCB"/>
      </a:accent2>
      <a:accent3>
        <a:srgbClr val="FCF0F6"/>
      </a:accent3>
      <a:accent4>
        <a:srgbClr val="060606"/>
      </a:accent4>
      <a:accent5>
        <a:srgbClr val="BEAAC1"/>
      </a:accent5>
      <a:accent6>
        <a:srgbClr val="AC8EB8"/>
      </a:accent6>
      <a:hlink>
        <a:srgbClr val="9933FF"/>
      </a:hlink>
      <a:folHlink>
        <a:srgbClr val="CC9900"/>
      </a:folHlink>
    </a:clrScheme>
    <a:fontScheme name="Office Them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993366"/>
        </a:dk1>
        <a:lt1>
          <a:srgbClr val="FFFFFF"/>
        </a:lt1>
        <a:dk2>
          <a:srgbClr val="000000"/>
        </a:dk2>
        <a:lt2>
          <a:srgbClr val="808080"/>
        </a:lt2>
        <a:accent1>
          <a:srgbClr val="FFFFCC"/>
        </a:accent1>
        <a:accent2>
          <a:srgbClr val="CC99FF"/>
        </a:accent2>
        <a:accent3>
          <a:srgbClr val="FFFFFF"/>
        </a:accent3>
        <a:accent4>
          <a:srgbClr val="822A56"/>
        </a:accent4>
        <a:accent5>
          <a:srgbClr val="FFFFE2"/>
        </a:accent5>
        <a:accent6>
          <a:srgbClr val="B98AE7"/>
        </a:accent6>
        <a:hlink>
          <a:srgbClr val="9900CC"/>
        </a:hlink>
        <a:folHlink>
          <a:srgbClr val="FF99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808080"/>
        </a:lt2>
        <a:accent1>
          <a:srgbClr val="DDDDDD"/>
        </a:accent1>
        <a:accent2>
          <a:srgbClr val="A3A3FF"/>
        </a:accent2>
        <a:accent3>
          <a:srgbClr val="FFFFFF"/>
        </a:accent3>
        <a:accent4>
          <a:srgbClr val="000000"/>
        </a:accent4>
        <a:accent5>
          <a:srgbClr val="EBEBEB"/>
        </a:accent5>
        <a:accent6>
          <a:srgbClr val="9393E7"/>
        </a:accent6>
        <a:hlink>
          <a:srgbClr val="660066"/>
        </a:hlink>
        <a:folHlink>
          <a:srgbClr val="AF67FF"/>
        </a:folHlink>
      </a:clrScheme>
      <a:clrMap bg1="lt1" tx1="dk1" bg2="lt2" tx2="dk2" accent1="accent1" accent2="accent2" accent3="accent3" accent4="accent4" accent5="accent5" accent6="accent6" hlink="hlink" folHlink="folHlink"/>
    </a:extraClrScheme>
    <a:extraClrScheme>
      <a:clrScheme name="Office Theme 3">
        <a:dk1>
          <a:srgbClr val="777777"/>
        </a:dk1>
        <a:lt1>
          <a:srgbClr val="EAEAEA"/>
        </a:lt1>
        <a:dk2>
          <a:srgbClr val="DDDDDD"/>
        </a:dk2>
        <a:lt2>
          <a:srgbClr val="333333"/>
        </a:lt2>
        <a:accent1>
          <a:srgbClr val="CC99FF"/>
        </a:accent1>
        <a:accent2>
          <a:srgbClr val="969696"/>
        </a:accent2>
        <a:accent3>
          <a:srgbClr val="F3F3F3"/>
        </a:accent3>
        <a:accent4>
          <a:srgbClr val="656565"/>
        </a:accent4>
        <a:accent5>
          <a:srgbClr val="E2CAFF"/>
        </a:accent5>
        <a:accent6>
          <a:srgbClr val="878787"/>
        </a:accent6>
        <a:hlink>
          <a:srgbClr val="660066"/>
        </a:hlink>
        <a:folHlink>
          <a:srgbClr val="008080"/>
        </a:folHlink>
      </a:clrScheme>
      <a:clrMap bg1="lt1" tx1="dk1" bg2="lt2" tx2="dk2" accent1="accent1" accent2="accent2" accent3="accent3" accent4="accent4" accent5="accent5" accent6="accent6" hlink="hlink" folHlink="folHlink"/>
    </a:extraClrScheme>
    <a:extraClrScheme>
      <a:clrScheme name="Office Theme 4">
        <a:dk1>
          <a:srgbClr val="58572B"/>
        </a:dk1>
        <a:lt1>
          <a:srgbClr val="FFEBEB"/>
        </a:lt1>
        <a:dk2>
          <a:srgbClr val="E4C7F1"/>
        </a:dk2>
        <a:lt2>
          <a:srgbClr val="808080"/>
        </a:lt2>
        <a:accent1>
          <a:srgbClr val="CCCC99"/>
        </a:accent1>
        <a:accent2>
          <a:srgbClr val="FFFFCC"/>
        </a:accent2>
        <a:accent3>
          <a:srgbClr val="FFF3F3"/>
        </a:accent3>
        <a:accent4>
          <a:srgbClr val="4A4923"/>
        </a:accent4>
        <a:accent5>
          <a:srgbClr val="E2E2CA"/>
        </a:accent5>
        <a:accent6>
          <a:srgbClr val="E7E7B9"/>
        </a:accent6>
        <a:hlink>
          <a:srgbClr val="A833FF"/>
        </a:hlink>
        <a:folHlink>
          <a:srgbClr val="663300"/>
        </a:folHlink>
      </a:clrScheme>
      <a:clrMap bg1="lt1" tx1="dk1" bg2="lt2" tx2="dk2" accent1="accent1" accent2="accent2" accent3="accent3" accent4="accent4" accent5="accent5" accent6="accent6" hlink="hlink" folHlink="folHlink"/>
    </a:extraClrScheme>
    <a:extraClrScheme>
      <a:clrScheme name="Office Theme 5">
        <a:dk1>
          <a:srgbClr val="660066"/>
        </a:dk1>
        <a:lt1>
          <a:srgbClr val="CCECFF"/>
        </a:lt1>
        <a:dk2>
          <a:srgbClr val="000000"/>
        </a:dk2>
        <a:lt2>
          <a:srgbClr val="808080"/>
        </a:lt2>
        <a:accent1>
          <a:srgbClr val="EAEAEA"/>
        </a:accent1>
        <a:accent2>
          <a:srgbClr val="660066"/>
        </a:accent2>
        <a:accent3>
          <a:srgbClr val="E2F4FF"/>
        </a:accent3>
        <a:accent4>
          <a:srgbClr val="560056"/>
        </a:accent4>
        <a:accent5>
          <a:srgbClr val="F3F3F3"/>
        </a:accent5>
        <a:accent6>
          <a:srgbClr val="5C005C"/>
        </a:accent6>
        <a:hlink>
          <a:srgbClr val="7E809E"/>
        </a:hlink>
        <a:folHlink>
          <a:srgbClr val="993366"/>
        </a:folHlink>
      </a:clrScheme>
      <a:clrMap bg1="lt1" tx1="dk1" bg2="lt2" tx2="dk2" accent1="accent1" accent2="accent2" accent3="accent3" accent4="accent4" accent5="accent5" accent6="accent6" hlink="hlink" folHlink="folHlink"/>
    </a:extraClrScheme>
    <a:extraClrScheme>
      <a:clrScheme name="Office Theme 6">
        <a:dk1>
          <a:srgbClr val="660066"/>
        </a:dk1>
        <a:lt1>
          <a:srgbClr val="FFFFF5"/>
        </a:lt1>
        <a:dk2>
          <a:srgbClr val="E4C6E4"/>
        </a:dk2>
        <a:lt2>
          <a:srgbClr val="336699"/>
        </a:lt2>
        <a:accent1>
          <a:srgbClr val="E1BAE8"/>
        </a:accent1>
        <a:accent2>
          <a:srgbClr val="9966FF"/>
        </a:accent2>
        <a:accent3>
          <a:srgbClr val="FFFFF9"/>
        </a:accent3>
        <a:accent4>
          <a:srgbClr val="560056"/>
        </a:accent4>
        <a:accent5>
          <a:srgbClr val="EED9F2"/>
        </a:accent5>
        <a:accent6>
          <a:srgbClr val="8A5CE7"/>
        </a:accent6>
        <a:hlink>
          <a:srgbClr val="9900CC"/>
        </a:hlink>
        <a:folHlink>
          <a:srgbClr val="6666FF"/>
        </a:folHlink>
      </a:clrScheme>
      <a:clrMap bg1="lt1" tx1="dk1" bg2="lt2" tx2="dk2" accent1="accent1" accent2="accent2" accent3="accent3" accent4="accent4" accent5="accent5" accent6="accent6" hlink="hlink" folHlink="folHlink"/>
    </a:extraClrScheme>
    <a:extraClrScheme>
      <a:clrScheme name="Office Theme 7">
        <a:dk1>
          <a:srgbClr val="641E41"/>
        </a:dk1>
        <a:lt1>
          <a:srgbClr val="F5E6FF"/>
        </a:lt1>
        <a:dk2>
          <a:srgbClr val="DDDDDD"/>
        </a:dk2>
        <a:lt2>
          <a:srgbClr val="3E3E5C"/>
        </a:lt2>
        <a:accent1>
          <a:srgbClr val="E6C8C8"/>
        </a:accent1>
        <a:accent2>
          <a:srgbClr val="FF9933"/>
        </a:accent2>
        <a:accent3>
          <a:srgbClr val="F9F0FF"/>
        </a:accent3>
        <a:accent4>
          <a:srgbClr val="541836"/>
        </a:accent4>
        <a:accent5>
          <a:srgbClr val="F0E0E0"/>
        </a:accent5>
        <a:accent6>
          <a:srgbClr val="E78A2D"/>
        </a:accent6>
        <a:hlink>
          <a:srgbClr val="9900FF"/>
        </a:hlink>
        <a:folHlink>
          <a:srgbClr val="FF6600"/>
        </a:folHlink>
      </a:clrScheme>
      <a:clrMap bg1="lt1" tx1="dk1" bg2="lt2" tx2="dk2" accent1="accent1" accent2="accent2" accent3="accent3" accent4="accent4" accent5="accent5" accent6="accent6" hlink="hlink" folHlink="folHlink"/>
    </a:extraClrScheme>
    <a:extraClrScheme>
      <a:clrScheme name="Office Theme 8">
        <a:dk1>
          <a:srgbClr val="666666"/>
        </a:dk1>
        <a:lt1>
          <a:srgbClr val="FEF3D6"/>
        </a:lt1>
        <a:dk2>
          <a:srgbClr val="3A003A"/>
        </a:dk2>
        <a:lt2>
          <a:srgbClr val="808080"/>
        </a:lt2>
        <a:accent1>
          <a:srgbClr val="E3C1D7"/>
        </a:accent1>
        <a:accent2>
          <a:srgbClr val="C0C0C0"/>
        </a:accent2>
        <a:accent3>
          <a:srgbClr val="FEF8E8"/>
        </a:accent3>
        <a:accent4>
          <a:srgbClr val="565656"/>
        </a:accent4>
        <a:accent5>
          <a:srgbClr val="EFDDE8"/>
        </a:accent5>
        <a:accent6>
          <a:srgbClr val="AEAEAE"/>
        </a:accent6>
        <a:hlink>
          <a:srgbClr val="660066"/>
        </a:hlink>
        <a:folHlink>
          <a:srgbClr val="FF9933"/>
        </a:folHlink>
      </a:clrScheme>
      <a:clrMap bg1="lt1" tx1="dk1" bg2="lt2" tx2="dk2" accent1="accent1" accent2="accent2" accent3="accent3" accent4="accent4" accent5="accent5" accent6="accent6" hlink="hlink" folHlink="folHlink"/>
    </a:extraClrScheme>
    <a:extraClrScheme>
      <a:clrScheme name="Office Theme 9">
        <a:dk1>
          <a:srgbClr val="333333"/>
        </a:dk1>
        <a:lt1>
          <a:srgbClr val="E6E1FF"/>
        </a:lt1>
        <a:dk2>
          <a:srgbClr val="E8CDFF"/>
        </a:dk2>
        <a:lt2>
          <a:srgbClr val="003366"/>
        </a:lt2>
        <a:accent1>
          <a:srgbClr val="C0C0C0"/>
        </a:accent1>
        <a:accent2>
          <a:srgbClr val="9933FF"/>
        </a:accent2>
        <a:accent3>
          <a:srgbClr val="F0EEFF"/>
        </a:accent3>
        <a:accent4>
          <a:srgbClr val="2A2A2A"/>
        </a:accent4>
        <a:accent5>
          <a:srgbClr val="DCDCDC"/>
        </a:accent5>
        <a:accent6>
          <a:srgbClr val="8A2DE7"/>
        </a:accent6>
        <a:hlink>
          <a:srgbClr val="660066"/>
        </a:hlink>
        <a:folHlink>
          <a:srgbClr val="FFE701"/>
        </a:folHlink>
      </a:clrScheme>
      <a:clrMap bg1="lt1" tx1="dk1" bg2="lt2" tx2="dk2" accent1="accent1" accent2="accent2" accent3="accent3" accent4="accent4" accent5="accent5" accent6="accent6" hlink="hlink" folHlink="folHlink"/>
    </a:extraClrScheme>
    <a:extraClrScheme>
      <a:clrScheme name="Office Theme 10">
        <a:dk1>
          <a:srgbClr val="080808"/>
        </a:dk1>
        <a:lt1>
          <a:srgbClr val="FAE6F0"/>
        </a:lt1>
        <a:dk2>
          <a:srgbClr val="FBCDFF"/>
        </a:dk2>
        <a:lt2>
          <a:srgbClr val="005A58"/>
        </a:lt2>
        <a:accent1>
          <a:srgbClr val="790082"/>
        </a:accent1>
        <a:accent2>
          <a:srgbClr val="BE9DCB"/>
        </a:accent2>
        <a:accent3>
          <a:srgbClr val="FCF0F6"/>
        </a:accent3>
        <a:accent4>
          <a:srgbClr val="060606"/>
        </a:accent4>
        <a:accent5>
          <a:srgbClr val="BEAAC1"/>
        </a:accent5>
        <a:accent6>
          <a:srgbClr val="AC8EB8"/>
        </a:accent6>
        <a:hlink>
          <a:srgbClr val="9933FF"/>
        </a:hlink>
        <a:folHlink>
          <a:srgbClr val="CC9900"/>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p:properties xmlns:p="http://schemas.microsoft.com/office/2006/metadata/properties" xmlns:xsi="http://www.w3.org/2001/XMLSchema-instance">
  <documentManagement>
    <NumericAssetId xmlns="145c5697-5eb5-440b-b2f1-a8273fb59250" xsi:nil="true"/>
    <AssetType xmlns="145c5697-5eb5-440b-b2f1-a8273fb59250">TP</AssetType>
    <Markets xmlns="145c5697-5eb5-440b-b2f1-a8273fb59250">en-us</Markets>
    <AppVer xmlns="145c5697-5eb5-440b-b2f1-a8273fb59250" xsi:nil="true"/>
    <AuthoringAssetId xmlns="145c5697-5eb5-440b-b2f1-a8273fb59250">TP001072130</AuthoringAssetId>
    <AssetId xmlns="145c5697-5eb5-440b-b2f1-a8273fb59250">TS001072130</AssetId>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OOFile" ma:contentTypeID="0x0101006025706CF4CD034688BEBAE97A2E701D020200C3831ACA17D8814887A164412888521E" ma:contentTypeVersion="7" ma:contentTypeDescription="Create a new document." ma:contentTypeScope="" ma:versionID="ed1fea5d08807278759d338940aa9e8f">
  <xsd:schema xmlns:xsd="http://www.w3.org/2001/XMLSchema" xmlns:xs="http://www.w3.org/2001/XMLSchema" xmlns:p="http://schemas.microsoft.com/office/2006/metadata/properties" xmlns:ns2="145c5697-5eb5-440b-b2f1-a8273fb59250" targetNamespace="http://schemas.microsoft.com/office/2006/metadata/properties" ma:root="true" ma:fieldsID="174e4b03d57b3d621fa064bbab783e99" ns2:_="">
    <xsd:import namespace="145c5697-5eb5-440b-b2f1-a8273fb59250"/>
    <xsd:element name="properties">
      <xsd:complexType>
        <xsd:sequence>
          <xsd:element name="documentManagement">
            <xsd:complexType>
              <xsd:all>
                <xsd:element ref="ns2:AssetId" minOccurs="0"/>
                <xsd:element ref="ns2:AuthoringAssetId" minOccurs="0"/>
                <xsd:element ref="ns2:AssetType" minOccurs="0"/>
                <xsd:element ref="ns2:Markets" minOccurs="0"/>
                <xsd:element ref="ns2:NumericAssetId" minOccurs="0"/>
                <xsd:element ref="ns2:AppV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5c5697-5eb5-440b-b2f1-a8273fb59250" elementFormDefault="qualified">
    <xsd:import namespace="http://schemas.microsoft.com/office/2006/documentManagement/types"/>
    <xsd:import namespace="http://schemas.microsoft.com/office/infopath/2007/PartnerControls"/>
    <xsd:element name="AssetId" ma:index="8" nillable="true" ma:displayName="AssetId" ma:indexed="true" ma:internalName="AssetId" ma:readOnly="false">
      <xsd:simpleType>
        <xsd:restriction base="dms:Text"/>
      </xsd:simpleType>
    </xsd:element>
    <xsd:element name="AuthoringAssetId" ma:index="9" nillable="true" ma:displayName="AuthoringAssetId" ma:indexed="true" ma:internalName="AuthoringAssetId" ma:readOnly="false">
      <xsd:simpleType>
        <xsd:restriction base="dms:Text"/>
      </xsd:simpleType>
    </xsd:element>
    <xsd:element name="AssetType" ma:index="10" nillable="true" ma:displayName="AssetType" ma:internalName="AssetType" ma:readOnly="false">
      <xsd:simpleType>
        <xsd:restriction base="dms:Text"/>
      </xsd:simpleType>
    </xsd:element>
    <xsd:element name="Markets" ma:index="11" nillable="true" ma:displayName="Markets" ma:internalName="Markets" ma:readOnly="false">
      <xsd:simpleType>
        <xsd:restriction base="dms:Text"/>
      </xsd:simpleType>
    </xsd:element>
    <xsd:element name="NumericAssetId" ma:index="12" nillable="true" ma:displayName="NumericAssetId" ma:indexed="true" ma:internalName="NumericAssetId" ma:readOnly="false">
      <xsd:simpleType>
        <xsd:restriction base="dms:Unknown"/>
      </xsd:simpleType>
    </xsd:element>
    <xsd:element name="AppVer" ma:index="13" nillable="true" ma:displayName="AppVer" ma:internalName="AppVer"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4A1AF7F-1975-4BA2-98A8-7D0C6FC15D00}">
  <ds:schemaRefs>
    <ds:schemaRef ds:uri="http://schemas.microsoft.com/office/2006/metadata/longProperties"/>
  </ds:schemaRefs>
</ds:datastoreItem>
</file>

<file path=customXml/itemProps2.xml><?xml version="1.0" encoding="utf-8"?>
<ds:datastoreItem xmlns:ds="http://schemas.openxmlformats.org/officeDocument/2006/customXml" ds:itemID="{83F929DC-9C49-4A86-93DF-CC862D509FE2}">
  <ds:schemaRefs>
    <ds:schemaRef ds:uri="http://schemas.microsoft.com/office/2006/metadata/properties"/>
    <ds:schemaRef ds:uri="145c5697-5eb5-440b-b2f1-a8273fb59250"/>
  </ds:schemaRefs>
</ds:datastoreItem>
</file>

<file path=customXml/itemProps3.xml><?xml version="1.0" encoding="utf-8"?>
<ds:datastoreItem xmlns:ds="http://schemas.openxmlformats.org/officeDocument/2006/customXml" ds:itemID="{1106AEAF-6DB5-4B5B-B209-0EDC4A90CF47}">
  <ds:schemaRefs>
    <ds:schemaRef ds:uri="http://schemas.microsoft.com/sharepoint/v3/contenttype/forms"/>
  </ds:schemaRefs>
</ds:datastoreItem>
</file>

<file path=customXml/itemProps4.xml><?xml version="1.0" encoding="utf-8"?>
<ds:datastoreItem xmlns:ds="http://schemas.openxmlformats.org/officeDocument/2006/customXml" ds:itemID="{83DAA37B-3047-4116-83EB-9E2FAF1411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5c5697-5eb5-440b-b2f1-a8273fb5925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TS001072130</Template>
  <TotalTime>1902</TotalTime>
  <Words>3614</Words>
  <Application>Microsoft Office PowerPoint</Application>
  <PresentationFormat>On-screen Show (4:3)</PresentationFormat>
  <Paragraphs>262</Paragraphs>
  <Slides>74</Slides>
  <Notes>0</Notes>
  <HiddenSlides>0</HiddenSlides>
  <MMClips>0</MMClips>
  <ScaleCrop>false</ScaleCrop>
  <HeadingPairs>
    <vt:vector size="4" baseType="variant">
      <vt:variant>
        <vt:lpstr>Theme</vt:lpstr>
      </vt:variant>
      <vt:variant>
        <vt:i4>1</vt:i4>
      </vt:variant>
      <vt:variant>
        <vt:lpstr>Slide Titles</vt:lpstr>
      </vt:variant>
      <vt:variant>
        <vt:i4>74</vt:i4>
      </vt:variant>
    </vt:vector>
  </HeadingPairs>
  <TitlesOfParts>
    <vt:vector size="75" baseType="lpstr">
      <vt:lpstr>TS001072130</vt:lpstr>
      <vt:lpstr>Navigating the IRB &amp; IRBNet at Lehman</vt:lpstr>
      <vt:lpstr>Overview</vt:lpstr>
      <vt:lpstr>Types of Review</vt:lpstr>
      <vt:lpstr>Not Human Subjects Research</vt:lpstr>
      <vt:lpstr>Not Human Subjects Research</vt:lpstr>
      <vt:lpstr>Not Human Subjects Research</vt:lpstr>
      <vt:lpstr>Exempt Review</vt:lpstr>
      <vt:lpstr>Exempt Category 1</vt:lpstr>
      <vt:lpstr>Exempt Category 2</vt:lpstr>
      <vt:lpstr>Exempt Category 2</vt:lpstr>
      <vt:lpstr>Exempt Category 3</vt:lpstr>
      <vt:lpstr>Exempt Category 4</vt:lpstr>
      <vt:lpstr>Exempt Category 5</vt:lpstr>
      <vt:lpstr>Exempt Category 6</vt:lpstr>
      <vt:lpstr>Expedited Category 1</vt:lpstr>
      <vt:lpstr>Expedited Category 2</vt:lpstr>
      <vt:lpstr>Expedited Category 3</vt:lpstr>
      <vt:lpstr>Expedited Category 4</vt:lpstr>
      <vt:lpstr>Expedited Category 4</vt:lpstr>
      <vt:lpstr>Expedited Category 5</vt:lpstr>
      <vt:lpstr>Expedited Category 6</vt:lpstr>
      <vt:lpstr>Expedited Category 7</vt:lpstr>
      <vt:lpstr>Expedited Category 8</vt:lpstr>
      <vt:lpstr>Expedited Category 9</vt:lpstr>
      <vt:lpstr>Full/Convened Review </vt:lpstr>
      <vt:lpstr>Informed Consent</vt:lpstr>
      <vt:lpstr>Informed Consent</vt:lpstr>
      <vt:lpstr>A Request for Waiver of Consent</vt:lpstr>
      <vt:lpstr>Training</vt:lpstr>
      <vt:lpstr>My office only needs:</vt:lpstr>
      <vt:lpstr>Other Research Training:</vt:lpstr>
      <vt:lpstr>IRBNet</vt:lpstr>
      <vt:lpstr>IRBNet Registration</vt:lpstr>
      <vt:lpstr>Uploading CITI Training</vt:lpstr>
      <vt:lpstr>Uploading CITI Training</vt:lpstr>
      <vt:lpstr>Uploading CITI Training</vt:lpstr>
      <vt:lpstr>Creating a new project in IRBNet</vt:lpstr>
      <vt:lpstr>Creating a new project in IRBNet</vt:lpstr>
      <vt:lpstr>Creating a new project in IRBNet</vt:lpstr>
      <vt:lpstr>Creating a new project in IRBNet</vt:lpstr>
      <vt:lpstr>Creating a new project in IRBNet</vt:lpstr>
      <vt:lpstr>Amending or Continuing a Study in IRBNet</vt:lpstr>
      <vt:lpstr>Amending or Continuing a Study in IRBNet</vt:lpstr>
      <vt:lpstr>Amending or Continuing a Study in IRBNet</vt:lpstr>
      <vt:lpstr>Amending or Continuing a Study in IRBNet</vt:lpstr>
      <vt:lpstr>Amending or Continuing a Study in IRBNet</vt:lpstr>
      <vt:lpstr>IRB Review</vt:lpstr>
      <vt:lpstr>Guiding Student Research</vt:lpstr>
      <vt:lpstr>Who Can Be an Advisor?</vt:lpstr>
      <vt:lpstr>Faculty Advisors Should:</vt:lpstr>
      <vt:lpstr>Faculty Advisors Should:</vt:lpstr>
      <vt:lpstr>Faculty Advisors Should:</vt:lpstr>
      <vt:lpstr>Faculty Advisors Are:</vt:lpstr>
      <vt:lpstr>Faculty Advisors Should:</vt:lpstr>
      <vt:lpstr>Faculty Advisors Should:</vt:lpstr>
      <vt:lpstr>Faculty Advisors Should:</vt:lpstr>
      <vt:lpstr>Faculty Advisors Should:</vt:lpstr>
      <vt:lpstr>Faculty Advisors Should:</vt:lpstr>
      <vt:lpstr>Faculty Advisors Should:</vt:lpstr>
      <vt:lpstr>Faculty Advisors Should:</vt:lpstr>
      <vt:lpstr>Faculty Advisors Should:</vt:lpstr>
      <vt:lpstr>Guiding Student Research</vt:lpstr>
      <vt:lpstr>NYC DOE IRB Calendar</vt:lpstr>
      <vt:lpstr>NYC DOE IRB</vt:lpstr>
      <vt:lpstr> Who should submit a proposal to the NYC DOE IRB? </vt:lpstr>
      <vt:lpstr> Who should submit a proposal to the NYC DOE IRB? </vt:lpstr>
      <vt:lpstr> NYC DOE IRB Continuing Review </vt:lpstr>
      <vt:lpstr> NYC DOE IRB Continuing Review </vt:lpstr>
      <vt:lpstr>NYC DOE Data Requests </vt:lpstr>
      <vt:lpstr>NYC DOE Data Requests </vt:lpstr>
      <vt:lpstr>NYC DOE Data Requests </vt:lpstr>
      <vt:lpstr>NYC DOE Data Requests </vt:lpstr>
      <vt:lpstr>NYC DOE Data Requests </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Tara Prairie</dc:creator>
  <cp:lastModifiedBy> </cp:lastModifiedBy>
  <cp:revision>100</cp:revision>
  <cp:lastPrinted>1601-01-01T00:00:00Z</cp:lastPrinted>
  <dcterms:created xsi:type="dcterms:W3CDTF">2013-02-25T20:09:04Z</dcterms:created>
  <dcterms:modified xsi:type="dcterms:W3CDTF">2013-05-17T14:35:36Z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kets">
    <vt:lpwstr>en-us</vt:lpwstr>
  </property>
  <property fmtid="{D5CDD505-2E9C-101B-9397-08002B2CF9AE}" pid="3" name="AssetType">
    <vt:lpwstr>TP</vt:lpwstr>
  </property>
  <property fmtid="{D5CDD505-2E9C-101B-9397-08002B2CF9AE}" pid="4" name="BugNumber">
    <vt:lpwstr>; 461854L</vt:lpwstr>
  </property>
  <property fmtid="{D5CDD505-2E9C-101B-9397-08002B2CF9AE}" pid="5" name="TPInstallLocation">
    <vt:lpwstr>{Document Themes}</vt:lpwstr>
  </property>
  <property fmtid="{D5CDD505-2E9C-101B-9397-08002B2CF9AE}" pid="6" name="PrimaryImageGen">
    <vt:lpwstr>1</vt:lpwstr>
  </property>
  <property fmtid="{D5CDD505-2E9C-101B-9397-08002B2CF9AE}" pid="7" name="display_urn:schemas-microsoft-com:office:office#APAuthor">
    <vt:lpwstr>REDMOND\cynvey</vt:lpwstr>
  </property>
  <property fmtid="{D5CDD505-2E9C-101B-9397-08002B2CF9AE}" pid="8" name="APAuthor">
    <vt:lpwstr>191</vt:lpwstr>
  </property>
  <property fmtid="{D5CDD505-2E9C-101B-9397-08002B2CF9AE}" pid="9" name="Milestone">
    <vt:lpwstr>Continuous</vt:lpwstr>
  </property>
  <property fmtid="{D5CDD505-2E9C-101B-9397-08002B2CF9AE}" pid="10" name="TPAppVersion">
    <vt:lpwstr>11</vt:lpwstr>
  </property>
  <property fmtid="{D5CDD505-2E9C-101B-9397-08002B2CF9AE}" pid="11" name="TPCommandLine">
    <vt:lpwstr>{PP} {FilePath}</vt:lpwstr>
  </property>
  <property fmtid="{D5CDD505-2E9C-101B-9397-08002B2CF9AE}" pid="12" name="AssetId">
    <vt:lpwstr>TS001072130</vt:lpwstr>
  </property>
  <property fmtid="{D5CDD505-2E9C-101B-9397-08002B2CF9AE}" pid="13" name="IsSearchable">
    <vt:lpwstr>0</vt:lpwstr>
  </property>
  <property fmtid="{D5CDD505-2E9C-101B-9397-08002B2CF9AE}" pid="14" name="NumericId">
    <vt:lpwstr>-1.00000000000000</vt:lpwstr>
  </property>
  <property fmtid="{D5CDD505-2E9C-101B-9397-08002B2CF9AE}" pid="15" name="PublishTargets">
    <vt:lpwstr>OfficeOnline</vt:lpwstr>
  </property>
  <property fmtid="{D5CDD505-2E9C-101B-9397-08002B2CF9AE}" pid="16" name="TPLaunchHelpLinkType">
    <vt:lpwstr>Template</vt:lpwstr>
  </property>
  <property fmtid="{D5CDD505-2E9C-101B-9397-08002B2CF9AE}" pid="17" name="TPFriendlyName">
    <vt:lpwstr>Compass design template</vt:lpwstr>
  </property>
  <property fmtid="{D5CDD505-2E9C-101B-9397-08002B2CF9AE}" pid="18" name="display_urn:schemas-microsoft-com:office:office#APEditor">
    <vt:lpwstr>REDMOND\v-luannv</vt:lpwstr>
  </property>
  <property fmtid="{D5CDD505-2E9C-101B-9397-08002B2CF9AE}" pid="19" name="APEditor">
    <vt:lpwstr>92</vt:lpwstr>
  </property>
  <property fmtid="{D5CDD505-2E9C-101B-9397-08002B2CF9AE}" pid="20" name="Provider">
    <vt:lpwstr>EY006220130</vt:lpwstr>
  </property>
  <property fmtid="{D5CDD505-2E9C-101B-9397-08002B2CF9AE}" pid="21" name="SourceTitle">
    <vt:lpwstr>Compass design template</vt:lpwstr>
  </property>
  <property fmtid="{D5CDD505-2E9C-101B-9397-08002B2CF9AE}" pid="22" name="TPApplication">
    <vt:lpwstr>PowerPoint</vt:lpwstr>
  </property>
  <property fmtid="{D5CDD505-2E9C-101B-9397-08002B2CF9AE}" pid="23" name="TPLaunchHelpLink">
    <vt:lpwstr/>
  </property>
  <property fmtid="{D5CDD505-2E9C-101B-9397-08002B2CF9AE}" pid="24" name="OpenTemplate">
    <vt:lpwstr>1</vt:lpwstr>
  </property>
  <property fmtid="{D5CDD505-2E9C-101B-9397-08002B2CF9AE}" pid="25" name="UACurrentWords">
    <vt:lpwstr>0</vt:lpwstr>
  </property>
  <property fmtid="{D5CDD505-2E9C-101B-9397-08002B2CF9AE}" pid="26" name="UALocRecommendation">
    <vt:lpwstr>Localize</vt:lpwstr>
  </property>
  <property fmtid="{D5CDD505-2E9C-101B-9397-08002B2CF9AE}" pid="27" name="Applications">
    <vt:lpwstr>182;#Office XP;#67;#PowerPoint - Design Templt 12;#65;#Microsoft Office PowerPoint 2007;#184;#Office 2000;#79;#Template 12;#66;#PowerPoint - Design Templt 2003;#64;#PowerPoint 2003</vt:lpwstr>
  </property>
  <property fmtid="{D5CDD505-2E9C-101B-9397-08002B2CF9AE}" pid="28" name="TemplateStatus">
    <vt:lpwstr>Complete</vt:lpwstr>
  </property>
  <property fmtid="{D5CDD505-2E9C-101B-9397-08002B2CF9AE}" pid="29" name="ContentTypeId">
    <vt:lpwstr>0x0101006025706CF4CD034688BEBAE97A2E701D020200C3831ACA17D8814887A164412888521E</vt:lpwstr>
  </property>
  <property fmtid="{D5CDD505-2E9C-101B-9397-08002B2CF9AE}" pid="30" name="IsDeleted">
    <vt:lpwstr>0</vt:lpwstr>
  </property>
  <property fmtid="{D5CDD505-2E9C-101B-9397-08002B2CF9AE}" pid="31" name="ShowIn">
    <vt:lpwstr>Show everywhere</vt:lpwstr>
  </property>
  <property fmtid="{D5CDD505-2E9C-101B-9397-08002B2CF9AE}" pid="32" name="UANotes">
    <vt:lpwstr>429034L. June 2003 retrofit</vt:lpwstr>
  </property>
  <property fmtid="{D5CDD505-2E9C-101B-9397-08002B2CF9AE}" pid="33" name="PublishStatusLookup">
    <vt:lpwstr>257021</vt:lpwstr>
  </property>
  <property fmtid="{D5CDD505-2E9C-101B-9397-08002B2CF9AE}" pid="34" name="TPComponent">
    <vt:lpwstr>PPTFiles</vt:lpwstr>
  </property>
  <property fmtid="{D5CDD505-2E9C-101B-9397-08002B2CF9AE}" pid="35" name="TPNamespace">
    <vt:lpwstr>POWERPNT</vt:lpwstr>
  </property>
  <property fmtid="{D5CDD505-2E9C-101B-9397-08002B2CF9AE}" pid="36" name="TPClientViewer">
    <vt:lpwstr>Microsoft Office PowerPoint</vt:lpwstr>
  </property>
  <property fmtid="{D5CDD505-2E9C-101B-9397-08002B2CF9AE}" pid="37" name="APTrustLevel">
    <vt:lpwstr>1.00000000000000</vt:lpwstr>
  </property>
  <property fmtid="{D5CDD505-2E9C-101B-9397-08002B2CF9AE}" pid="38" name="TrustLevel">
    <vt:lpwstr>Microsoft Managed Content</vt:lpwstr>
  </property>
  <property fmtid="{D5CDD505-2E9C-101B-9397-08002B2CF9AE}" pid="39" name="Content Type">
    <vt:lpwstr>OOFile</vt:lpwstr>
  </property>
  <property fmtid="{D5CDD505-2E9C-101B-9397-08002B2CF9AE}" pid="40" name="AuthoringAssetId">
    <vt:lpwstr>TP001072130</vt:lpwstr>
  </property>
  <property fmtid="{D5CDD505-2E9C-101B-9397-08002B2CF9AE}" pid="41" name="NumericAssetId">
    <vt:lpwstr/>
  </property>
  <property fmtid="{D5CDD505-2E9C-101B-9397-08002B2CF9AE}" pid="42" name="AppVer">
    <vt:lpwstr/>
  </property>
</Properties>
</file>