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80" r:id="rId3"/>
    <p:sldId id="281" r:id="rId4"/>
    <p:sldId id="282" r:id="rId5"/>
    <p:sldId id="283" r:id="rId6"/>
    <p:sldId id="286" r:id="rId7"/>
    <p:sldId id="287" r:id="rId8"/>
    <p:sldId id="288" r:id="rId9"/>
    <p:sldId id="289" r:id="rId10"/>
    <p:sldId id="290" r:id="rId11"/>
    <p:sldId id="291" r:id="rId12"/>
    <p:sldId id="292" r:id="rId13"/>
    <p:sldId id="293" r:id="rId14"/>
    <p:sldId id="294" r:id="rId15"/>
    <p:sldId id="301" r:id="rId16"/>
    <p:sldId id="296" r:id="rId17"/>
    <p:sldId id="300" r:id="rId18"/>
    <p:sldId id="284" r:id="rId19"/>
    <p:sldId id="285" r:id="rId20"/>
    <p:sldId id="297" r:id="rId21"/>
    <p:sldId id="298"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10"/>
    <p:restoredTop sz="94718"/>
  </p:normalViewPr>
  <p:slideViewPr>
    <p:cSldViewPr snapToGrid="0" snapToObjects="1">
      <p:cViewPr varScale="1">
        <p:scale>
          <a:sx n="65" d="100"/>
          <a:sy n="65" d="100"/>
        </p:scale>
        <p:origin x="4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CE5DF0-4569-EE48-8551-8A007B4C8DA0}" type="datetimeFigureOut">
              <a:rPr lang="en-US" smtClean="0"/>
              <a:t>3/10/2019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2F152-BC86-C94D-BFFD-8E69884E8421}" type="slidenum">
              <a:rPr lang="en-US" smtClean="0"/>
              <a:t>‹#›</a:t>
            </a:fld>
            <a:endParaRPr lang="en-US"/>
          </a:p>
        </p:txBody>
      </p:sp>
    </p:spTree>
    <p:extLst>
      <p:ext uri="{BB962C8B-B14F-4D97-AF65-F5344CB8AC3E}">
        <p14:creationId xmlns:p14="http://schemas.microsoft.com/office/powerpoint/2010/main" val="317213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D3FC8B-17E6-1349-8FC4-D4AFC8A26F6D}" type="datetime1">
              <a:rPr lang="en-US" smtClean="0"/>
              <a:t>3/10/2019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9B06AD-D77B-974A-9176-C7E2FD235E10}" type="slidenum">
              <a:rPr lang="en-US" smtClean="0"/>
              <a:t>‹#›</a:t>
            </a:fld>
            <a:endParaRPr lang="en-US"/>
          </a:p>
        </p:txBody>
      </p:sp>
      <p:pic>
        <p:nvPicPr>
          <p:cNvPr id="8" name="Picture 7">
            <a:extLst>
              <a:ext uri="{FF2B5EF4-FFF2-40B4-BE49-F238E27FC236}">
                <a16:creationId xmlns:a16="http://schemas.microsoft.com/office/drawing/2014/main" id="{3AD69F16-EA3B-594F-8D05-963A3C880A61}"/>
              </a:ext>
            </a:extLst>
          </p:cNvPr>
          <p:cNvPicPr>
            <a:picLocks noChangeAspect="1"/>
          </p:cNvPicPr>
          <p:nvPr userDrawn="1"/>
        </p:nvPicPr>
        <p:blipFill>
          <a:blip r:embed="rId2"/>
          <a:stretch>
            <a:fillRect/>
          </a:stretch>
        </p:blipFill>
        <p:spPr>
          <a:xfrm>
            <a:off x="4539224" y="6223528"/>
            <a:ext cx="3134792" cy="486372"/>
          </a:xfrm>
          <a:prstGeom prst="rect">
            <a:avLst/>
          </a:prstGeom>
        </p:spPr>
      </p:pic>
    </p:spTree>
    <p:extLst>
      <p:ext uri="{BB962C8B-B14F-4D97-AF65-F5344CB8AC3E}">
        <p14:creationId xmlns:p14="http://schemas.microsoft.com/office/powerpoint/2010/main" val="4066618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EA6EC-618A-0F44-9453-27B38D00B1B1}" type="datetime1">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06AD-D77B-974A-9176-C7E2FD235E10}" type="slidenum">
              <a:rPr lang="en-US" smtClean="0"/>
              <a:t>‹#›</a:t>
            </a:fld>
            <a:endParaRPr lang="en-US"/>
          </a:p>
        </p:txBody>
      </p:sp>
    </p:spTree>
    <p:extLst>
      <p:ext uri="{BB962C8B-B14F-4D97-AF65-F5344CB8AC3E}">
        <p14:creationId xmlns:p14="http://schemas.microsoft.com/office/powerpoint/2010/main" val="1825690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87C8B5-8D3F-434A-B33D-A62D0E877D02}" type="datetime1">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06AD-D77B-974A-9176-C7E2FD235E10}" type="slidenum">
              <a:rPr lang="en-US" smtClean="0"/>
              <a:t>‹#›</a:t>
            </a:fld>
            <a:endParaRPr lang="en-US"/>
          </a:p>
        </p:txBody>
      </p:sp>
    </p:spTree>
    <p:extLst>
      <p:ext uri="{BB962C8B-B14F-4D97-AF65-F5344CB8AC3E}">
        <p14:creationId xmlns:p14="http://schemas.microsoft.com/office/powerpoint/2010/main" val="104202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ACC322-9BA6-A441-8BE8-3251186518F2}" type="datetime1">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06AD-D77B-974A-9176-C7E2FD235E10}" type="slidenum">
              <a:rPr lang="en-US" smtClean="0"/>
              <a:t>‹#›</a:t>
            </a:fld>
            <a:endParaRPr lang="en-US"/>
          </a:p>
        </p:txBody>
      </p:sp>
    </p:spTree>
    <p:extLst>
      <p:ext uri="{BB962C8B-B14F-4D97-AF65-F5344CB8AC3E}">
        <p14:creationId xmlns:p14="http://schemas.microsoft.com/office/powerpoint/2010/main" val="89247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63F36F-C87C-A343-B067-B68DC25D347B}" type="datetime1">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06AD-D77B-974A-9176-C7E2FD235E10}" type="slidenum">
              <a:rPr lang="en-US" smtClean="0"/>
              <a:t>‹#›</a:t>
            </a:fld>
            <a:endParaRPr lang="en-US"/>
          </a:p>
        </p:txBody>
      </p:sp>
    </p:spTree>
    <p:extLst>
      <p:ext uri="{BB962C8B-B14F-4D97-AF65-F5344CB8AC3E}">
        <p14:creationId xmlns:p14="http://schemas.microsoft.com/office/powerpoint/2010/main" val="8652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1A00B7-D15F-F442-B3B3-DB4AEFFE756F}" type="datetime1">
              <a:rPr lang="en-US" smtClean="0"/>
              <a:t>3/10/2019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06AD-D77B-974A-9176-C7E2FD235E10}" type="slidenum">
              <a:rPr lang="en-US" smtClean="0"/>
              <a:t>‹#›</a:t>
            </a:fld>
            <a:endParaRPr lang="en-US"/>
          </a:p>
        </p:txBody>
      </p:sp>
    </p:spTree>
    <p:extLst>
      <p:ext uri="{BB962C8B-B14F-4D97-AF65-F5344CB8AC3E}">
        <p14:creationId xmlns:p14="http://schemas.microsoft.com/office/powerpoint/2010/main" val="124360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616E22-FBF1-E546-A140-EDDF32D29403}" type="datetime1">
              <a:rPr lang="en-US" smtClean="0"/>
              <a:t>3/10/2019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B06AD-D77B-974A-9176-C7E2FD235E10}" type="slidenum">
              <a:rPr lang="en-US" smtClean="0"/>
              <a:t>‹#›</a:t>
            </a:fld>
            <a:endParaRPr lang="en-US"/>
          </a:p>
        </p:txBody>
      </p:sp>
    </p:spTree>
    <p:extLst>
      <p:ext uri="{BB962C8B-B14F-4D97-AF65-F5344CB8AC3E}">
        <p14:creationId xmlns:p14="http://schemas.microsoft.com/office/powerpoint/2010/main" val="3683396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189E79-83F8-7C40-AADF-860CA9EDA6BC}" type="datetime1">
              <a:rPr lang="en-US" smtClean="0"/>
              <a:t>3/10/2019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B06AD-D77B-974A-9176-C7E2FD235E10}" type="slidenum">
              <a:rPr lang="en-US" smtClean="0"/>
              <a:t>‹#›</a:t>
            </a:fld>
            <a:endParaRPr lang="en-US"/>
          </a:p>
        </p:txBody>
      </p:sp>
    </p:spTree>
    <p:extLst>
      <p:ext uri="{BB962C8B-B14F-4D97-AF65-F5344CB8AC3E}">
        <p14:creationId xmlns:p14="http://schemas.microsoft.com/office/powerpoint/2010/main" val="398110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AD1EB-416C-4A4C-900B-754F9E662552}" type="datetime1">
              <a:rPr lang="en-US" smtClean="0"/>
              <a:t>3/10/2019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B06AD-D77B-974A-9176-C7E2FD235E10}" type="slidenum">
              <a:rPr lang="en-US" smtClean="0"/>
              <a:t>‹#›</a:t>
            </a:fld>
            <a:endParaRPr lang="en-US"/>
          </a:p>
        </p:txBody>
      </p:sp>
    </p:spTree>
    <p:extLst>
      <p:ext uri="{BB962C8B-B14F-4D97-AF65-F5344CB8AC3E}">
        <p14:creationId xmlns:p14="http://schemas.microsoft.com/office/powerpoint/2010/main" val="932557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C0E30F-6F2D-7445-ADDC-FF19A83EC35F}" type="datetime1">
              <a:rPr lang="en-US" smtClean="0"/>
              <a:t>3/10/2019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06AD-D77B-974A-9176-C7E2FD235E10}" type="slidenum">
              <a:rPr lang="en-US" smtClean="0"/>
              <a:t>‹#›</a:t>
            </a:fld>
            <a:endParaRPr lang="en-US"/>
          </a:p>
        </p:txBody>
      </p:sp>
    </p:spTree>
    <p:extLst>
      <p:ext uri="{BB962C8B-B14F-4D97-AF65-F5344CB8AC3E}">
        <p14:creationId xmlns:p14="http://schemas.microsoft.com/office/powerpoint/2010/main" val="148795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A03BAD-616D-D842-A4BA-47131FCA533C}" type="datetime1">
              <a:rPr lang="en-US" smtClean="0"/>
              <a:t>3/10/2019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06AD-D77B-974A-9176-C7E2FD235E10}" type="slidenum">
              <a:rPr lang="en-US" smtClean="0"/>
              <a:t>‹#›</a:t>
            </a:fld>
            <a:endParaRPr lang="en-US"/>
          </a:p>
        </p:txBody>
      </p:sp>
    </p:spTree>
    <p:extLst>
      <p:ext uri="{BB962C8B-B14F-4D97-AF65-F5344CB8AC3E}">
        <p14:creationId xmlns:p14="http://schemas.microsoft.com/office/powerpoint/2010/main" val="2128744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CEABE-E751-AD4E-8415-EAA7567911FF}" type="datetime1">
              <a:rPr lang="en-US" smtClean="0"/>
              <a:t>3/10/2019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B06AD-D77B-974A-9176-C7E2FD235E10}" type="slidenum">
              <a:rPr lang="en-US" smtClean="0"/>
              <a:t>‹#›</a:t>
            </a:fld>
            <a:endParaRPr lang="en-US"/>
          </a:p>
        </p:txBody>
      </p:sp>
    </p:spTree>
    <p:extLst>
      <p:ext uri="{BB962C8B-B14F-4D97-AF65-F5344CB8AC3E}">
        <p14:creationId xmlns:p14="http://schemas.microsoft.com/office/powerpoint/2010/main" val="3819330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awlogue.com/"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mailto:alexandra.logue@cuny.edu"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296C-68D1-DD41-AFAF-23E4312B2C39}"/>
              </a:ext>
            </a:extLst>
          </p:cNvPr>
          <p:cNvSpPr>
            <a:spLocks noGrp="1"/>
          </p:cNvSpPr>
          <p:nvPr>
            <p:ph type="ctrTitle"/>
          </p:nvPr>
        </p:nvSpPr>
        <p:spPr>
          <a:xfrm>
            <a:off x="1524000" y="748145"/>
            <a:ext cx="9144000" cy="2524268"/>
          </a:xfrm>
        </p:spPr>
        <p:txBody>
          <a:bodyPr/>
          <a:lstStyle/>
          <a:p>
            <a:r>
              <a:rPr lang="en-US" dirty="0"/>
              <a:t>The Promise of Transfer </a:t>
            </a:r>
            <a:br>
              <a:rPr lang="en-US" dirty="0"/>
            </a:br>
            <a:r>
              <a:rPr lang="en-US" dirty="0"/>
              <a:t>at CUNY</a:t>
            </a:r>
          </a:p>
        </p:txBody>
      </p:sp>
      <p:sp>
        <p:nvSpPr>
          <p:cNvPr id="3" name="Subtitle 2">
            <a:extLst>
              <a:ext uri="{FF2B5EF4-FFF2-40B4-BE49-F238E27FC236}">
                <a16:creationId xmlns:a16="http://schemas.microsoft.com/office/drawing/2014/main" id="{DE016227-7397-644F-9097-3CF274875244}"/>
              </a:ext>
            </a:extLst>
          </p:cNvPr>
          <p:cNvSpPr>
            <a:spLocks noGrp="1"/>
          </p:cNvSpPr>
          <p:nvPr>
            <p:ph type="subTitle" idx="1"/>
          </p:nvPr>
        </p:nvSpPr>
        <p:spPr>
          <a:xfrm>
            <a:off x="1524000" y="3602037"/>
            <a:ext cx="9144000" cy="2424689"/>
          </a:xfrm>
        </p:spPr>
        <p:txBody>
          <a:bodyPr>
            <a:normAutofit fontScale="70000" lnSpcReduction="20000"/>
          </a:bodyPr>
          <a:lstStyle/>
          <a:p>
            <a:pPr>
              <a:lnSpc>
                <a:spcPct val="100000"/>
              </a:lnSpc>
            </a:pPr>
            <a:r>
              <a:rPr lang="en-US" dirty="0"/>
              <a:t>Lexa Logue</a:t>
            </a:r>
          </a:p>
          <a:p>
            <a:pPr>
              <a:lnSpc>
                <a:spcPct val="100000"/>
              </a:lnSpc>
            </a:pPr>
            <a:r>
              <a:rPr lang="en-US" dirty="0"/>
              <a:t>Research Professor</a:t>
            </a:r>
          </a:p>
          <a:p>
            <a:pPr>
              <a:lnSpc>
                <a:spcPct val="100000"/>
              </a:lnSpc>
            </a:pPr>
            <a:r>
              <a:rPr lang="en-US" dirty="0"/>
              <a:t>Center for Advanced Study in Education</a:t>
            </a:r>
          </a:p>
          <a:p>
            <a:pPr>
              <a:lnSpc>
                <a:spcPct val="100000"/>
              </a:lnSpc>
            </a:pPr>
            <a:r>
              <a:rPr lang="en-US" dirty="0"/>
              <a:t>Graduate Center, CUNY</a:t>
            </a:r>
          </a:p>
          <a:p>
            <a:pPr>
              <a:lnSpc>
                <a:spcPct val="100000"/>
              </a:lnSpc>
            </a:pPr>
            <a:endParaRPr lang="en-US" dirty="0"/>
          </a:p>
          <a:p>
            <a:pPr>
              <a:lnSpc>
                <a:spcPct val="100000"/>
              </a:lnSpc>
            </a:pPr>
            <a:r>
              <a:rPr lang="en-US" dirty="0"/>
              <a:t>BTAG Transfer Advising Summit</a:t>
            </a:r>
          </a:p>
          <a:p>
            <a:pPr>
              <a:lnSpc>
                <a:spcPct val="100000"/>
              </a:lnSpc>
            </a:pPr>
            <a:r>
              <a:rPr lang="en-US" dirty="0"/>
              <a:t>March 22, 2019</a:t>
            </a:r>
          </a:p>
          <a:p>
            <a:endParaRPr lang="en-US" dirty="0"/>
          </a:p>
          <a:p>
            <a:endParaRPr lang="en-US" dirty="0"/>
          </a:p>
        </p:txBody>
      </p:sp>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a:t>
            </a:fld>
            <a:endParaRPr lang="en-US"/>
          </a:p>
        </p:txBody>
      </p:sp>
    </p:spTree>
    <p:extLst>
      <p:ext uri="{BB962C8B-B14F-4D97-AF65-F5344CB8AC3E}">
        <p14:creationId xmlns:p14="http://schemas.microsoft.com/office/powerpoint/2010/main" val="3548765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10</a:t>
            </a:fld>
            <a:endParaRPr lang="en-US"/>
          </a:p>
        </p:txBody>
      </p:sp>
      <p:sp>
        <p:nvSpPr>
          <p:cNvPr id="4" name="Title 1">
            <a:extLst>
              <a:ext uri="{FF2B5EF4-FFF2-40B4-BE49-F238E27FC236}">
                <a16:creationId xmlns:a16="http://schemas.microsoft.com/office/drawing/2014/main" id="{8C53C713-1F00-314B-9F83-C46EE9AA7665}"/>
              </a:ext>
            </a:extLst>
          </p:cNvPr>
          <p:cNvSpPr txBox="1">
            <a:spLocks/>
          </p:cNvSpPr>
          <p:nvPr/>
        </p:nvSpPr>
        <p:spPr>
          <a:xfrm>
            <a:off x="838200" y="276896"/>
            <a:ext cx="10515600"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TOP</a:t>
            </a:r>
            <a:r>
              <a:rPr lang="en-US" dirty="0"/>
              <a:t> </a:t>
            </a:r>
            <a:br>
              <a:rPr lang="en-US" dirty="0"/>
            </a:br>
            <a:r>
              <a:rPr lang="en-US" sz="3600" dirty="0"/>
              <a:t>(Transfer Opportunity Project, IES 2018-2022)</a:t>
            </a:r>
          </a:p>
        </p:txBody>
      </p:sp>
      <p:sp>
        <p:nvSpPr>
          <p:cNvPr id="7" name="Content Placeholder 2">
            <a:extLst>
              <a:ext uri="{FF2B5EF4-FFF2-40B4-BE49-F238E27FC236}">
                <a16:creationId xmlns:a16="http://schemas.microsoft.com/office/drawing/2014/main" id="{D96B8ED3-EA2B-5140-9FCF-6001C70AF773}"/>
              </a:ext>
            </a:extLst>
          </p:cNvPr>
          <p:cNvSpPr txBox="1">
            <a:spLocks/>
          </p:cNvSpPr>
          <p:nvPr/>
        </p:nvSpPr>
        <p:spPr>
          <a:xfrm>
            <a:off x="838200" y="1825625"/>
            <a:ext cx="10515600"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buFont typeface="Arial" panose="020B0604020202020204" pitchFamily="34" charset="0"/>
              <a:buChar char="•"/>
            </a:pPr>
            <a:r>
              <a:rPr lang="en-US" sz="2000" dirty="0"/>
              <a:t>Focused on all vertical transfer students</a:t>
            </a:r>
          </a:p>
          <a:p>
            <a:pPr marL="228600" indent="-228600" algn="l">
              <a:buFont typeface="Arial" panose="020B0604020202020204" pitchFamily="34" charset="0"/>
              <a:buChar char="•"/>
            </a:pPr>
            <a:r>
              <a:rPr lang="en-US" sz="2000" dirty="0"/>
              <a:t>Construction of transfer data sets for specific analytic purposes</a:t>
            </a:r>
          </a:p>
          <a:p>
            <a:pPr marL="228600" indent="-228600" algn="l">
              <a:buFont typeface="Arial" panose="020B0604020202020204" pitchFamily="34" charset="0"/>
              <a:buChar char="•"/>
            </a:pPr>
            <a:r>
              <a:rPr lang="en-US" sz="2000" dirty="0"/>
              <a:t>Website analysis for all 19 colleges</a:t>
            </a:r>
          </a:p>
          <a:p>
            <a:pPr marL="228600" indent="-228600" algn="l">
              <a:buFont typeface="Arial" panose="020B0604020202020204" pitchFamily="34" charset="0"/>
              <a:buChar char="•"/>
            </a:pPr>
            <a:r>
              <a:rPr lang="en-US" sz="2000" dirty="0"/>
              <a:t>Survey of CUNY staff who work with transfer students at all 19 colleges</a:t>
            </a:r>
          </a:p>
          <a:p>
            <a:pPr marL="228600" indent="-228600" algn="l">
              <a:buFont typeface="Arial" panose="020B0604020202020204" pitchFamily="34" charset="0"/>
              <a:buChar char="•"/>
            </a:pPr>
            <a:r>
              <a:rPr lang="en-US" sz="2000" dirty="0"/>
              <a:t>Focus groups with CUNY staff who work with transfer students (at BCC, Brooklyn, GCC, HCC, Lehman, and Queens; pilots at BMCC)</a:t>
            </a:r>
          </a:p>
          <a:p>
            <a:pPr marL="228600" indent="-228600" algn="l">
              <a:buFont typeface="Arial" panose="020B0604020202020204" pitchFamily="34" charset="0"/>
              <a:buChar char="•"/>
            </a:pPr>
            <a:r>
              <a:rPr lang="en-US" sz="2000" dirty="0"/>
              <a:t>Process-information interviews with transfer experts at BCC, Brooklyn, GCC, HCC, Lehman, and Queens (pilots at BMCC)</a:t>
            </a:r>
          </a:p>
          <a:p>
            <a:pPr marL="228600" indent="-228600" algn="l">
              <a:buFont typeface="Arial" panose="020B0604020202020204" pitchFamily="34" charset="0"/>
              <a:buChar char="•"/>
            </a:pPr>
            <a:r>
              <a:rPr lang="en-US" sz="2000" dirty="0"/>
              <a:t>Survey of all CUNY students</a:t>
            </a:r>
          </a:p>
          <a:p>
            <a:pPr marL="228600" indent="-228600" algn="l">
              <a:buFont typeface="Arial" panose="020B0604020202020204" pitchFamily="34" charset="0"/>
              <a:buChar char="•"/>
            </a:pPr>
            <a:r>
              <a:rPr lang="en-US" sz="2000" dirty="0"/>
              <a:t>Focus groups of CUNY transfer students (at BCC, Brooklyn, GCC, HCC, Lehman, and Queens)</a:t>
            </a:r>
          </a:p>
          <a:p>
            <a:pPr marL="228600" indent="-228600" algn="l">
              <a:buFont typeface="Arial" panose="020B0604020202020204" pitchFamily="34" charset="0"/>
              <a:buChar char="•"/>
            </a:pPr>
            <a:r>
              <a:rPr lang="en-US" sz="2000" dirty="0"/>
              <a:t>Cross-sectional analysis of all students</a:t>
            </a:r>
          </a:p>
          <a:p>
            <a:pPr marL="228600" indent="-228600" algn="l">
              <a:buFont typeface="Arial" panose="020B0604020202020204" pitchFamily="34" charset="0"/>
              <a:buChar char="•"/>
            </a:pPr>
            <a:r>
              <a:rPr lang="en-US" sz="2000" dirty="0"/>
              <a:t>Retrospective/prospective analysis of an entering student cohort</a:t>
            </a:r>
          </a:p>
          <a:p>
            <a:endParaRPr lang="en-US" dirty="0"/>
          </a:p>
          <a:p>
            <a:endParaRPr lang="en-US" dirty="0"/>
          </a:p>
        </p:txBody>
      </p:sp>
    </p:spTree>
    <p:extLst>
      <p:ext uri="{BB962C8B-B14F-4D97-AF65-F5344CB8AC3E}">
        <p14:creationId xmlns:p14="http://schemas.microsoft.com/office/powerpoint/2010/main" val="2137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11</a:t>
            </a:fld>
            <a:endParaRPr lang="en-US"/>
          </a:p>
        </p:txBody>
      </p:sp>
      <p:sp>
        <p:nvSpPr>
          <p:cNvPr id="4" name="Title 1">
            <a:extLst>
              <a:ext uri="{FF2B5EF4-FFF2-40B4-BE49-F238E27FC236}">
                <a16:creationId xmlns:a16="http://schemas.microsoft.com/office/drawing/2014/main" id="{6B1CE6A6-C17C-764B-88EE-07907881E3B9}"/>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Special Staff Organizations </a:t>
            </a:r>
            <a:br>
              <a:rPr lang="en-US" sz="4400" dirty="0"/>
            </a:br>
            <a:r>
              <a:rPr lang="en-US" sz="4400" dirty="0"/>
              <a:t>Collaborating With TOP</a:t>
            </a:r>
          </a:p>
        </p:txBody>
      </p:sp>
      <p:sp>
        <p:nvSpPr>
          <p:cNvPr id="7" name="Content Placeholder 2">
            <a:extLst>
              <a:ext uri="{FF2B5EF4-FFF2-40B4-BE49-F238E27FC236}">
                <a16:creationId xmlns:a16="http://schemas.microsoft.com/office/drawing/2014/main" id="{7108F3E8-DBC5-E74D-B1F7-B92FB0967C7B}"/>
              </a:ext>
            </a:extLst>
          </p:cNvPr>
          <p:cNvSpPr txBox="1">
            <a:spLocks/>
          </p:cNvSpPr>
          <p:nvPr/>
        </p:nvSpPr>
        <p:spPr>
          <a:xfrm>
            <a:off x="838200" y="1882394"/>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sz="2800" dirty="0"/>
              <a:t>CUNY Advisement Council</a:t>
            </a:r>
          </a:p>
          <a:p>
            <a:endParaRPr lang="en-US" sz="2800" dirty="0"/>
          </a:p>
          <a:p>
            <a:r>
              <a:rPr lang="en-US" sz="2800" dirty="0"/>
              <a:t>CUNY Community College Transfer Council</a:t>
            </a:r>
          </a:p>
          <a:p>
            <a:endParaRPr lang="en-US" sz="2800" dirty="0"/>
          </a:p>
          <a:p>
            <a:r>
              <a:rPr lang="en-US" sz="2800" dirty="0"/>
              <a:t>TEAMS (Transfer Evaluation and Articulation Management Systems)</a:t>
            </a:r>
          </a:p>
        </p:txBody>
      </p:sp>
    </p:spTree>
    <p:extLst>
      <p:ext uri="{BB962C8B-B14F-4D97-AF65-F5344CB8AC3E}">
        <p14:creationId xmlns:p14="http://schemas.microsoft.com/office/powerpoint/2010/main" val="3810864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12</a:t>
            </a:fld>
            <a:endParaRPr lang="en-US"/>
          </a:p>
        </p:txBody>
      </p:sp>
      <p:sp>
        <p:nvSpPr>
          <p:cNvPr id="4" name="Title 1">
            <a:extLst>
              <a:ext uri="{FF2B5EF4-FFF2-40B4-BE49-F238E27FC236}">
                <a16:creationId xmlns:a16="http://schemas.microsoft.com/office/drawing/2014/main" id="{79EB6297-7D3B-7948-A695-FBEA27EEADD2}"/>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GROWTH</a:t>
            </a:r>
            <a:r>
              <a:rPr lang="en-US" dirty="0"/>
              <a:t/>
            </a:r>
            <a:br>
              <a:rPr lang="en-US" dirty="0"/>
            </a:br>
            <a:r>
              <a:rPr lang="en-US" dirty="0"/>
              <a:t> </a:t>
            </a:r>
            <a:r>
              <a:rPr lang="en-US" sz="3600" dirty="0"/>
              <a:t>(Growing Transfer in the Humanities, Mellon, 2019-2021)</a:t>
            </a:r>
          </a:p>
        </p:txBody>
      </p:sp>
      <p:sp>
        <p:nvSpPr>
          <p:cNvPr id="7" name="Content Placeholder 2">
            <a:extLst>
              <a:ext uri="{FF2B5EF4-FFF2-40B4-BE49-F238E27FC236}">
                <a16:creationId xmlns:a16="http://schemas.microsoft.com/office/drawing/2014/main" id="{90E20B34-2C5C-5D47-88C3-ADED518BF1B0}"/>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pPr marL="228600" indent="-228600" algn="l">
              <a:buFont typeface="Arial" panose="020B0604020202020204" pitchFamily="34" charset="0"/>
              <a:buChar char="•"/>
            </a:pPr>
            <a:r>
              <a:rPr lang="en-US" sz="2800" dirty="0"/>
              <a:t>Focused on vertical transfer students with interests in the humanities</a:t>
            </a:r>
          </a:p>
          <a:p>
            <a:pPr marL="228600" indent="-228600" algn="l">
              <a:buFont typeface="Arial" panose="020B0604020202020204" pitchFamily="34" charset="0"/>
              <a:buChar char="•"/>
            </a:pPr>
            <a:r>
              <a:rPr lang="en-US" sz="2800" dirty="0"/>
              <a:t>Survey of all Guttman Community College students</a:t>
            </a:r>
          </a:p>
          <a:p>
            <a:pPr marL="228600" indent="-228600" algn="l">
              <a:buFont typeface="Arial" panose="020B0604020202020204" pitchFamily="34" charset="0"/>
              <a:buChar char="•"/>
            </a:pPr>
            <a:r>
              <a:rPr lang="en-US" sz="2800" dirty="0"/>
              <a:t>Focus groups with Guttman Community College students</a:t>
            </a:r>
          </a:p>
          <a:p>
            <a:pPr marL="228600" indent="-228600" algn="l">
              <a:buFont typeface="Arial" panose="020B0604020202020204" pitchFamily="34" charset="0"/>
              <a:buChar char="•"/>
            </a:pPr>
            <a:r>
              <a:rPr lang="en-US" sz="2800" dirty="0"/>
              <a:t>Quantitative analysis of factors associated with GCC transfer student success</a:t>
            </a:r>
          </a:p>
          <a:p>
            <a:pPr marL="228600" indent="-228600" algn="l">
              <a:buFont typeface="Arial" panose="020B0604020202020204" pitchFamily="34" charset="0"/>
              <a:buChar char="•"/>
            </a:pPr>
            <a:r>
              <a:rPr lang="en-US" sz="2800" dirty="0"/>
              <a:t>Qualitative analysis of Guttman articulation agreements</a:t>
            </a:r>
          </a:p>
          <a:p>
            <a:pPr marL="228600" indent="-228600" algn="l">
              <a:buFont typeface="Arial" panose="020B0604020202020204" pitchFamily="34" charset="0"/>
              <a:buChar char="•"/>
            </a:pPr>
            <a:r>
              <a:rPr lang="en-US" sz="2800" dirty="0"/>
              <a:t>Expansion to other community colleges</a:t>
            </a:r>
          </a:p>
        </p:txBody>
      </p:sp>
    </p:spTree>
    <p:extLst>
      <p:ext uri="{BB962C8B-B14F-4D97-AF65-F5344CB8AC3E}">
        <p14:creationId xmlns:p14="http://schemas.microsoft.com/office/powerpoint/2010/main" val="215131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13</a:t>
            </a:fld>
            <a:endParaRPr lang="en-US"/>
          </a:p>
        </p:txBody>
      </p:sp>
      <p:sp>
        <p:nvSpPr>
          <p:cNvPr id="4" name="Title 1">
            <a:extLst>
              <a:ext uri="{FF2B5EF4-FFF2-40B4-BE49-F238E27FC236}">
                <a16:creationId xmlns:a16="http://schemas.microsoft.com/office/drawing/2014/main" id="{4045D827-1A4C-0C49-9DCF-B425531689C8}"/>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New York State Education Law</a:t>
            </a:r>
            <a:br>
              <a:rPr lang="en-US" sz="4400" dirty="0"/>
            </a:br>
            <a:r>
              <a:rPr lang="en-US" sz="4400" dirty="0"/>
              <a:t>Section 6201</a:t>
            </a:r>
          </a:p>
        </p:txBody>
      </p:sp>
      <p:sp>
        <p:nvSpPr>
          <p:cNvPr id="7" name="Content Placeholder 2">
            <a:extLst>
              <a:ext uri="{FF2B5EF4-FFF2-40B4-BE49-F238E27FC236}">
                <a16:creationId xmlns:a16="http://schemas.microsoft.com/office/drawing/2014/main" id="{D6E6F059-BDBB-CD49-895F-9893BC82D594}"/>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2800" dirty="0"/>
              <a:t>The university [CUNY] must remain responsive to the needs of its urban setting and maintain its close articulation between senior and community college units.  Where possible, governance and operation of senior and community colleges should be jointly conducted or conducted by similar procedures to maintain the university as an integrated system and to facilitate articulation between units.</a:t>
            </a:r>
          </a:p>
        </p:txBody>
      </p:sp>
    </p:spTree>
    <p:extLst>
      <p:ext uri="{BB962C8B-B14F-4D97-AF65-F5344CB8AC3E}">
        <p14:creationId xmlns:p14="http://schemas.microsoft.com/office/powerpoint/2010/main" val="1048028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14</a:t>
            </a:fld>
            <a:endParaRPr lang="en-US"/>
          </a:p>
        </p:txBody>
      </p:sp>
      <p:sp>
        <p:nvSpPr>
          <p:cNvPr id="4" name="Title 1">
            <a:extLst>
              <a:ext uri="{FF2B5EF4-FFF2-40B4-BE49-F238E27FC236}">
                <a16:creationId xmlns:a16="http://schemas.microsoft.com/office/drawing/2014/main" id="{7BBB4AE6-B6ED-0145-84AA-8154D6F0D954}"/>
              </a:ext>
            </a:extLst>
          </p:cNvPr>
          <p:cNvSpPr txBox="1">
            <a:spLocks/>
          </p:cNvSpPr>
          <p:nvPr/>
        </p:nvSpPr>
        <p:spPr>
          <a:xfrm>
            <a:off x="838200" y="17900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NYS Education Law indicates that:</a:t>
            </a:r>
          </a:p>
        </p:txBody>
      </p:sp>
      <p:sp>
        <p:nvSpPr>
          <p:cNvPr id="7" name="Content Placeholder 2">
            <a:extLst>
              <a:ext uri="{FF2B5EF4-FFF2-40B4-BE49-F238E27FC236}">
                <a16:creationId xmlns:a16="http://schemas.microsoft.com/office/drawing/2014/main" id="{5A2F419D-DEB2-B04D-A611-CAC738353B38}"/>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endParaRPr lang="en-US" dirty="0"/>
          </a:p>
          <a:p>
            <a:r>
              <a:rPr lang="en-US" sz="2800" dirty="0"/>
              <a:t>All CUNY students are students of a single university, </a:t>
            </a:r>
          </a:p>
          <a:p>
            <a:r>
              <a:rPr lang="en-US" sz="2800" dirty="0"/>
              <a:t>with a single governing board, </a:t>
            </a:r>
          </a:p>
          <a:p>
            <a:r>
              <a:rPr lang="en-US" sz="2800" dirty="0"/>
              <a:t>a board that has 100% authority over all CUNY policy.</a:t>
            </a:r>
          </a:p>
        </p:txBody>
      </p:sp>
    </p:spTree>
    <p:extLst>
      <p:ext uri="{BB962C8B-B14F-4D97-AF65-F5344CB8AC3E}">
        <p14:creationId xmlns:p14="http://schemas.microsoft.com/office/powerpoint/2010/main" val="2625180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15</a:t>
            </a:fld>
            <a:endParaRPr lang="en-US" dirty="0"/>
          </a:p>
        </p:txBody>
      </p:sp>
      <p:sp>
        <p:nvSpPr>
          <p:cNvPr id="4" name="Title 1">
            <a:extLst>
              <a:ext uri="{FF2B5EF4-FFF2-40B4-BE49-F238E27FC236}">
                <a16:creationId xmlns:a16="http://schemas.microsoft.com/office/drawing/2014/main" id="{BD1F3D96-1E10-3742-AFA0-5465CF9E0FED}"/>
              </a:ext>
            </a:extLst>
          </p:cNvPr>
          <p:cNvSpPr txBox="1">
            <a:spLocks/>
          </p:cNvSpPr>
          <p:nvPr/>
        </p:nvSpPr>
        <p:spPr>
          <a:xfrm>
            <a:off x="838200" y="-21241"/>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CUNY Undergraduate Demographics</a:t>
            </a:r>
          </a:p>
        </p:txBody>
      </p:sp>
      <p:sp>
        <p:nvSpPr>
          <p:cNvPr id="5" name="Content Placeholder 2">
            <a:extLst>
              <a:ext uri="{FF2B5EF4-FFF2-40B4-BE49-F238E27FC236}">
                <a16:creationId xmlns:a16="http://schemas.microsoft.com/office/drawing/2014/main" id="{0BB35A94-7A0C-3C45-AE90-65BA6CA28CB5}"/>
              </a:ext>
            </a:extLst>
          </p:cNvPr>
          <p:cNvSpPr txBox="1">
            <a:spLocks/>
          </p:cNvSpPr>
          <p:nvPr/>
        </p:nvSpPr>
        <p:spPr>
          <a:xfrm>
            <a:off x="701719" y="1689144"/>
            <a:ext cx="10898875" cy="45307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Student					Community		  Senior</a:t>
            </a:r>
          </a:p>
          <a:p>
            <a:pPr algn="l"/>
            <a:r>
              <a:rPr lang="en-US" sz="2800" u="sng" dirty="0"/>
              <a:t>Characteristic</a:t>
            </a:r>
            <a:r>
              <a:rPr lang="en-US" sz="2800" dirty="0"/>
              <a:t>	 			</a:t>
            </a:r>
            <a:r>
              <a:rPr lang="en-US" sz="2800" u="sng" dirty="0"/>
              <a:t>Colleges</a:t>
            </a:r>
            <a:r>
              <a:rPr lang="en-US" sz="2800" dirty="0"/>
              <a:t>		  </a:t>
            </a:r>
            <a:r>
              <a:rPr lang="en-US" sz="2800" u="sng" dirty="0"/>
              <a:t>Colleges</a:t>
            </a:r>
          </a:p>
          <a:p>
            <a:pPr algn="l"/>
            <a:endParaRPr lang="en-US" sz="2800" dirty="0"/>
          </a:p>
          <a:p>
            <a:pPr algn="l"/>
            <a:r>
              <a:rPr lang="en-US" sz="2800" dirty="0"/>
              <a:t>Underrepresented Race/Ethnicity	     68%		        52%</a:t>
            </a:r>
          </a:p>
          <a:p>
            <a:pPr algn="l"/>
            <a:endParaRPr lang="en-US" sz="2800" dirty="0"/>
          </a:p>
          <a:p>
            <a:pPr algn="l"/>
            <a:r>
              <a:rPr lang="en-US" sz="2800" dirty="0"/>
              <a:t>Pell Grant Recipient			     68%		        58%</a:t>
            </a:r>
          </a:p>
          <a:p>
            <a:pPr algn="l"/>
            <a:endParaRPr lang="en-US" sz="2800" dirty="0"/>
          </a:p>
          <a:p>
            <a:pPr algn="l"/>
            <a:r>
              <a:rPr lang="en-US" sz="2800" dirty="0"/>
              <a:t>First Generation College			     62%		        52%</a:t>
            </a:r>
          </a:p>
          <a:p>
            <a:endParaRPr lang="en-US" dirty="0"/>
          </a:p>
        </p:txBody>
      </p:sp>
    </p:spTree>
    <p:extLst>
      <p:ext uri="{BB962C8B-B14F-4D97-AF65-F5344CB8AC3E}">
        <p14:creationId xmlns:p14="http://schemas.microsoft.com/office/powerpoint/2010/main" val="3620748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16</a:t>
            </a:fld>
            <a:endParaRPr lang="en-US"/>
          </a:p>
        </p:txBody>
      </p:sp>
      <p:sp>
        <p:nvSpPr>
          <p:cNvPr id="4" name="Title 1">
            <a:extLst>
              <a:ext uri="{FF2B5EF4-FFF2-40B4-BE49-F238E27FC236}">
                <a16:creationId xmlns:a16="http://schemas.microsoft.com/office/drawing/2014/main" id="{E55A7042-4C80-3848-A95E-164FC3B9A944}"/>
              </a:ext>
            </a:extLst>
          </p:cNvPr>
          <p:cNvSpPr txBox="1">
            <a:spLocks/>
          </p:cNvSpPr>
          <p:nvPr/>
        </p:nvSpPr>
        <p:spPr>
          <a:xfrm>
            <a:off x="838200" y="-836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What does this mean?</a:t>
            </a:r>
          </a:p>
        </p:txBody>
      </p:sp>
      <p:sp>
        <p:nvSpPr>
          <p:cNvPr id="7" name="Content Placeholder 2">
            <a:extLst>
              <a:ext uri="{FF2B5EF4-FFF2-40B4-BE49-F238E27FC236}">
                <a16:creationId xmlns:a16="http://schemas.microsoft.com/office/drawing/2014/main" id="{195F8FF1-9DE9-E941-950C-1577AC26522D}"/>
              </a:ext>
            </a:extLst>
          </p:cNvPr>
          <p:cNvSpPr txBox="1">
            <a:spLocks/>
          </p:cNvSpPr>
          <p:nvPr/>
        </p:nvSpPr>
        <p:spPr>
          <a:xfrm>
            <a:off x="838200" y="1496294"/>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dirty="0"/>
          </a:p>
          <a:p>
            <a:r>
              <a:rPr lang="en-US" sz="2800" dirty="0"/>
              <a:t>Anything that we do that makes it harder for a community college transfer student to receive a bachelor’s degree than it is for a student who starts at a senior college is disadvantaging these groups of students.</a:t>
            </a:r>
          </a:p>
          <a:p>
            <a:endParaRPr lang="en-US" sz="2800" dirty="0"/>
          </a:p>
          <a:p>
            <a:r>
              <a:rPr lang="en-US" sz="2800" dirty="0"/>
              <a:t>We have a social justice, and a moral, imperative to facilitate community to senior college transfer at CUNY.</a:t>
            </a:r>
          </a:p>
        </p:txBody>
      </p:sp>
    </p:spTree>
    <p:extLst>
      <p:ext uri="{BB962C8B-B14F-4D97-AF65-F5344CB8AC3E}">
        <p14:creationId xmlns:p14="http://schemas.microsoft.com/office/powerpoint/2010/main" val="399029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17</a:t>
            </a:fld>
            <a:endParaRPr lang="en-US"/>
          </a:p>
        </p:txBody>
      </p:sp>
      <p:pic>
        <p:nvPicPr>
          <p:cNvPr id="4" name="Content Placeholder 3">
            <a:extLst>
              <a:ext uri="{FF2B5EF4-FFF2-40B4-BE49-F238E27FC236}">
                <a16:creationId xmlns:a16="http://schemas.microsoft.com/office/drawing/2014/main" id="{79A62EEF-B8B9-D349-AC6F-E746E16CB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88" y="365125"/>
            <a:ext cx="4409677" cy="5811838"/>
          </a:xfrm>
          <a:prstGeom prst="rect">
            <a:avLst/>
          </a:prstGeom>
        </p:spPr>
      </p:pic>
      <p:sp>
        <p:nvSpPr>
          <p:cNvPr id="7" name="TextBox 6">
            <a:extLst>
              <a:ext uri="{FF2B5EF4-FFF2-40B4-BE49-F238E27FC236}">
                <a16:creationId xmlns:a16="http://schemas.microsoft.com/office/drawing/2014/main" id="{BF42EB75-830F-4C48-BDA4-39A7EBBDB1D8}"/>
              </a:ext>
            </a:extLst>
          </p:cNvPr>
          <p:cNvSpPr txBox="1"/>
          <p:nvPr/>
        </p:nvSpPr>
        <p:spPr>
          <a:xfrm>
            <a:off x="5749636" y="544510"/>
            <a:ext cx="5604164" cy="4832092"/>
          </a:xfrm>
          <a:prstGeom prst="rect">
            <a:avLst/>
          </a:prstGeom>
          <a:noFill/>
        </p:spPr>
        <p:txBody>
          <a:bodyPr wrap="square" rtlCol="0">
            <a:spAutoFit/>
          </a:bodyPr>
          <a:lstStyle/>
          <a:p>
            <a:endParaRPr lang="en-US" sz="2800" dirty="0"/>
          </a:p>
          <a:p>
            <a:r>
              <a:rPr lang="en-US" sz="2800" dirty="0"/>
              <a:t>Thank you!</a:t>
            </a:r>
            <a:r>
              <a:rPr lang="en-US" dirty="0"/>
              <a:t/>
            </a:r>
            <a:br>
              <a:rPr lang="en-US" dirty="0"/>
            </a:br>
            <a:r>
              <a:rPr lang="en-US" dirty="0"/>
              <a:t/>
            </a:r>
            <a:br>
              <a:rPr lang="en-US" dirty="0"/>
            </a:br>
            <a:endParaRPr lang="en-US" dirty="0"/>
          </a:p>
          <a:p>
            <a:r>
              <a:rPr lang="en-US" dirty="0"/>
              <a:t>More information is available in:</a:t>
            </a:r>
            <a:br>
              <a:rPr lang="en-US" dirty="0"/>
            </a:br>
            <a:r>
              <a:rPr lang="en-US" dirty="0"/>
              <a:t/>
            </a:r>
            <a:br>
              <a:rPr lang="en-US" dirty="0"/>
            </a:br>
            <a:r>
              <a:rPr lang="en-US" dirty="0"/>
              <a:t>Logue, A. W. (2017). </a:t>
            </a:r>
            <a:r>
              <a:rPr lang="en-US" i="1" dirty="0"/>
              <a:t>Pathways to Reform:  Credits and Conflict at The City University of New York. </a:t>
            </a:r>
            <a:r>
              <a:rPr lang="en-US" dirty="0"/>
              <a:t>Princeton University Press.</a:t>
            </a:r>
            <a:br>
              <a:rPr lang="en-US" dirty="0"/>
            </a:br>
            <a:r>
              <a:rPr lang="en-US" dirty="0"/>
              <a:t/>
            </a:r>
            <a:br>
              <a:rPr lang="en-US" dirty="0"/>
            </a:br>
            <a:endParaRPr lang="en-US" dirty="0"/>
          </a:p>
          <a:p>
            <a:r>
              <a:rPr lang="en-US" dirty="0"/>
              <a:t>and at:</a:t>
            </a:r>
            <a:br>
              <a:rPr lang="en-US" dirty="0"/>
            </a:br>
            <a:r>
              <a:rPr lang="en-US" dirty="0"/>
              <a:t/>
            </a:r>
            <a:br>
              <a:rPr lang="en-US" dirty="0"/>
            </a:br>
            <a:r>
              <a:rPr lang="en-US" dirty="0"/>
              <a:t>website: </a:t>
            </a:r>
            <a:r>
              <a:rPr lang="en-US" dirty="0">
                <a:hlinkClick r:id="rId3"/>
              </a:rPr>
              <a:t>https://awlogue.com/</a:t>
            </a:r>
            <a:r>
              <a:rPr lang="en-US" dirty="0"/>
              <a:t>  </a:t>
            </a:r>
            <a:br>
              <a:rPr lang="en-US" dirty="0"/>
            </a:br>
            <a:r>
              <a:rPr lang="en-US" dirty="0"/>
              <a:t/>
            </a:r>
            <a:br>
              <a:rPr lang="en-US" dirty="0"/>
            </a:br>
            <a:r>
              <a:rPr lang="en-US" dirty="0"/>
              <a:t>email: </a:t>
            </a:r>
            <a:r>
              <a:rPr lang="en-US" dirty="0">
                <a:hlinkClick r:id="rId4"/>
              </a:rPr>
              <a:t>alexandra.logue@cuny.edu</a:t>
            </a:r>
            <a:r>
              <a:rPr lang="en-US" dirty="0"/>
              <a:t> </a:t>
            </a:r>
          </a:p>
        </p:txBody>
      </p:sp>
    </p:spTree>
    <p:extLst>
      <p:ext uri="{BB962C8B-B14F-4D97-AF65-F5344CB8AC3E}">
        <p14:creationId xmlns:p14="http://schemas.microsoft.com/office/powerpoint/2010/main" val="3401023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18</a:t>
            </a:fld>
            <a:endParaRPr lang="en-US"/>
          </a:p>
        </p:txBody>
      </p:sp>
      <p:sp>
        <p:nvSpPr>
          <p:cNvPr id="7" name="Title 1">
            <a:extLst>
              <a:ext uri="{FF2B5EF4-FFF2-40B4-BE49-F238E27FC236}">
                <a16:creationId xmlns:a16="http://schemas.microsoft.com/office/drawing/2014/main" id="{85D077B1-B6F7-4245-855C-DAB915A1307A}"/>
              </a:ext>
            </a:extLst>
          </p:cNvPr>
          <p:cNvSpPr txBox="1">
            <a:spLocks/>
          </p:cNvSpPr>
          <p:nvPr/>
        </p:nvSpPr>
        <p:spPr>
          <a:xfrm>
            <a:off x="838200" y="28323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t>Comparison of Graduation Rates of Transfer and Native Senior College Students (OIRA Study of CUNY Students)</a:t>
            </a:r>
          </a:p>
        </p:txBody>
      </p:sp>
      <p:sp>
        <p:nvSpPr>
          <p:cNvPr id="8" name="Content Placeholder 2">
            <a:extLst>
              <a:ext uri="{FF2B5EF4-FFF2-40B4-BE49-F238E27FC236}">
                <a16:creationId xmlns:a16="http://schemas.microsoft.com/office/drawing/2014/main" id="{2C708447-3F09-534A-9EA8-55CB3E7CE62F}"/>
              </a:ext>
            </a:extLst>
          </p:cNvPr>
          <p:cNvSpPr txBox="1">
            <a:spLocks/>
          </p:cNvSpPr>
          <p:nvPr/>
        </p:nvSpPr>
        <p:spPr>
          <a:xfrm>
            <a:off x="838200" y="1825625"/>
            <a:ext cx="10515600"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buFont typeface="Arial" panose="020B0604020202020204" pitchFamily="34" charset="0"/>
              <a:buChar char="•"/>
            </a:pPr>
            <a:r>
              <a:rPr lang="en-US" sz="2000" dirty="0"/>
              <a:t>If you compare the freshmen and transfer students at a particular senior college, the graduation rate of the transfer students will be higher than that of the freshmen</a:t>
            </a:r>
          </a:p>
          <a:p>
            <a:pPr marL="228600" indent="-228600" algn="l">
              <a:buFont typeface="Arial" panose="020B0604020202020204" pitchFamily="34" charset="0"/>
              <a:buChar char="•"/>
            </a:pPr>
            <a:r>
              <a:rPr lang="en-US" sz="2000" dirty="0"/>
              <a:t>But this is not a valid comparison because the transfer students consist of a select group of students that has already accumulated a substantial number of credits and, in general, students are more likely to graduate the more credits they have.</a:t>
            </a:r>
          </a:p>
          <a:p>
            <a:pPr marL="228600" indent="-228600" algn="l">
              <a:buFont typeface="Arial" panose="020B0604020202020204" pitchFamily="34" charset="0"/>
              <a:buChar char="•"/>
            </a:pPr>
            <a:r>
              <a:rPr lang="en-US" sz="2000" dirty="0"/>
              <a:t>So OIRA compared the senior college graduation rates of all transfer students and native students who had already accumulated a comparable number of credits.  Now the graduation rate of the natives was higher.</a:t>
            </a:r>
          </a:p>
          <a:p>
            <a:pPr marL="228600" indent="-228600" algn="l">
              <a:buFont typeface="Arial" panose="020B0604020202020204" pitchFamily="34" charset="0"/>
              <a:buChar char="•"/>
            </a:pPr>
            <a:r>
              <a:rPr lang="en-US" sz="2000" dirty="0"/>
              <a:t>Further OIRA studies showed that transfer students graduated at a lower rate than would be predicted by their high school preparation and other factors, consistent with national research.</a:t>
            </a:r>
          </a:p>
          <a:p>
            <a:pPr marL="228600" indent="-228600" algn="l">
              <a:buFont typeface="Arial" panose="020B0604020202020204" pitchFamily="34" charset="0"/>
              <a:buChar char="•"/>
            </a:pPr>
            <a:r>
              <a:rPr lang="en-US" sz="2000" dirty="0"/>
              <a:t>The research suggests that something in the transfer students’ environments is inhibiting them from having the same chance of success in college, and that those inhibitors are related to the extra hurdles that transfer students have to overcome to obtain a bachelor’s compared to what is required of native students.</a:t>
            </a:r>
          </a:p>
          <a:p>
            <a:endParaRPr lang="en-US" dirty="0"/>
          </a:p>
        </p:txBody>
      </p:sp>
    </p:spTree>
    <p:extLst>
      <p:ext uri="{BB962C8B-B14F-4D97-AF65-F5344CB8AC3E}">
        <p14:creationId xmlns:p14="http://schemas.microsoft.com/office/powerpoint/2010/main" val="22297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19</a:t>
            </a:fld>
            <a:endParaRPr lang="en-US"/>
          </a:p>
        </p:txBody>
      </p:sp>
      <p:sp>
        <p:nvSpPr>
          <p:cNvPr id="4" name="Title 1">
            <a:extLst>
              <a:ext uri="{FF2B5EF4-FFF2-40B4-BE49-F238E27FC236}">
                <a16:creationId xmlns:a16="http://schemas.microsoft.com/office/drawing/2014/main" id="{71BE124D-A8C0-0F4F-ACB8-945ABB73FBF8}"/>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We also know that:</a:t>
            </a:r>
          </a:p>
        </p:txBody>
      </p:sp>
      <p:sp>
        <p:nvSpPr>
          <p:cNvPr id="7" name="Content Placeholder 2">
            <a:extLst>
              <a:ext uri="{FF2B5EF4-FFF2-40B4-BE49-F238E27FC236}">
                <a16:creationId xmlns:a16="http://schemas.microsoft.com/office/drawing/2014/main" id="{A6FED3BD-3E87-EA4F-98FC-DBE530C2483D}"/>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buFont typeface="Arial" panose="020B0604020202020204" pitchFamily="34" charset="0"/>
              <a:buChar char="•"/>
            </a:pPr>
            <a:r>
              <a:rPr lang="en-US" sz="2800" dirty="0"/>
              <a:t>If there are two students, equal in every way that we can measure, including both want bachelor’s degrees, and one begins college at a community college and the other at a bachelor’s-degree college, the latter student will be more likely to obtain the bachelor’s degree.</a:t>
            </a:r>
          </a:p>
          <a:p>
            <a:pPr marL="228600" indent="-228600" algn="l">
              <a:buFont typeface="Arial" panose="020B0604020202020204" pitchFamily="34" charset="0"/>
              <a:buChar char="•"/>
            </a:pPr>
            <a:r>
              <a:rPr lang="en-US" sz="2800" dirty="0"/>
              <a:t>And we know that at least some of the difference in graduation between these two types of students is due to factors in the college environment, aspects of the environment that make it more difficult for the student who begins at a community college to persist and receive a bachelor’s degree.</a:t>
            </a:r>
          </a:p>
        </p:txBody>
      </p:sp>
    </p:spTree>
    <p:extLst>
      <p:ext uri="{BB962C8B-B14F-4D97-AF65-F5344CB8AC3E}">
        <p14:creationId xmlns:p14="http://schemas.microsoft.com/office/powerpoint/2010/main" val="233929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2</a:t>
            </a:fld>
            <a:endParaRPr lang="en-US"/>
          </a:p>
        </p:txBody>
      </p:sp>
      <p:sp>
        <p:nvSpPr>
          <p:cNvPr id="9" name="Content Placeholder 2">
            <a:extLst>
              <a:ext uri="{FF2B5EF4-FFF2-40B4-BE49-F238E27FC236}">
                <a16:creationId xmlns:a16="http://schemas.microsoft.com/office/drawing/2014/main" id="{4B2B74AD-87C6-014B-B6A1-5821AF690703}"/>
              </a:ext>
            </a:extLst>
          </p:cNvPr>
          <p:cNvSpPr txBox="1">
            <a:spLocks/>
          </p:cNvSpPr>
          <p:nvPr/>
        </p:nvSpPr>
        <p:spPr>
          <a:xfrm>
            <a:off x="838200" y="1723047"/>
            <a:ext cx="10515600"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70000"/>
              </a:lnSpc>
            </a:pPr>
            <a:r>
              <a:rPr lang="en-US" sz="1800" dirty="0"/>
              <a:t>BCC, BMCC, Brooklyn, GCC, HCC, Lehman, and Queens Colleges</a:t>
            </a:r>
          </a:p>
          <a:p>
            <a:pPr>
              <a:lnSpc>
                <a:spcPct val="70000"/>
              </a:lnSpc>
            </a:pPr>
            <a:endParaRPr lang="en-US" sz="1800" dirty="0"/>
          </a:p>
          <a:p>
            <a:pPr>
              <a:lnSpc>
                <a:spcPct val="70000"/>
              </a:lnSpc>
            </a:pPr>
            <a:r>
              <a:rPr lang="en-US" sz="1800" dirty="0"/>
              <a:t>CUNY Central</a:t>
            </a:r>
          </a:p>
          <a:p>
            <a:pPr>
              <a:lnSpc>
                <a:spcPct val="70000"/>
              </a:lnSpc>
            </a:pPr>
            <a:endParaRPr lang="en-US" sz="1800" dirty="0"/>
          </a:p>
          <a:p>
            <a:pPr>
              <a:lnSpc>
                <a:spcPct val="70000"/>
              </a:lnSpc>
            </a:pPr>
            <a:r>
              <a:rPr lang="en-US" sz="1800" dirty="0"/>
              <a:t>CUNY Co-PIs:  Dr. Colin Chellman and Dr. Chet Jordan</a:t>
            </a:r>
          </a:p>
          <a:p>
            <a:pPr>
              <a:lnSpc>
                <a:spcPct val="70000"/>
              </a:lnSpc>
            </a:pPr>
            <a:endParaRPr lang="en-US" sz="1800" dirty="0"/>
          </a:p>
          <a:p>
            <a:pPr>
              <a:lnSpc>
                <a:spcPct val="70000"/>
              </a:lnSpc>
            </a:pPr>
            <a:r>
              <a:rPr lang="en-US" sz="1800" dirty="0"/>
              <a:t>CUNY Office of Institutional Research and Assessment (OIRA)</a:t>
            </a:r>
          </a:p>
          <a:p>
            <a:pPr>
              <a:lnSpc>
                <a:spcPct val="70000"/>
              </a:lnSpc>
            </a:pPr>
            <a:endParaRPr lang="en-US" sz="1800" dirty="0"/>
          </a:p>
          <a:p>
            <a:pPr>
              <a:lnSpc>
                <a:spcPct val="70000"/>
              </a:lnSpc>
            </a:pPr>
            <a:r>
              <a:rPr lang="en-US" sz="1800" dirty="0"/>
              <a:t>Institute for Education Sciences (IES)</a:t>
            </a:r>
          </a:p>
          <a:p>
            <a:pPr>
              <a:lnSpc>
                <a:spcPct val="70000"/>
              </a:lnSpc>
            </a:pPr>
            <a:endParaRPr lang="en-US" sz="1800" dirty="0"/>
          </a:p>
          <a:p>
            <a:pPr>
              <a:lnSpc>
                <a:spcPct val="70000"/>
              </a:lnSpc>
            </a:pPr>
            <a:r>
              <a:rPr lang="en-US" sz="1800" dirty="0"/>
              <a:t>MDRC</a:t>
            </a:r>
          </a:p>
          <a:p>
            <a:pPr>
              <a:lnSpc>
                <a:spcPct val="70000"/>
              </a:lnSpc>
            </a:pPr>
            <a:endParaRPr lang="en-US" sz="1800" dirty="0"/>
          </a:p>
          <a:p>
            <a:pPr>
              <a:lnSpc>
                <a:spcPct val="70000"/>
              </a:lnSpc>
            </a:pPr>
            <a:r>
              <a:rPr lang="en-US" sz="1800" dirty="0"/>
              <a:t>Mellon Foundation</a:t>
            </a:r>
          </a:p>
        </p:txBody>
      </p:sp>
      <p:sp>
        <p:nvSpPr>
          <p:cNvPr id="10" name="Title 1">
            <a:extLst>
              <a:ext uri="{FF2B5EF4-FFF2-40B4-BE49-F238E27FC236}">
                <a16:creationId xmlns:a16="http://schemas.microsoft.com/office/drawing/2014/main" id="{02DB29BD-2CD3-6741-AD82-A55D950CD010}"/>
              </a:ext>
            </a:extLst>
          </p:cNvPr>
          <p:cNvSpPr txBox="1">
            <a:spLocks/>
          </p:cNvSpPr>
          <p:nvPr/>
        </p:nvSpPr>
        <p:spPr>
          <a:xfrm>
            <a:off x="657895" y="371560"/>
            <a:ext cx="10515600" cy="8859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Special thanks to:</a:t>
            </a:r>
          </a:p>
        </p:txBody>
      </p:sp>
    </p:spTree>
    <p:extLst>
      <p:ext uri="{BB962C8B-B14F-4D97-AF65-F5344CB8AC3E}">
        <p14:creationId xmlns:p14="http://schemas.microsoft.com/office/powerpoint/2010/main" val="101826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20</a:t>
            </a:fld>
            <a:endParaRPr lang="en-US"/>
          </a:p>
        </p:txBody>
      </p:sp>
      <p:sp>
        <p:nvSpPr>
          <p:cNvPr id="4" name="Title 1">
            <a:extLst>
              <a:ext uri="{FF2B5EF4-FFF2-40B4-BE49-F238E27FC236}">
                <a16:creationId xmlns:a16="http://schemas.microsoft.com/office/drawing/2014/main" id="{93C6BC80-6A92-4146-AB98-A3D2649DBADF}"/>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BTAG (Bronx Transfer Affinity Group)</a:t>
            </a:r>
          </a:p>
        </p:txBody>
      </p:sp>
      <p:sp>
        <p:nvSpPr>
          <p:cNvPr id="7" name="Content Placeholder 2">
            <a:extLst>
              <a:ext uri="{FF2B5EF4-FFF2-40B4-BE49-F238E27FC236}">
                <a16:creationId xmlns:a16="http://schemas.microsoft.com/office/drawing/2014/main" id="{6C91D28E-7993-3842-9010-7EC1CF9F869E}"/>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endParaRPr lang="en-US" dirty="0"/>
          </a:p>
          <a:p>
            <a:r>
              <a:rPr lang="en-US" sz="3600" dirty="0"/>
              <a:t>A model for the CUNY system as a whole.</a:t>
            </a:r>
          </a:p>
        </p:txBody>
      </p:sp>
    </p:spTree>
    <p:extLst>
      <p:ext uri="{BB962C8B-B14F-4D97-AF65-F5344CB8AC3E}">
        <p14:creationId xmlns:p14="http://schemas.microsoft.com/office/powerpoint/2010/main" val="1218594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21</a:t>
            </a:fld>
            <a:endParaRPr lang="en-US"/>
          </a:p>
        </p:txBody>
      </p:sp>
      <p:sp>
        <p:nvSpPr>
          <p:cNvPr id="4" name="Title 1">
            <a:extLst>
              <a:ext uri="{FF2B5EF4-FFF2-40B4-BE49-F238E27FC236}">
                <a16:creationId xmlns:a16="http://schemas.microsoft.com/office/drawing/2014/main" id="{4472748C-3F58-0940-BFF5-8A1B99DB8A29}"/>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Campus leadership </a:t>
            </a:r>
            <a:br>
              <a:rPr lang="en-US" sz="4400" dirty="0"/>
            </a:br>
            <a:r>
              <a:rPr lang="en-US" sz="4400" dirty="0"/>
              <a:t>is extremely important.</a:t>
            </a:r>
          </a:p>
        </p:txBody>
      </p:sp>
      <p:sp>
        <p:nvSpPr>
          <p:cNvPr id="7" name="Content Placeholder 2">
            <a:extLst>
              <a:ext uri="{FF2B5EF4-FFF2-40B4-BE49-F238E27FC236}">
                <a16:creationId xmlns:a16="http://schemas.microsoft.com/office/drawing/2014/main" id="{C65C1994-0A48-9647-A683-1D6617D1D804}"/>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endParaRPr lang="en-US" dirty="0"/>
          </a:p>
          <a:p>
            <a:pPr marL="228600" indent="-228600" algn="l">
              <a:buFont typeface="Arial" panose="020B0604020202020204" pitchFamily="34" charset="0"/>
              <a:buChar char="•"/>
            </a:pPr>
            <a:r>
              <a:rPr lang="en-US" sz="2800" dirty="0"/>
              <a:t>Sets the tone; models appropriate behavior and values</a:t>
            </a:r>
          </a:p>
          <a:p>
            <a:pPr marL="228600" indent="-228600" algn="l">
              <a:buFont typeface="Arial" panose="020B0604020202020204" pitchFamily="34" charset="0"/>
              <a:buChar char="•"/>
            </a:pPr>
            <a:r>
              <a:rPr lang="en-US" sz="2800" dirty="0"/>
              <a:t>Coordinates functions of different college offices in different reporting lines</a:t>
            </a:r>
          </a:p>
          <a:p>
            <a:pPr marL="228600" indent="-228600" algn="l">
              <a:buFont typeface="Arial" panose="020B0604020202020204" pitchFamily="34" charset="0"/>
              <a:buChar char="•"/>
            </a:pPr>
            <a:r>
              <a:rPr lang="en-US" sz="2800" dirty="0"/>
              <a:t>Provides incentives for work done by various constituencies</a:t>
            </a:r>
          </a:p>
          <a:p>
            <a:pPr marL="228600" indent="-228600" algn="l">
              <a:buFont typeface="Arial" panose="020B0604020202020204" pitchFamily="34" charset="0"/>
              <a:buChar char="•"/>
            </a:pPr>
            <a:r>
              <a:rPr lang="en-US" sz="2800" dirty="0"/>
              <a:t>Interacts with leaders of other colleges &amp; facilitates work done with those other colleges</a:t>
            </a:r>
          </a:p>
        </p:txBody>
      </p:sp>
    </p:spTree>
    <p:extLst>
      <p:ext uri="{BB962C8B-B14F-4D97-AF65-F5344CB8AC3E}">
        <p14:creationId xmlns:p14="http://schemas.microsoft.com/office/powerpoint/2010/main" val="30266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22</a:t>
            </a:fld>
            <a:endParaRPr lang="en-US"/>
          </a:p>
        </p:txBody>
      </p:sp>
      <p:sp>
        <p:nvSpPr>
          <p:cNvPr id="4" name="Title 1">
            <a:extLst>
              <a:ext uri="{FF2B5EF4-FFF2-40B4-BE49-F238E27FC236}">
                <a16:creationId xmlns:a16="http://schemas.microsoft.com/office/drawing/2014/main" id="{AC6EF3FC-49DA-B748-A606-159AE2DEBF67}"/>
              </a:ext>
            </a:extLst>
          </p:cNvPr>
          <p:cNvSpPr txBox="1">
            <a:spLocks/>
          </p:cNvSpPr>
          <p:nvPr/>
        </p:nvSpPr>
        <p:spPr>
          <a:xfrm>
            <a:off x="838200" y="3027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Faculty</a:t>
            </a:r>
          </a:p>
        </p:txBody>
      </p:sp>
      <p:sp>
        <p:nvSpPr>
          <p:cNvPr id="7" name="Content Placeholder 2">
            <a:extLst>
              <a:ext uri="{FF2B5EF4-FFF2-40B4-BE49-F238E27FC236}">
                <a16:creationId xmlns:a16="http://schemas.microsoft.com/office/drawing/2014/main" id="{09689E34-6198-8143-B52D-985172017F7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pPr algn="l"/>
            <a:r>
              <a:rPr lang="en-US" sz="2800" dirty="0"/>
              <a:t>Are a critical piece of facilitating transfer because they possess disciplinary expertise.</a:t>
            </a:r>
          </a:p>
          <a:p>
            <a:pPr algn="l"/>
            <a:endParaRPr lang="en-US" sz="2800" dirty="0"/>
          </a:p>
          <a:p>
            <a:pPr algn="l"/>
            <a:r>
              <a:rPr lang="en-US" sz="2800" dirty="0"/>
              <a:t>This Summit is primarily for nonfaculty staff, but faculty will also be a part of BTAG’s efforts.</a:t>
            </a:r>
          </a:p>
        </p:txBody>
      </p:sp>
    </p:spTree>
    <p:extLst>
      <p:ext uri="{BB962C8B-B14F-4D97-AF65-F5344CB8AC3E}">
        <p14:creationId xmlns:p14="http://schemas.microsoft.com/office/powerpoint/2010/main" val="217240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3</a:t>
            </a:fld>
            <a:endParaRPr lang="en-US"/>
          </a:p>
        </p:txBody>
      </p:sp>
      <p:sp>
        <p:nvSpPr>
          <p:cNvPr id="10" name="Title 1">
            <a:extLst>
              <a:ext uri="{FF2B5EF4-FFF2-40B4-BE49-F238E27FC236}">
                <a16:creationId xmlns:a16="http://schemas.microsoft.com/office/drawing/2014/main" id="{17BF898B-A4CD-C844-A1E3-2A0417DF8AFB}"/>
              </a:ext>
            </a:extLst>
          </p:cNvPr>
          <p:cNvSpPr txBox="1">
            <a:spLocks/>
          </p:cNvSpPr>
          <p:nvPr/>
        </p:nvSpPr>
        <p:spPr>
          <a:xfrm>
            <a:off x="838200" y="26958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The Purpose of this Presentation</a:t>
            </a:r>
          </a:p>
        </p:txBody>
      </p:sp>
      <p:sp>
        <p:nvSpPr>
          <p:cNvPr id="11" name="Content Placeholder 2">
            <a:extLst>
              <a:ext uri="{FF2B5EF4-FFF2-40B4-BE49-F238E27FC236}">
                <a16:creationId xmlns:a16="http://schemas.microsoft.com/office/drawing/2014/main" id="{ECFFE9D1-6838-5C4A-803D-2563A928A5B4}"/>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endParaRPr lang="en-US" dirty="0"/>
          </a:p>
          <a:p>
            <a:pPr>
              <a:lnSpc>
                <a:spcPct val="150000"/>
              </a:lnSpc>
            </a:pPr>
            <a:r>
              <a:rPr lang="en-US" sz="2800" dirty="0"/>
              <a:t>To ensure that everyone at this summit has a common foundation regarding the facts, challenges, benefits, and potential of </a:t>
            </a:r>
          </a:p>
          <a:p>
            <a:pPr>
              <a:lnSpc>
                <a:spcPct val="150000"/>
              </a:lnSpc>
            </a:pPr>
            <a:r>
              <a:rPr lang="en-US" sz="2800" dirty="0"/>
              <a:t>transfer, especially at CUNY.</a:t>
            </a:r>
          </a:p>
        </p:txBody>
      </p:sp>
    </p:spTree>
    <p:extLst>
      <p:ext uri="{BB962C8B-B14F-4D97-AF65-F5344CB8AC3E}">
        <p14:creationId xmlns:p14="http://schemas.microsoft.com/office/powerpoint/2010/main" val="103376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4</a:t>
            </a:fld>
            <a:endParaRPr lang="en-US" dirty="0"/>
          </a:p>
        </p:txBody>
      </p:sp>
      <p:sp>
        <p:nvSpPr>
          <p:cNvPr id="7" name="Title 1">
            <a:extLst>
              <a:ext uri="{FF2B5EF4-FFF2-40B4-BE49-F238E27FC236}">
                <a16:creationId xmlns:a16="http://schemas.microsoft.com/office/drawing/2014/main" id="{CFDC6AC1-FDC1-4846-8E8A-9B8A59F20A9E}"/>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National Importance of Transfer to </a:t>
            </a:r>
            <a:br>
              <a:rPr lang="en-US" sz="4400" dirty="0"/>
            </a:br>
            <a:r>
              <a:rPr lang="en-US" sz="4400" dirty="0"/>
              <a:t>College Completion</a:t>
            </a:r>
          </a:p>
        </p:txBody>
      </p:sp>
      <p:sp>
        <p:nvSpPr>
          <p:cNvPr id="8" name="Content Placeholder 2">
            <a:extLst>
              <a:ext uri="{FF2B5EF4-FFF2-40B4-BE49-F238E27FC236}">
                <a16:creationId xmlns:a16="http://schemas.microsoft.com/office/drawing/2014/main" id="{E1B7539C-D61B-314A-8A88-C23D7A80F7B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228600" algn="l">
              <a:buFont typeface="Arial" panose="020B0604020202020204" pitchFamily="34" charset="0"/>
              <a:buChar char="•"/>
            </a:pPr>
            <a:r>
              <a:rPr lang="en-US" sz="2600" dirty="0"/>
              <a:t>37% of all new freshmen transfer within six years of beginning college</a:t>
            </a:r>
          </a:p>
          <a:p>
            <a:pPr marL="342900" indent="-228600" algn="l">
              <a:buFont typeface="Arial" panose="020B0604020202020204" pitchFamily="34" charset="0"/>
              <a:buChar char="•"/>
            </a:pPr>
            <a:r>
              <a:rPr lang="en-US" sz="2600" dirty="0"/>
              <a:t>Nearly 10% of students attend multiple institutions within a single year</a:t>
            </a:r>
          </a:p>
          <a:p>
            <a:pPr marL="342900" indent="-228600" algn="l">
              <a:buFont typeface="Arial" panose="020B0604020202020204" pitchFamily="34" charset="0"/>
              <a:buChar char="•"/>
            </a:pPr>
            <a:r>
              <a:rPr lang="en-US" sz="2600" dirty="0"/>
              <a:t>Approximately two-thirds of graduates of bachelor’s-degree programs have transferred from another institution</a:t>
            </a:r>
          </a:p>
          <a:p>
            <a:pPr marL="342900" indent="-228600" algn="l">
              <a:buFont typeface="Arial" panose="020B0604020202020204" pitchFamily="34" charset="0"/>
              <a:buChar char="•"/>
            </a:pPr>
            <a:r>
              <a:rPr lang="en-US" sz="2600" dirty="0"/>
              <a:t>Students do not just transfer between close pairs of community and bachelor’s-degree colleges:</a:t>
            </a:r>
          </a:p>
          <a:p>
            <a:pPr marL="800100" lvl="1" indent="-228600" algn="l">
              <a:buFont typeface="Arial" panose="020B0604020202020204" pitchFamily="34" charset="0"/>
              <a:buChar char="•"/>
            </a:pPr>
            <a:r>
              <a:rPr lang="en-US" sz="2200" dirty="0"/>
              <a:t>Over 25% of transfers are across state lines</a:t>
            </a:r>
          </a:p>
          <a:p>
            <a:pPr marL="800100" lvl="1" indent="-228600" algn="l">
              <a:buFont typeface="Arial" panose="020B0604020202020204" pitchFamily="34" charset="0"/>
              <a:buChar char="•"/>
            </a:pPr>
            <a:r>
              <a:rPr lang="en-US" sz="2200" dirty="0"/>
              <a:t>Students transfer from and to colleges in all higher ed sectors</a:t>
            </a:r>
          </a:p>
          <a:p>
            <a:pPr marL="342900" indent="-228600" algn="l">
              <a:buFont typeface="Arial" panose="020B0604020202020204" pitchFamily="34" charset="0"/>
              <a:buChar char="•"/>
            </a:pPr>
            <a:r>
              <a:rPr lang="en-US" sz="2600" dirty="0"/>
              <a:t>Estimates of credits lost on transfer range up to an average of 43% (US General Accountability Office)</a:t>
            </a:r>
          </a:p>
          <a:p>
            <a:endParaRPr lang="en-US" dirty="0"/>
          </a:p>
        </p:txBody>
      </p:sp>
    </p:spTree>
    <p:extLst>
      <p:ext uri="{BB962C8B-B14F-4D97-AF65-F5344CB8AC3E}">
        <p14:creationId xmlns:p14="http://schemas.microsoft.com/office/powerpoint/2010/main" val="320513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5</a:t>
            </a:fld>
            <a:endParaRPr lang="en-US"/>
          </a:p>
        </p:txBody>
      </p:sp>
      <p:sp>
        <p:nvSpPr>
          <p:cNvPr id="9" name="Title 1">
            <a:extLst>
              <a:ext uri="{FF2B5EF4-FFF2-40B4-BE49-F238E27FC236}">
                <a16:creationId xmlns:a16="http://schemas.microsoft.com/office/drawing/2014/main" id="{B8FC7F1A-1596-4B49-BAF7-D6E6A6B2C4DC}"/>
              </a:ext>
            </a:extLst>
          </p:cNvPr>
          <p:cNvSpPr txBox="1">
            <a:spLocks/>
          </p:cNvSpPr>
          <p:nvPr/>
        </p:nvSpPr>
        <p:spPr>
          <a:xfrm>
            <a:off x="838200" y="7486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Transfer at CUNY</a:t>
            </a:r>
          </a:p>
        </p:txBody>
      </p:sp>
      <p:sp>
        <p:nvSpPr>
          <p:cNvPr id="10" name="Content Placeholder 2">
            <a:extLst>
              <a:ext uri="{FF2B5EF4-FFF2-40B4-BE49-F238E27FC236}">
                <a16:creationId xmlns:a16="http://schemas.microsoft.com/office/drawing/2014/main" id="{E15CABA6-9B32-A94B-98F4-F3356185F6F0}"/>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buFont typeface="Arial" panose="020B0604020202020204" pitchFamily="34" charset="0"/>
              <a:buChar char="•"/>
            </a:pPr>
            <a:r>
              <a:rPr lang="en-US" sz="2600" dirty="0"/>
              <a:t>Over 20,000 CUNY students transfer from one CUNY college to another each year</a:t>
            </a:r>
          </a:p>
          <a:p>
            <a:pPr marL="228600" indent="-228600" algn="l">
              <a:buFont typeface="Arial" panose="020B0604020202020204" pitchFamily="34" charset="0"/>
              <a:buChar char="•"/>
            </a:pPr>
            <a:r>
              <a:rPr lang="en-US" sz="2600" dirty="0"/>
              <a:t>Over 12,000 of them transfer from associate’s to bachelor’s programs</a:t>
            </a:r>
          </a:p>
          <a:p>
            <a:pPr marL="228600" indent="-228600" algn="l">
              <a:buFont typeface="Arial" panose="020B0604020202020204" pitchFamily="34" charset="0"/>
              <a:buChar char="•"/>
            </a:pPr>
            <a:r>
              <a:rPr lang="en-US" sz="2600" dirty="0"/>
              <a:t>Over 50% of the graduates of every senior college consists of transfer students (the typical CUNY senior college student is not a “native” student—the typical CUNY senior college student is a transfer student)</a:t>
            </a:r>
          </a:p>
          <a:p>
            <a:pPr marL="228600" indent="-228600" algn="l">
              <a:buFont typeface="Arial" panose="020B0604020202020204" pitchFamily="34" charset="0"/>
              <a:buChar char="•"/>
            </a:pPr>
            <a:r>
              <a:rPr lang="en-US" sz="2600" dirty="0"/>
              <a:t>87% of entering CUNY community colleges students state their ultimate education goal is a bachelor’s degree or higher (over 80% nationally)</a:t>
            </a:r>
          </a:p>
          <a:p>
            <a:pPr marL="228600" indent="-228600" algn="l">
              <a:buFont typeface="Arial" panose="020B0604020202020204" pitchFamily="34" charset="0"/>
              <a:buChar char="•"/>
            </a:pPr>
            <a:r>
              <a:rPr lang="en-US" sz="2600" dirty="0"/>
              <a:t>But six years after entry, only 11% of CUNY community college students have obtained a bachelor’s (17% nationally)</a:t>
            </a:r>
          </a:p>
        </p:txBody>
      </p:sp>
    </p:spTree>
    <p:extLst>
      <p:ext uri="{BB962C8B-B14F-4D97-AF65-F5344CB8AC3E}">
        <p14:creationId xmlns:p14="http://schemas.microsoft.com/office/powerpoint/2010/main" val="393021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6</a:t>
            </a:fld>
            <a:endParaRPr lang="en-US"/>
          </a:p>
        </p:txBody>
      </p:sp>
      <p:sp>
        <p:nvSpPr>
          <p:cNvPr id="4" name="Title 1">
            <a:extLst>
              <a:ext uri="{FF2B5EF4-FFF2-40B4-BE49-F238E27FC236}">
                <a16:creationId xmlns:a16="http://schemas.microsoft.com/office/drawing/2014/main" id="{114A602A-B823-0341-96F7-B5FA06456BE4}"/>
              </a:ext>
            </a:extLst>
          </p:cNvPr>
          <p:cNvSpPr txBox="1">
            <a:spLocks/>
          </p:cNvSpPr>
          <p:nvPr/>
        </p:nvSpPr>
        <p:spPr>
          <a:xfrm>
            <a:off x="838200" y="451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One Umbrella for Two Research Projects</a:t>
            </a:r>
          </a:p>
        </p:txBody>
      </p:sp>
      <p:sp>
        <p:nvSpPr>
          <p:cNvPr id="7" name="Content Placeholder 2">
            <a:extLst>
              <a:ext uri="{FF2B5EF4-FFF2-40B4-BE49-F238E27FC236}">
                <a16:creationId xmlns:a16="http://schemas.microsoft.com/office/drawing/2014/main" id="{CEEAD96E-9113-0743-B7D4-2AACC2384BF6}"/>
              </a:ext>
            </a:extLst>
          </p:cNvPr>
          <p:cNvSpPr txBox="1">
            <a:spLocks/>
          </p:cNvSpPr>
          <p:nvPr/>
        </p:nvSpPr>
        <p:spPr>
          <a:xfrm>
            <a:off x="838200" y="1825625"/>
            <a:ext cx="10515600" cy="4351338"/>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A2B</a:t>
            </a:r>
          </a:p>
          <a:p>
            <a:r>
              <a:rPr lang="en-US" sz="2800" dirty="0"/>
              <a:t>(Associate’s to Bachelor’s)</a:t>
            </a:r>
          </a:p>
          <a:p>
            <a:endParaRPr lang="en-US" sz="2800" dirty="0"/>
          </a:p>
          <a:p>
            <a:endParaRPr lang="en-US" sz="2800" dirty="0"/>
          </a:p>
          <a:p>
            <a:endParaRPr lang="en-US" sz="2800" dirty="0"/>
          </a:p>
          <a:p>
            <a:r>
              <a:rPr lang="en-US" sz="2800" dirty="0"/>
              <a:t>TOP                                                 GROWTH</a:t>
            </a:r>
          </a:p>
          <a:p>
            <a:r>
              <a:rPr lang="en-US" sz="2800" dirty="0"/>
              <a:t>(Transfer Opportunity Project)      (Growing Transfer in the Humanities)</a:t>
            </a:r>
          </a:p>
        </p:txBody>
      </p:sp>
      <p:cxnSp>
        <p:nvCxnSpPr>
          <p:cNvPr id="8" name="Straight Connector 7">
            <a:extLst>
              <a:ext uri="{FF2B5EF4-FFF2-40B4-BE49-F238E27FC236}">
                <a16:creationId xmlns:a16="http://schemas.microsoft.com/office/drawing/2014/main" id="{05E37219-A330-8E48-9D27-7C7A1ABE27B5}"/>
              </a:ext>
            </a:extLst>
          </p:cNvPr>
          <p:cNvCxnSpPr>
            <a:cxnSpLocks/>
          </p:cNvCxnSpPr>
          <p:nvPr/>
        </p:nvCxnSpPr>
        <p:spPr>
          <a:xfrm>
            <a:off x="6109855" y="2743200"/>
            <a:ext cx="1690254" cy="1496291"/>
          </a:xfrm>
          <a:prstGeom prst="line">
            <a:avLst/>
          </a:prstGeom>
          <a:ln>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BB70CF-FC64-C449-BA2F-20B1DC1103FE}"/>
              </a:ext>
            </a:extLst>
          </p:cNvPr>
          <p:cNvCxnSpPr>
            <a:cxnSpLocks/>
          </p:cNvCxnSpPr>
          <p:nvPr/>
        </p:nvCxnSpPr>
        <p:spPr>
          <a:xfrm flipH="1">
            <a:off x="4294909" y="2743200"/>
            <a:ext cx="1814947" cy="1496291"/>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72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7</a:t>
            </a:fld>
            <a:endParaRPr lang="en-US"/>
          </a:p>
        </p:txBody>
      </p:sp>
      <p:sp>
        <p:nvSpPr>
          <p:cNvPr id="4" name="Title 1">
            <a:extLst>
              <a:ext uri="{FF2B5EF4-FFF2-40B4-BE49-F238E27FC236}">
                <a16:creationId xmlns:a16="http://schemas.microsoft.com/office/drawing/2014/main" id="{F7409E5C-30AF-7F48-830D-BC615CD871E8}"/>
              </a:ext>
            </a:extLst>
          </p:cNvPr>
          <p:cNvSpPr txBox="1">
            <a:spLocks/>
          </p:cNvSpPr>
          <p:nvPr/>
        </p:nvSpPr>
        <p:spPr>
          <a:xfrm>
            <a:off x="838200" y="3027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The Leaky Transfer Pipeline</a:t>
            </a:r>
          </a:p>
        </p:txBody>
      </p:sp>
      <p:pic>
        <p:nvPicPr>
          <p:cNvPr id="7" name="Content Placeholder 5">
            <a:extLst>
              <a:ext uri="{FF2B5EF4-FFF2-40B4-BE49-F238E27FC236}">
                <a16:creationId xmlns:a16="http://schemas.microsoft.com/office/drawing/2014/main" id="{1D4A0B84-B362-924A-9AED-9614A5B2F7E2}"/>
              </a:ext>
            </a:extLst>
          </p:cNvPr>
          <p:cNvPicPr>
            <a:picLocks noChangeAspect="1"/>
          </p:cNvPicPr>
          <p:nvPr/>
        </p:nvPicPr>
        <p:blipFill>
          <a:blip r:embed="rId2"/>
          <a:stretch>
            <a:fillRect/>
          </a:stretch>
        </p:blipFill>
        <p:spPr>
          <a:xfrm>
            <a:off x="532036" y="2384982"/>
            <a:ext cx="11127928" cy="3225559"/>
          </a:xfrm>
          <a:prstGeom prst="rect">
            <a:avLst/>
          </a:prstGeom>
        </p:spPr>
      </p:pic>
    </p:spTree>
    <p:extLst>
      <p:ext uri="{BB962C8B-B14F-4D97-AF65-F5344CB8AC3E}">
        <p14:creationId xmlns:p14="http://schemas.microsoft.com/office/powerpoint/2010/main" val="2855329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8</a:t>
            </a:fld>
            <a:endParaRPr lang="en-US"/>
          </a:p>
        </p:txBody>
      </p:sp>
      <p:sp>
        <p:nvSpPr>
          <p:cNvPr id="4" name="Title 1">
            <a:extLst>
              <a:ext uri="{FF2B5EF4-FFF2-40B4-BE49-F238E27FC236}">
                <a16:creationId xmlns:a16="http://schemas.microsoft.com/office/drawing/2014/main" id="{DC69EFD0-0603-B342-AB83-001C65D2C4A0}"/>
              </a:ext>
            </a:extLst>
          </p:cNvPr>
          <p:cNvSpPr txBox="1">
            <a:spLocks/>
          </p:cNvSpPr>
          <p:nvPr/>
        </p:nvSpPr>
        <p:spPr>
          <a:xfrm>
            <a:off x="838200" y="5603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The Leaky Transfer Pipeline</a:t>
            </a:r>
          </a:p>
        </p:txBody>
      </p:sp>
      <p:pic>
        <p:nvPicPr>
          <p:cNvPr id="7" name="Content Placeholder 5">
            <a:extLst>
              <a:ext uri="{FF2B5EF4-FFF2-40B4-BE49-F238E27FC236}">
                <a16:creationId xmlns:a16="http://schemas.microsoft.com/office/drawing/2014/main" id="{BDE50A67-B3CE-5D4B-8162-BE74AFC1C4F3}"/>
              </a:ext>
            </a:extLst>
          </p:cNvPr>
          <p:cNvPicPr>
            <a:picLocks noChangeAspect="1"/>
          </p:cNvPicPr>
          <p:nvPr/>
        </p:nvPicPr>
        <p:blipFill>
          <a:blip r:embed="rId2"/>
          <a:stretch>
            <a:fillRect/>
          </a:stretch>
        </p:blipFill>
        <p:spPr>
          <a:xfrm>
            <a:off x="220699" y="2130227"/>
            <a:ext cx="11780105" cy="3477490"/>
          </a:xfrm>
          <a:prstGeom prst="rect">
            <a:avLst/>
          </a:prstGeom>
        </p:spPr>
      </p:pic>
    </p:spTree>
    <p:extLst>
      <p:ext uri="{BB962C8B-B14F-4D97-AF65-F5344CB8AC3E}">
        <p14:creationId xmlns:p14="http://schemas.microsoft.com/office/powerpoint/2010/main" val="271823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C27BBB-511D-6742-A13E-B4191D0BB251}"/>
              </a:ext>
            </a:extLst>
          </p:cNvPr>
          <p:cNvSpPr>
            <a:spLocks noGrp="1"/>
          </p:cNvSpPr>
          <p:nvPr>
            <p:ph type="sldNum" sz="quarter" idx="12"/>
          </p:nvPr>
        </p:nvSpPr>
        <p:spPr/>
        <p:txBody>
          <a:bodyPr/>
          <a:lstStyle/>
          <a:p>
            <a:fld id="{0E9B06AD-D77B-974A-9176-C7E2FD235E10}" type="slidenum">
              <a:rPr lang="en-US" smtClean="0"/>
              <a:t>9</a:t>
            </a:fld>
            <a:endParaRPr lang="en-US"/>
          </a:p>
        </p:txBody>
      </p:sp>
      <p:sp>
        <p:nvSpPr>
          <p:cNvPr id="4" name="Title 1">
            <a:extLst>
              <a:ext uri="{FF2B5EF4-FFF2-40B4-BE49-F238E27FC236}">
                <a16:creationId xmlns:a16="http://schemas.microsoft.com/office/drawing/2014/main" id="{973417A4-C84D-8247-BF52-A803736B09B0}"/>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t>Possible Malleable Factors from Interview Study Done by Christina Ciocca Eller (2016) with CUNY Students</a:t>
            </a:r>
          </a:p>
        </p:txBody>
      </p:sp>
      <p:sp>
        <p:nvSpPr>
          <p:cNvPr id="7" name="Content Placeholder 2">
            <a:extLst>
              <a:ext uri="{FF2B5EF4-FFF2-40B4-BE49-F238E27FC236}">
                <a16:creationId xmlns:a16="http://schemas.microsoft.com/office/drawing/2014/main" id="{1E01317F-836B-0444-B2BA-C4BFAEEDA472}"/>
              </a:ext>
            </a:extLst>
          </p:cNvPr>
          <p:cNvSpPr txBox="1">
            <a:spLocks/>
          </p:cNvSpPr>
          <p:nvPr/>
        </p:nvSpPr>
        <p:spPr>
          <a:xfrm>
            <a:off x="838200" y="1988958"/>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pPr marL="228600" indent="-228600" algn="l">
              <a:buFont typeface="Arial" panose="020B0604020202020204" pitchFamily="34" charset="0"/>
              <a:buChar char="•"/>
            </a:pPr>
            <a:r>
              <a:rPr lang="en-US" sz="2800" dirty="0"/>
              <a:t>Problems with credit evaluation</a:t>
            </a:r>
          </a:p>
          <a:p>
            <a:pPr marL="228600" indent="-228600" algn="l">
              <a:buFont typeface="Arial" panose="020B0604020202020204" pitchFamily="34" charset="0"/>
              <a:buChar char="•"/>
            </a:pPr>
            <a:r>
              <a:rPr lang="en-US" sz="2800" dirty="0"/>
              <a:t>Major declaration challenges</a:t>
            </a:r>
          </a:p>
          <a:p>
            <a:pPr marL="228600" indent="-228600" algn="l">
              <a:buFont typeface="Arial" panose="020B0604020202020204" pitchFamily="34" charset="0"/>
              <a:buChar char="•"/>
            </a:pPr>
            <a:r>
              <a:rPr lang="en-US" sz="2800" dirty="0"/>
              <a:t>Inconsistent or ineffective communication</a:t>
            </a:r>
          </a:p>
          <a:p>
            <a:pPr marL="228600" indent="-228600" algn="l">
              <a:buFont typeface="Arial" panose="020B0604020202020204" pitchFamily="34" charset="0"/>
              <a:buChar char="•"/>
            </a:pPr>
            <a:r>
              <a:rPr lang="en-US" sz="2800" dirty="0"/>
              <a:t>Inconsistent academic support services</a:t>
            </a:r>
          </a:p>
          <a:p>
            <a:pPr marL="228600" indent="-228600" algn="l">
              <a:buFont typeface="Arial" panose="020B0604020202020204" pitchFamily="34" charset="0"/>
              <a:buChar char="•"/>
            </a:pPr>
            <a:r>
              <a:rPr lang="en-US" sz="2800" dirty="0"/>
              <a:t>Limited availability of campus support</a:t>
            </a:r>
          </a:p>
          <a:p>
            <a:pPr marL="228600" indent="-228600" algn="l">
              <a:buFont typeface="Arial" panose="020B0604020202020204" pitchFamily="34" charset="0"/>
              <a:buChar char="•"/>
            </a:pPr>
            <a:r>
              <a:rPr lang="en-US" sz="2800" dirty="0"/>
              <a:t>Challenging social and emotional context</a:t>
            </a:r>
          </a:p>
        </p:txBody>
      </p:sp>
    </p:spTree>
    <p:extLst>
      <p:ext uri="{BB962C8B-B14F-4D97-AF65-F5344CB8AC3E}">
        <p14:creationId xmlns:p14="http://schemas.microsoft.com/office/powerpoint/2010/main" val="123254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531</TotalTime>
  <Words>1191</Words>
  <Application>Microsoft Office PowerPoint</Application>
  <PresentationFormat>Widescreen</PresentationFormat>
  <Paragraphs>158</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The Promise of Transfer  at CUNY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SDEM-USER</cp:lastModifiedBy>
  <cp:revision>84</cp:revision>
  <dcterms:created xsi:type="dcterms:W3CDTF">2018-11-06T18:16:01Z</dcterms:created>
  <dcterms:modified xsi:type="dcterms:W3CDTF">2019-03-10T16:05:19Z</dcterms:modified>
</cp:coreProperties>
</file>