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33"/>
  </p:notesMasterIdLst>
  <p:sldIdLst>
    <p:sldId id="258" r:id="rId5"/>
    <p:sldId id="269" r:id="rId6"/>
    <p:sldId id="277" r:id="rId7"/>
    <p:sldId id="278" r:id="rId8"/>
    <p:sldId id="279" r:id="rId9"/>
    <p:sldId id="280" r:id="rId10"/>
    <p:sldId id="268" r:id="rId11"/>
    <p:sldId id="270" r:id="rId12"/>
    <p:sldId id="295" r:id="rId13"/>
    <p:sldId id="281" r:id="rId14"/>
    <p:sldId id="298" r:id="rId15"/>
    <p:sldId id="296" r:id="rId16"/>
    <p:sldId id="297" r:id="rId17"/>
    <p:sldId id="283" r:id="rId18"/>
    <p:sldId id="299" r:id="rId19"/>
    <p:sldId id="284" r:id="rId20"/>
    <p:sldId id="285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71" r:id="rId29"/>
    <p:sldId id="272" r:id="rId30"/>
    <p:sldId id="294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2" autoAdjust="0"/>
    <p:restoredTop sz="64482" autoAdjust="0"/>
  </p:normalViewPr>
  <p:slideViewPr>
    <p:cSldViewPr snapToGrid="0" showGuides="1">
      <p:cViewPr varScale="1">
        <p:scale>
          <a:sx n="70" d="100"/>
          <a:sy n="70" d="100"/>
        </p:scale>
        <p:origin x="9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38A233-EB42-4ABE-8729-34D6156F1B46}" type="doc">
      <dgm:prSet loTypeId="urn:microsoft.com/office/officeart/2005/8/layout/radial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9C94A-F7D2-4DDC-9098-EAF27306AB45}">
      <dgm:prSet phldrT="[Text]" phldr="1"/>
      <dgm:spPr/>
      <dgm:t>
        <a:bodyPr/>
        <a:lstStyle/>
        <a:p>
          <a:endParaRPr lang="en-US" dirty="0"/>
        </a:p>
      </dgm:t>
    </dgm:pt>
    <dgm:pt modelId="{1772AF58-86AE-411F-8B1E-21F6F48FF67C}" type="parTrans" cxnId="{E3E0488D-33E0-4876-B61D-BCBA6F43A499}">
      <dgm:prSet/>
      <dgm:spPr/>
      <dgm:t>
        <a:bodyPr/>
        <a:lstStyle/>
        <a:p>
          <a:endParaRPr lang="en-US"/>
        </a:p>
      </dgm:t>
    </dgm:pt>
    <dgm:pt modelId="{922D9B9C-30B4-4A01-81E0-DBFA5DC35437}" type="sibTrans" cxnId="{E3E0488D-33E0-4876-B61D-BCBA6F43A499}">
      <dgm:prSet/>
      <dgm:spPr/>
      <dgm:t>
        <a:bodyPr/>
        <a:lstStyle/>
        <a:p>
          <a:endParaRPr lang="en-US"/>
        </a:p>
      </dgm:t>
    </dgm:pt>
    <dgm:pt modelId="{BC3452CF-02DF-46C3-BE5C-B8695A27C16A}">
      <dgm:prSet phldrT="[Text]"/>
      <dgm:spPr/>
      <dgm:t>
        <a:bodyPr/>
        <a:lstStyle/>
        <a:p>
          <a:r>
            <a:rPr lang="en-US" dirty="0"/>
            <a:t>Evaluate My Transfer Credit</a:t>
          </a:r>
        </a:p>
      </dgm:t>
    </dgm:pt>
    <dgm:pt modelId="{CC50F6C1-831B-4028-9250-CF95B8E60E8E}" type="parTrans" cxnId="{856DC3C0-1CC8-4340-98F3-46EFD6554666}">
      <dgm:prSet/>
      <dgm:spPr/>
      <dgm:t>
        <a:bodyPr/>
        <a:lstStyle/>
        <a:p>
          <a:endParaRPr lang="en-US"/>
        </a:p>
      </dgm:t>
    </dgm:pt>
    <dgm:pt modelId="{882D4350-965C-473E-A116-2506D3A4C78B}" type="sibTrans" cxnId="{856DC3C0-1CC8-4340-98F3-46EFD6554666}">
      <dgm:prSet/>
      <dgm:spPr/>
      <dgm:t>
        <a:bodyPr/>
        <a:lstStyle/>
        <a:p>
          <a:endParaRPr lang="en-US"/>
        </a:p>
      </dgm:t>
    </dgm:pt>
    <dgm:pt modelId="{0A39AF0E-3B1E-4525-B650-AF0F8E6B4A15}">
      <dgm:prSet phldrT="[Text]"/>
      <dgm:spPr/>
      <dgm:t>
        <a:bodyPr/>
        <a:lstStyle/>
        <a:p>
          <a:r>
            <a:rPr lang="en-US" dirty="0"/>
            <a:t>Course “Fetch”</a:t>
          </a:r>
        </a:p>
      </dgm:t>
    </dgm:pt>
    <dgm:pt modelId="{1FA2BC8A-80F5-4606-A601-23BCA2BCFD71}" type="parTrans" cxnId="{9083FE87-F7AE-44E7-A387-7EA5B21E59A6}">
      <dgm:prSet/>
      <dgm:spPr/>
      <dgm:t>
        <a:bodyPr/>
        <a:lstStyle/>
        <a:p>
          <a:endParaRPr lang="en-US"/>
        </a:p>
      </dgm:t>
    </dgm:pt>
    <dgm:pt modelId="{4DEE7945-C854-4531-A79A-639287E887DE}" type="sibTrans" cxnId="{9083FE87-F7AE-44E7-A387-7EA5B21E59A6}">
      <dgm:prSet/>
      <dgm:spPr/>
      <dgm:t>
        <a:bodyPr/>
        <a:lstStyle/>
        <a:p>
          <a:endParaRPr lang="en-US"/>
        </a:p>
      </dgm:t>
    </dgm:pt>
    <dgm:pt modelId="{F74BEFA6-E990-4B2D-8DE5-513E00168326}">
      <dgm:prSet phldrT="[Text]"/>
      <dgm:spPr/>
      <dgm:t>
        <a:bodyPr/>
        <a:lstStyle/>
        <a:p>
          <a:r>
            <a:rPr lang="en-US" dirty="0"/>
            <a:t>Reverse Transfer</a:t>
          </a:r>
        </a:p>
      </dgm:t>
    </dgm:pt>
    <dgm:pt modelId="{00D714A8-0889-4B7A-8DFD-2D52BB104B1F}" type="parTrans" cxnId="{8F612C33-C90F-412C-8AC1-AB69F9DB01CA}">
      <dgm:prSet/>
      <dgm:spPr/>
      <dgm:t>
        <a:bodyPr/>
        <a:lstStyle/>
        <a:p>
          <a:endParaRPr lang="en-US"/>
        </a:p>
      </dgm:t>
    </dgm:pt>
    <dgm:pt modelId="{B31D44F5-01D4-4AB8-B4D2-2250E4A573A5}" type="sibTrans" cxnId="{8F612C33-C90F-412C-8AC1-AB69F9DB01CA}">
      <dgm:prSet/>
      <dgm:spPr/>
      <dgm:t>
        <a:bodyPr/>
        <a:lstStyle/>
        <a:p>
          <a:endParaRPr lang="en-US"/>
        </a:p>
      </dgm:t>
    </dgm:pt>
    <dgm:pt modelId="{E0DBAB89-7A88-421C-939F-BC83A2F5C536}">
      <dgm:prSet phldrT="[Text]"/>
      <dgm:spPr/>
      <dgm:t>
        <a:bodyPr/>
        <a:lstStyle/>
        <a:p>
          <a:r>
            <a:rPr lang="en-US" dirty="0" err="1"/>
            <a:t>ePermit</a:t>
          </a:r>
          <a:endParaRPr lang="en-US" dirty="0"/>
        </a:p>
      </dgm:t>
    </dgm:pt>
    <dgm:pt modelId="{9F8011FC-8CC0-4AC7-A7E0-9215C2C25685}" type="parTrans" cxnId="{BB3F5BB0-4AE3-4252-ADCB-3DDA67D1775D}">
      <dgm:prSet/>
      <dgm:spPr/>
      <dgm:t>
        <a:bodyPr/>
        <a:lstStyle/>
        <a:p>
          <a:endParaRPr lang="en-US"/>
        </a:p>
      </dgm:t>
    </dgm:pt>
    <dgm:pt modelId="{A4E80D7D-D6DF-4DE9-97DE-6127CE71D586}" type="sibTrans" cxnId="{BB3F5BB0-4AE3-4252-ADCB-3DDA67D1775D}">
      <dgm:prSet/>
      <dgm:spPr/>
      <dgm:t>
        <a:bodyPr/>
        <a:lstStyle/>
        <a:p>
          <a:endParaRPr lang="en-US"/>
        </a:p>
      </dgm:t>
    </dgm:pt>
    <dgm:pt modelId="{E35D3AE9-6474-4250-BF57-BAB1A5629EC7}">
      <dgm:prSet phldrT="[Text]"/>
      <dgm:spPr/>
      <dgm:t>
        <a:bodyPr/>
        <a:lstStyle/>
        <a:p>
          <a:r>
            <a:rPr lang="en-US" dirty="0"/>
            <a:t>TWIF</a:t>
          </a:r>
        </a:p>
      </dgm:t>
    </dgm:pt>
    <dgm:pt modelId="{6D10BC1F-B279-4409-AC66-3D22408B72DA}" type="parTrans" cxnId="{BA126D56-3309-421C-AD11-E5EEDCAFBB34}">
      <dgm:prSet/>
      <dgm:spPr/>
      <dgm:t>
        <a:bodyPr/>
        <a:lstStyle/>
        <a:p>
          <a:endParaRPr lang="en-US"/>
        </a:p>
      </dgm:t>
    </dgm:pt>
    <dgm:pt modelId="{CEE831D6-C7BC-4199-8794-02B9496053CC}" type="sibTrans" cxnId="{BA126D56-3309-421C-AD11-E5EEDCAFBB34}">
      <dgm:prSet/>
      <dgm:spPr/>
      <dgm:t>
        <a:bodyPr/>
        <a:lstStyle/>
        <a:p>
          <a:endParaRPr lang="en-US"/>
        </a:p>
      </dgm:t>
    </dgm:pt>
    <dgm:pt modelId="{D6E3FB41-BA3F-4498-BDD1-3C6B4DC1A2D3}" type="pres">
      <dgm:prSet presAssocID="{5838A233-EB42-4ABE-8729-34D6156F1B4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C2A543-6660-48F8-9E17-A0DDCA58B6BA}" type="pres">
      <dgm:prSet presAssocID="{5838A233-EB42-4ABE-8729-34D6156F1B46}" presName="radial" presStyleCnt="0">
        <dgm:presLayoutVars>
          <dgm:animLvl val="ctr"/>
        </dgm:presLayoutVars>
      </dgm:prSet>
      <dgm:spPr/>
    </dgm:pt>
    <dgm:pt modelId="{FA2FD9D4-5FB7-4D04-A3A6-9463A43BAEB3}" type="pres">
      <dgm:prSet presAssocID="{63C9C94A-F7D2-4DDC-9098-EAF27306AB45}" presName="centerShape" presStyleLbl="vennNode1" presStyleIdx="0" presStyleCnt="6" custScaleX="135009" custScaleY="135008"/>
      <dgm:spPr/>
      <dgm:t>
        <a:bodyPr/>
        <a:lstStyle/>
        <a:p>
          <a:endParaRPr lang="en-US"/>
        </a:p>
      </dgm:t>
    </dgm:pt>
    <dgm:pt modelId="{A5495099-4FD1-49E2-BA3B-88FCCB49C674}" type="pres">
      <dgm:prSet presAssocID="{BC3452CF-02DF-46C3-BE5C-B8695A27C16A}" presName="node" presStyleLbl="vennNode1" presStyleIdx="1" presStyleCnt="6" custScaleX="109465" custScaleY="1094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666FC8-81F5-46BA-AB87-79C024C5E61F}" type="pres">
      <dgm:prSet presAssocID="{0A39AF0E-3B1E-4525-B650-AF0F8E6B4A15}" presName="node" presStyleLbl="vennNode1" presStyleIdx="2" presStyleCnt="6" custScaleX="109465" custScaleY="1094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02D673-CE95-45D4-9F2F-B367D7C2F284}" type="pres">
      <dgm:prSet presAssocID="{F74BEFA6-E990-4B2D-8DE5-513E00168326}" presName="node" presStyleLbl="vennNode1" presStyleIdx="3" presStyleCnt="6" custScaleX="109465" custScaleY="1094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B2AEB8-DB01-4BF4-A075-F9250D90D110}" type="pres">
      <dgm:prSet presAssocID="{E0DBAB89-7A88-421C-939F-BC83A2F5C536}" presName="node" presStyleLbl="vennNode1" presStyleIdx="4" presStyleCnt="6" custScaleX="109465" custScaleY="1094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F49425-4AF1-45A7-84BD-8C84A19411E2}" type="pres">
      <dgm:prSet presAssocID="{E35D3AE9-6474-4250-BF57-BAB1A5629EC7}" presName="node" presStyleLbl="vennNode1" presStyleIdx="5" presStyleCnt="6" custScaleX="109465" custScaleY="1094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36CFB6-84EB-49AA-8F49-93120490BBB7}" type="presOf" srcId="{0A39AF0E-3B1E-4525-B650-AF0F8E6B4A15}" destId="{E8666FC8-81F5-46BA-AB87-79C024C5E61F}" srcOrd="0" destOrd="0" presId="urn:microsoft.com/office/officeart/2005/8/layout/radial3"/>
    <dgm:cxn modelId="{BB3F5BB0-4AE3-4252-ADCB-3DDA67D1775D}" srcId="{63C9C94A-F7D2-4DDC-9098-EAF27306AB45}" destId="{E0DBAB89-7A88-421C-939F-BC83A2F5C536}" srcOrd="3" destOrd="0" parTransId="{9F8011FC-8CC0-4AC7-A7E0-9215C2C25685}" sibTransId="{A4E80D7D-D6DF-4DE9-97DE-6127CE71D586}"/>
    <dgm:cxn modelId="{5FF9014D-1D04-4EB1-AABE-32A23DDC6E52}" type="presOf" srcId="{5838A233-EB42-4ABE-8729-34D6156F1B46}" destId="{D6E3FB41-BA3F-4498-BDD1-3C6B4DC1A2D3}" srcOrd="0" destOrd="0" presId="urn:microsoft.com/office/officeart/2005/8/layout/radial3"/>
    <dgm:cxn modelId="{BA126D56-3309-421C-AD11-E5EEDCAFBB34}" srcId="{63C9C94A-F7D2-4DDC-9098-EAF27306AB45}" destId="{E35D3AE9-6474-4250-BF57-BAB1A5629EC7}" srcOrd="4" destOrd="0" parTransId="{6D10BC1F-B279-4409-AC66-3D22408B72DA}" sibTransId="{CEE831D6-C7BC-4199-8794-02B9496053CC}"/>
    <dgm:cxn modelId="{E3E0488D-33E0-4876-B61D-BCBA6F43A499}" srcId="{5838A233-EB42-4ABE-8729-34D6156F1B46}" destId="{63C9C94A-F7D2-4DDC-9098-EAF27306AB45}" srcOrd="0" destOrd="0" parTransId="{1772AF58-86AE-411F-8B1E-21F6F48FF67C}" sibTransId="{922D9B9C-30B4-4A01-81E0-DBFA5DC35437}"/>
    <dgm:cxn modelId="{75DF82DA-1CBD-4CF5-8D58-059AD241C4E8}" type="presOf" srcId="{BC3452CF-02DF-46C3-BE5C-B8695A27C16A}" destId="{A5495099-4FD1-49E2-BA3B-88FCCB49C674}" srcOrd="0" destOrd="0" presId="urn:microsoft.com/office/officeart/2005/8/layout/radial3"/>
    <dgm:cxn modelId="{A90433FC-8FE1-499B-8578-61C1DC7C4919}" type="presOf" srcId="{E35D3AE9-6474-4250-BF57-BAB1A5629EC7}" destId="{F2F49425-4AF1-45A7-84BD-8C84A19411E2}" srcOrd="0" destOrd="0" presId="urn:microsoft.com/office/officeart/2005/8/layout/radial3"/>
    <dgm:cxn modelId="{31F6F334-6055-46E5-B4B3-79B5AC1D1DCB}" type="presOf" srcId="{63C9C94A-F7D2-4DDC-9098-EAF27306AB45}" destId="{FA2FD9D4-5FB7-4D04-A3A6-9463A43BAEB3}" srcOrd="0" destOrd="0" presId="urn:microsoft.com/office/officeart/2005/8/layout/radial3"/>
    <dgm:cxn modelId="{856DC3C0-1CC8-4340-98F3-46EFD6554666}" srcId="{63C9C94A-F7D2-4DDC-9098-EAF27306AB45}" destId="{BC3452CF-02DF-46C3-BE5C-B8695A27C16A}" srcOrd="0" destOrd="0" parTransId="{CC50F6C1-831B-4028-9250-CF95B8E60E8E}" sibTransId="{882D4350-965C-473E-A116-2506D3A4C78B}"/>
    <dgm:cxn modelId="{8F612C33-C90F-412C-8AC1-AB69F9DB01CA}" srcId="{63C9C94A-F7D2-4DDC-9098-EAF27306AB45}" destId="{F74BEFA6-E990-4B2D-8DE5-513E00168326}" srcOrd="2" destOrd="0" parTransId="{00D714A8-0889-4B7A-8DFD-2D52BB104B1F}" sibTransId="{B31D44F5-01D4-4AB8-B4D2-2250E4A573A5}"/>
    <dgm:cxn modelId="{B1A97FF9-74A4-4E99-948D-BC6C733E2CB7}" type="presOf" srcId="{E0DBAB89-7A88-421C-939F-BC83A2F5C536}" destId="{07B2AEB8-DB01-4BF4-A075-F9250D90D110}" srcOrd="0" destOrd="0" presId="urn:microsoft.com/office/officeart/2005/8/layout/radial3"/>
    <dgm:cxn modelId="{9083FE87-F7AE-44E7-A387-7EA5B21E59A6}" srcId="{63C9C94A-F7D2-4DDC-9098-EAF27306AB45}" destId="{0A39AF0E-3B1E-4525-B650-AF0F8E6B4A15}" srcOrd="1" destOrd="0" parTransId="{1FA2BC8A-80F5-4606-A601-23BCA2BCFD71}" sibTransId="{4DEE7945-C854-4531-A79A-639287E887DE}"/>
    <dgm:cxn modelId="{E42B8427-93D5-4C0C-BE66-9E2804AFF615}" type="presOf" srcId="{F74BEFA6-E990-4B2D-8DE5-513E00168326}" destId="{9902D673-CE95-45D4-9F2F-B367D7C2F284}" srcOrd="0" destOrd="0" presId="urn:microsoft.com/office/officeart/2005/8/layout/radial3"/>
    <dgm:cxn modelId="{E5BAF13D-3648-415A-8382-E0180BB809E3}" type="presParOf" srcId="{D6E3FB41-BA3F-4498-BDD1-3C6B4DC1A2D3}" destId="{26C2A543-6660-48F8-9E17-A0DDCA58B6BA}" srcOrd="0" destOrd="0" presId="urn:microsoft.com/office/officeart/2005/8/layout/radial3"/>
    <dgm:cxn modelId="{3E9DF4E8-EE9F-4BEA-B484-A33F29A19884}" type="presParOf" srcId="{26C2A543-6660-48F8-9E17-A0DDCA58B6BA}" destId="{FA2FD9D4-5FB7-4D04-A3A6-9463A43BAEB3}" srcOrd="0" destOrd="0" presId="urn:microsoft.com/office/officeart/2005/8/layout/radial3"/>
    <dgm:cxn modelId="{C2DBBA0A-AC8C-44BA-991C-04F7AAA4DF24}" type="presParOf" srcId="{26C2A543-6660-48F8-9E17-A0DDCA58B6BA}" destId="{A5495099-4FD1-49E2-BA3B-88FCCB49C674}" srcOrd="1" destOrd="0" presId="urn:microsoft.com/office/officeart/2005/8/layout/radial3"/>
    <dgm:cxn modelId="{3C77C11C-793D-41BC-AE1E-8865E83B8790}" type="presParOf" srcId="{26C2A543-6660-48F8-9E17-A0DDCA58B6BA}" destId="{E8666FC8-81F5-46BA-AB87-79C024C5E61F}" srcOrd="2" destOrd="0" presId="urn:microsoft.com/office/officeart/2005/8/layout/radial3"/>
    <dgm:cxn modelId="{1F26D646-4C90-474C-A3AA-C90781383661}" type="presParOf" srcId="{26C2A543-6660-48F8-9E17-A0DDCA58B6BA}" destId="{9902D673-CE95-45D4-9F2F-B367D7C2F284}" srcOrd="3" destOrd="0" presId="urn:microsoft.com/office/officeart/2005/8/layout/radial3"/>
    <dgm:cxn modelId="{7B1E94F2-C8A0-4E03-BB0A-0549B2513299}" type="presParOf" srcId="{26C2A543-6660-48F8-9E17-A0DDCA58B6BA}" destId="{07B2AEB8-DB01-4BF4-A075-F9250D90D110}" srcOrd="4" destOrd="0" presId="urn:microsoft.com/office/officeart/2005/8/layout/radial3"/>
    <dgm:cxn modelId="{8CD2BD9D-09B1-43FE-9C14-F0BB8CD74AF3}" type="presParOf" srcId="{26C2A543-6660-48F8-9E17-A0DDCA58B6BA}" destId="{F2F49425-4AF1-45A7-84BD-8C84A19411E2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FD9D4-5FB7-4D04-A3A6-9463A43BAEB3}">
      <dsp:nvSpPr>
        <dsp:cNvPr id="0" name=""/>
        <dsp:cNvSpPr/>
      </dsp:nvSpPr>
      <dsp:spPr>
        <a:xfrm>
          <a:off x="4944175" y="824301"/>
          <a:ext cx="4341240" cy="434120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5579935" y="1460056"/>
        <a:ext cx="3069720" cy="3069698"/>
      </dsp:txXfrm>
    </dsp:sp>
    <dsp:sp modelId="{A5495099-4FD1-49E2-BA3B-88FCCB49C674}">
      <dsp:nvSpPr>
        <dsp:cNvPr id="0" name=""/>
        <dsp:cNvSpPr/>
      </dsp:nvSpPr>
      <dsp:spPr>
        <a:xfrm>
          <a:off x="6234828" y="23119"/>
          <a:ext cx="1759934" cy="175993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Evaluate My Transfer Credit</a:t>
          </a:r>
        </a:p>
      </dsp:txBody>
      <dsp:txXfrm>
        <a:off x="6492564" y="280855"/>
        <a:ext cx="1244462" cy="1244462"/>
      </dsp:txXfrm>
    </dsp:sp>
    <dsp:sp modelId="{E8666FC8-81F5-46BA-AB87-79C024C5E61F}">
      <dsp:nvSpPr>
        <dsp:cNvPr id="0" name=""/>
        <dsp:cNvSpPr/>
      </dsp:nvSpPr>
      <dsp:spPr>
        <a:xfrm>
          <a:off x="8224267" y="1468530"/>
          <a:ext cx="1759934" cy="175993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Course “Fetch”</a:t>
          </a:r>
        </a:p>
      </dsp:txBody>
      <dsp:txXfrm>
        <a:off x="8482003" y="1726266"/>
        <a:ext cx="1244462" cy="1244462"/>
      </dsp:txXfrm>
    </dsp:sp>
    <dsp:sp modelId="{9902D673-CE95-45D4-9F2F-B367D7C2F284}">
      <dsp:nvSpPr>
        <dsp:cNvPr id="0" name=""/>
        <dsp:cNvSpPr/>
      </dsp:nvSpPr>
      <dsp:spPr>
        <a:xfrm>
          <a:off x="7464369" y="3807255"/>
          <a:ext cx="1759934" cy="175993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Reverse Transfer</a:t>
          </a:r>
        </a:p>
      </dsp:txBody>
      <dsp:txXfrm>
        <a:off x="7722105" y="4064991"/>
        <a:ext cx="1244462" cy="1244462"/>
      </dsp:txXfrm>
    </dsp:sp>
    <dsp:sp modelId="{07B2AEB8-DB01-4BF4-A075-F9250D90D110}">
      <dsp:nvSpPr>
        <dsp:cNvPr id="0" name=""/>
        <dsp:cNvSpPr/>
      </dsp:nvSpPr>
      <dsp:spPr>
        <a:xfrm>
          <a:off x="5005288" y="3807255"/>
          <a:ext cx="1759934" cy="1759934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/>
            <a:t>ePermit</a:t>
          </a:r>
          <a:endParaRPr lang="en-US" sz="2100" kern="1200" dirty="0"/>
        </a:p>
      </dsp:txBody>
      <dsp:txXfrm>
        <a:off x="5263024" y="4064991"/>
        <a:ext cx="1244462" cy="1244462"/>
      </dsp:txXfrm>
    </dsp:sp>
    <dsp:sp modelId="{F2F49425-4AF1-45A7-84BD-8C84A19411E2}">
      <dsp:nvSpPr>
        <dsp:cNvPr id="0" name=""/>
        <dsp:cNvSpPr/>
      </dsp:nvSpPr>
      <dsp:spPr>
        <a:xfrm>
          <a:off x="4245390" y="1468530"/>
          <a:ext cx="1759934" cy="175993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TWIF</a:t>
          </a:r>
        </a:p>
      </dsp:txBody>
      <dsp:txXfrm>
        <a:off x="4503126" y="1726266"/>
        <a:ext cx="1244462" cy="1244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IN" smtClean="0"/>
              <a:t>25-03-2019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1337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3166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63899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92220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41499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47417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81146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56869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07725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1842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3306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20071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517955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76079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991269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31156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49339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57122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7279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758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6540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68998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90956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Dummy Text Comes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IN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IN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IN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IN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IN" smtClean="0"/>
              <a:t>25-03-2019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9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3.svg"/><Relationship Id="rId4" Type="http://schemas.openxmlformats.org/officeDocument/2006/relationships/image" Target="../media/image50.png"/><Relationship Id="rId9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4.png"/><Relationship Id="rId4" Type="http://schemas.openxmlformats.org/officeDocument/2006/relationships/image" Target="../media/image5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g"/><Relationship Id="rId5" Type="http://schemas.openxmlformats.org/officeDocument/2006/relationships/image" Target="../media/image9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2" y="1889158"/>
            <a:ext cx="5305661" cy="298443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1591" y="229032"/>
            <a:ext cx="2342284" cy="9191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-299375"/>
            <a:ext cx="5143500" cy="2090808"/>
          </a:xfrm>
        </p:spPr>
        <p:txBody>
          <a:bodyPr/>
          <a:lstStyle/>
          <a:p>
            <a:r>
              <a:rPr lang="en-IN" sz="4000" dirty="0"/>
              <a:t>TRANSFER ADVISING TECHNOLOGIES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0" y="4154941"/>
            <a:ext cx="2800350" cy="919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0133" y="2322585"/>
            <a:ext cx="57409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There are a multitude of academic technologies that are available to us as we work with our students. This session focuses on how our technologies </a:t>
            </a:r>
            <a:r>
              <a:rPr lang="en-US" i="1" dirty="0">
                <a:solidFill>
                  <a:schemeClr val="bg1"/>
                </a:solidFill>
              </a:rPr>
              <a:t>actually </a:t>
            </a:r>
            <a:r>
              <a:rPr lang="en-US" dirty="0">
                <a:solidFill>
                  <a:schemeClr val="bg1"/>
                </a:solidFill>
              </a:rPr>
              <a:t>work together to promote student success. You will receive an overview of available technologies as well as some specific tips and tricks for the most widely used tools.</a:t>
            </a:r>
            <a:r>
              <a:rPr lang="en-US" i="1" dirty="0">
                <a:solidFill>
                  <a:schemeClr val="bg1"/>
                </a:solidFill>
              </a:rPr>
              <a:t> </a:t>
            </a:r>
          </a:p>
          <a:p>
            <a:endParaRPr lang="en-US" i="1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Learning Outcomes:</a:t>
            </a:r>
            <a:endParaRPr lang="en-US" dirty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Participants will learn about </a:t>
            </a:r>
            <a:r>
              <a:rPr lang="en-US" b="1" dirty="0">
                <a:solidFill>
                  <a:schemeClr val="bg1"/>
                </a:solidFill>
              </a:rPr>
              <a:t>new transfer functions </a:t>
            </a: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dirty="0" err="1">
                <a:solidFill>
                  <a:schemeClr val="bg1"/>
                </a:solidFill>
              </a:rPr>
              <a:t>DegreeWorks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>
                <a:solidFill>
                  <a:schemeClr val="bg1"/>
                </a:solidFill>
              </a:rPr>
              <a:t>CUNYfirst</a:t>
            </a:r>
            <a:r>
              <a:rPr lang="en-US" dirty="0">
                <a:solidFill>
                  <a:schemeClr val="bg1"/>
                </a:solidFill>
              </a:rPr>
              <a:t>.  </a:t>
            </a: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lvl="0"/>
            <a:r>
              <a:rPr lang="en-US" dirty="0">
                <a:solidFill>
                  <a:schemeClr val="bg1"/>
                </a:solidFill>
              </a:rPr>
              <a:t>Participants will learn how to </a:t>
            </a:r>
            <a:r>
              <a:rPr lang="en-US" b="1" dirty="0">
                <a:solidFill>
                  <a:schemeClr val="bg1"/>
                </a:solidFill>
              </a:rPr>
              <a:t>leverage</a:t>
            </a:r>
            <a:r>
              <a:rPr lang="en-US" dirty="0">
                <a:solidFill>
                  <a:schemeClr val="bg1"/>
                </a:solidFill>
              </a:rPr>
              <a:t> available technologies to assist in transfer advising.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68" y="539936"/>
            <a:ext cx="4937211" cy="1325563"/>
          </a:xfrm>
        </p:spPr>
        <p:txBody>
          <a:bodyPr/>
          <a:lstStyle/>
          <a:p>
            <a:r>
              <a:rPr lang="en-IN" dirty="0"/>
              <a:t>Artificial Intelligence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10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22" y="988536"/>
            <a:ext cx="6827478" cy="4884848"/>
          </a:xfr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 txBox="1">
            <a:spLocks/>
          </p:cNvSpPr>
          <p:nvPr/>
        </p:nvSpPr>
        <p:spPr>
          <a:xfrm>
            <a:off x="123468" y="1441191"/>
            <a:ext cx="4745734" cy="443219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AI makes it possible for machines to learn from experience, adjust to new inputs and perform human-like tasks.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Machine Learning</a:t>
            </a:r>
          </a:p>
          <a:p>
            <a:r>
              <a:rPr lang="en-US" dirty="0" err="1"/>
              <a:t>Chatbots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IN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 txBox="1">
            <a:spLocks/>
          </p:cNvSpPr>
          <p:nvPr/>
        </p:nvSpPr>
        <p:spPr>
          <a:xfrm>
            <a:off x="4359291" y="5975518"/>
            <a:ext cx="6426526" cy="1335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i="1" dirty="0"/>
              <a:t>Work Smarter with Artificial Intelligence…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2606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75" y="1441191"/>
            <a:ext cx="4745734" cy="443219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 application of Artificial Intelligence (AI) that provides systems the ability to automatically learn and improve from experience without being explicitly programmed.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Machine learning focuses on the development of computer programs that can access data and use it to learn for themselves. 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11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2386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12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8" y="1608005"/>
            <a:ext cx="10809524" cy="3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1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13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3429" y="286389"/>
            <a:ext cx="9628571" cy="5971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742" y="3998583"/>
            <a:ext cx="329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Salesforce Einstein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Oracle Business Intelligence</a:t>
            </a:r>
          </a:p>
        </p:txBody>
      </p:sp>
    </p:spTree>
    <p:extLst>
      <p:ext uri="{BB962C8B-B14F-4D97-AF65-F5344CB8AC3E}">
        <p14:creationId xmlns:p14="http://schemas.microsoft.com/office/powerpoint/2010/main" val="359925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CHATBOTS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15102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AI applications designed to simulate how a human would behave as a conversational partner.</a:t>
            </a:r>
            <a:endParaRPr lang="en-IN" dirty="0"/>
          </a:p>
          <a:p>
            <a:endParaRPr lang="en-IN" dirty="0"/>
          </a:p>
          <a:p>
            <a:r>
              <a:rPr lang="en-IN" dirty="0"/>
              <a:t>Personalized interaction at scale</a:t>
            </a:r>
            <a:br>
              <a:rPr lang="en-IN" dirty="0"/>
            </a:br>
            <a:endParaRPr lang="en-IN" u="sng" dirty="0"/>
          </a:p>
          <a:p>
            <a:r>
              <a:rPr lang="en-IN" dirty="0"/>
              <a:t>Learns from users behaviours</a:t>
            </a:r>
          </a:p>
          <a:p>
            <a:endParaRPr lang="en-IN" dirty="0"/>
          </a:p>
          <a:p>
            <a:r>
              <a:rPr lang="en-IN" dirty="0"/>
              <a:t>Needs to be trained</a:t>
            </a:r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14</a:t>
            </a:fld>
            <a:endParaRPr lang="en-IN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22" y="1478996"/>
            <a:ext cx="4675908" cy="397835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30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15</a:t>
            </a:fld>
            <a:endParaRPr lang="en-IN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4" y="6284712"/>
            <a:ext cx="2832745" cy="510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540" y="168266"/>
            <a:ext cx="8854460" cy="595490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 txBox="1">
            <a:spLocks/>
          </p:cNvSpPr>
          <p:nvPr/>
        </p:nvSpPr>
        <p:spPr>
          <a:xfrm>
            <a:off x="124277" y="1484200"/>
            <a:ext cx="6426526" cy="1335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i="1" dirty="0"/>
              <a:t>Let The Bot Do Some Work…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8985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Back to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16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3" b="130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466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17</a:t>
            </a:fld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433448" y="2635711"/>
            <a:ext cx="5915025" cy="207645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6728739" y="1211843"/>
            <a:ext cx="3057525" cy="12001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238103" y="3093128"/>
            <a:ext cx="4321918" cy="2506979"/>
            <a:chOff x="161373" y="4116459"/>
            <a:chExt cx="4321918" cy="2506979"/>
          </a:xfrm>
        </p:grpSpPr>
        <p:pic>
          <p:nvPicPr>
            <p:cNvPr id="11" name="Picture 10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61373" y="4116459"/>
              <a:ext cx="4321918" cy="453535"/>
            </a:xfrm>
            <a:prstGeom prst="rect">
              <a:avLst/>
            </a:prstGeom>
          </p:spPr>
        </p:pic>
        <p:pic>
          <p:nvPicPr>
            <p:cNvPr id="12" name="Picture 11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206941" y="6109088"/>
              <a:ext cx="1276350" cy="51435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75327" y="4691991"/>
              <a:ext cx="1704975" cy="6096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5957" y="5393918"/>
              <a:ext cx="2952750" cy="628650"/>
            </a:xfrm>
            <a:prstGeom prst="rect">
              <a:avLst/>
            </a:prstGeom>
          </p:spPr>
        </p:pic>
        <p:pic>
          <p:nvPicPr>
            <p:cNvPr id="15" name="Picture 14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240764" y="4761884"/>
              <a:ext cx="1661537" cy="46981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0764" y="6114267"/>
              <a:ext cx="1418748" cy="509171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51960" y="1418562"/>
            <a:ext cx="1996856" cy="81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83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18</a:t>
            </a:fld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4"/>
          <a:stretch>
            <a:fillRect/>
          </a:stretch>
        </p:blipFill>
        <p:spPr>
          <a:xfrm>
            <a:off x="7609179" y="2998614"/>
            <a:ext cx="4388486" cy="1082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2" descr="Image result for cunyfir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9" y="2661084"/>
            <a:ext cx="3110977" cy="1663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466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INTERCONNECTIVITY, AKA THE BRIDGE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19</a:t>
            </a:fld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4"/>
          <a:stretch>
            <a:fillRect/>
          </a:stretch>
        </p:blipFill>
        <p:spPr>
          <a:xfrm>
            <a:off x="7609179" y="2998614"/>
            <a:ext cx="4388486" cy="1082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2" descr="Image result for cunyfir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9" y="2661084"/>
            <a:ext cx="3110977" cy="1663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bridge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02" y="2766055"/>
            <a:ext cx="4097770" cy="118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otched Right Arrow 8"/>
          <p:cNvSpPr/>
          <p:nvPr/>
        </p:nvSpPr>
        <p:spPr>
          <a:xfrm>
            <a:off x="3544254" y="3985618"/>
            <a:ext cx="3828466" cy="33921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96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1" y="1825625"/>
            <a:ext cx="4756520" cy="4351338"/>
          </a:xfrm>
        </p:spPr>
        <p:txBody>
          <a:bodyPr/>
          <a:lstStyle/>
          <a:p>
            <a:r>
              <a:rPr lang="en-US" sz="2000" b="1" dirty="0">
                <a:latin typeface="+mj-lt"/>
              </a:rPr>
              <a:t>Introductions</a:t>
            </a:r>
          </a:p>
          <a:p>
            <a:endParaRPr lang="en-US" sz="2000" b="1" dirty="0">
              <a:latin typeface="+mj-lt"/>
            </a:endParaRPr>
          </a:p>
          <a:p>
            <a:r>
              <a:rPr lang="en-US" sz="2000" b="1" dirty="0">
                <a:latin typeface="+mj-lt"/>
              </a:rPr>
              <a:t>CUNY Technology through the ages… </a:t>
            </a:r>
          </a:p>
          <a:p>
            <a:endParaRPr lang="en-US" sz="2000" b="1" dirty="0">
              <a:latin typeface="+mj-lt"/>
            </a:endParaRPr>
          </a:p>
          <a:p>
            <a:r>
              <a:rPr lang="en-US" sz="2000" b="1" dirty="0">
                <a:latin typeface="+mj-lt"/>
              </a:rPr>
              <a:t>Bridge between </a:t>
            </a:r>
            <a:r>
              <a:rPr lang="en-US" sz="2000" b="1" dirty="0" err="1">
                <a:latin typeface="+mj-lt"/>
              </a:rPr>
              <a:t>CUNYfirst</a:t>
            </a:r>
            <a:r>
              <a:rPr lang="en-US" sz="2000" b="1" dirty="0">
                <a:latin typeface="+mj-lt"/>
              </a:rPr>
              <a:t> and </a:t>
            </a:r>
            <a:r>
              <a:rPr lang="en-US" sz="2000" b="1" dirty="0" err="1">
                <a:latin typeface="+mj-lt"/>
              </a:rPr>
              <a:t>DegreeWorks</a:t>
            </a:r>
            <a:r>
              <a:rPr lang="en-US" sz="2000" b="1" dirty="0">
                <a:latin typeface="+mj-lt"/>
              </a:rPr>
              <a:t> </a:t>
            </a:r>
          </a:p>
          <a:p>
            <a:endParaRPr lang="en-US" sz="2000" b="1" dirty="0">
              <a:latin typeface="+mj-lt"/>
            </a:endParaRPr>
          </a:p>
          <a:p>
            <a:r>
              <a:rPr lang="en-US" sz="2000" b="1" dirty="0">
                <a:latin typeface="+mj-lt"/>
              </a:rPr>
              <a:t>Demo of Useful Transfer Tools</a:t>
            </a:r>
          </a:p>
          <a:p>
            <a:pPr marL="0" indent="0">
              <a:buNone/>
            </a:pPr>
            <a:endParaRPr lang="en-US" sz="2000" b="1" dirty="0">
              <a:latin typeface="+mj-lt"/>
            </a:endParaRPr>
          </a:p>
          <a:p>
            <a:r>
              <a:rPr lang="en-US" sz="2000" b="1" dirty="0">
                <a:latin typeface="+mj-lt"/>
              </a:rPr>
              <a:t>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</a:t>
            </a:fld>
            <a:endParaRPr lang="en-IN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647" y="0"/>
            <a:ext cx="6307353" cy="473051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AGENDA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CREDIT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20</a:t>
            </a:fld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graphicFrame>
        <p:nvGraphicFramePr>
          <p:cNvPr id="10" name="Content Placeholder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0984690"/>
              </p:ext>
            </p:extLst>
          </p:nvPr>
        </p:nvGraphicFramePr>
        <p:xfrm>
          <a:off x="-975606" y="1142999"/>
          <a:ext cx="14229592" cy="5590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8655" y="3054927"/>
            <a:ext cx="2102878" cy="181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03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21</a:t>
            </a:fld>
            <a:endParaRPr lang="en-IN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041" y="2924762"/>
            <a:ext cx="6206400" cy="327885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83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Enhanced replacement for TIPPS</a:t>
            </a:r>
          </a:p>
          <a:p>
            <a:endParaRPr lang="en-US" dirty="0"/>
          </a:p>
          <a:p>
            <a:r>
              <a:rPr lang="en-US" dirty="0"/>
              <a:t>Always available in the </a:t>
            </a:r>
            <a:r>
              <a:rPr lang="en-US" dirty="0" err="1"/>
              <a:t>CUNYfirst</a:t>
            </a:r>
            <a:r>
              <a:rPr lang="en-US" dirty="0"/>
              <a:t> Student Center</a:t>
            </a:r>
          </a:p>
          <a:p>
            <a:endParaRPr lang="en-US" dirty="0"/>
          </a:p>
          <a:p>
            <a:r>
              <a:rPr lang="en-US" dirty="0"/>
              <a:t>Displays how a credit will </a:t>
            </a:r>
            <a:r>
              <a:rPr lang="en-US" i="1" dirty="0"/>
              <a:t>transfer </a:t>
            </a:r>
            <a:r>
              <a:rPr lang="en-US" dirty="0"/>
              <a:t>but not how a credit will </a:t>
            </a:r>
            <a:r>
              <a:rPr lang="en-US" i="1" dirty="0"/>
              <a:t>apply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22</a:t>
            </a:fld>
            <a:endParaRPr lang="en-IN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 MY </a:t>
            </a:r>
            <a:br>
              <a:rPr lang="en-US" dirty="0"/>
            </a:br>
            <a:r>
              <a:rPr lang="en-US" dirty="0"/>
              <a:t>TRANSFER CREDIT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436" y="1607516"/>
            <a:ext cx="5670507" cy="4193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577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Displays how a credit will </a:t>
            </a:r>
            <a:r>
              <a:rPr lang="en-US" i="1" dirty="0"/>
              <a:t>transfer </a:t>
            </a:r>
            <a:r>
              <a:rPr lang="en-US" dirty="0"/>
              <a:t>AND how a credit will </a:t>
            </a:r>
            <a:r>
              <a:rPr lang="en-US" i="1" dirty="0"/>
              <a:t>apply</a:t>
            </a:r>
            <a:endParaRPr lang="en-US" dirty="0"/>
          </a:p>
          <a:p>
            <a:r>
              <a:rPr lang="en-US" dirty="0"/>
              <a:t>Allows a student and advisor to ask the question “How will my credits apply if I transfer to Lehman and study Accounting”?</a:t>
            </a:r>
          </a:p>
          <a:p>
            <a:r>
              <a:rPr lang="en-US" dirty="0"/>
              <a:t>Other features:</a:t>
            </a:r>
          </a:p>
          <a:p>
            <a:pPr lvl="1"/>
            <a:r>
              <a:rPr lang="en-US" dirty="0"/>
              <a:t>Considers all CUNY enrollment</a:t>
            </a:r>
          </a:p>
          <a:p>
            <a:pPr lvl="1"/>
            <a:r>
              <a:rPr lang="en-US" dirty="0"/>
              <a:t>Compare up to 3 colleges / programs at a time</a:t>
            </a:r>
          </a:p>
          <a:p>
            <a:pPr lvl="1"/>
            <a:r>
              <a:rPr lang="en-US" dirty="0"/>
              <a:t>Save as PDF for future use and discussion with advisor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23</a:t>
            </a:fld>
            <a:endParaRPr lang="en-IN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FINDER / TRANSFER WHAT-IF / </a:t>
            </a:r>
            <a:br>
              <a:rPr lang="en-US" dirty="0"/>
            </a:br>
            <a:r>
              <a:rPr lang="en-US" dirty="0"/>
              <a:t>TWIF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734" y="840758"/>
            <a:ext cx="5737508" cy="4715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568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Automated process for courses that do not have a transfer credit rule</a:t>
            </a:r>
          </a:p>
          <a:p>
            <a:endParaRPr lang="en-US" dirty="0"/>
          </a:p>
          <a:p>
            <a:r>
              <a:rPr lang="en-US" dirty="0"/>
              <a:t>Reduces the “shuffle”</a:t>
            </a:r>
          </a:p>
          <a:p>
            <a:endParaRPr lang="en-US" dirty="0"/>
          </a:p>
          <a:p>
            <a:r>
              <a:rPr lang="en-US" dirty="0"/>
              <a:t>Courses routed to appropriate department and displays course descriptions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24</a:t>
            </a:fld>
            <a:endParaRPr lang="en-IN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5938" y="499595"/>
            <a:ext cx="5553469" cy="1325563"/>
          </a:xfrm>
        </p:spPr>
        <p:txBody>
          <a:bodyPr/>
          <a:lstStyle/>
          <a:p>
            <a:r>
              <a:rPr lang="en-US" dirty="0"/>
              <a:t>ELECTRONIC TRANSFER CREDIT EVALUATION (</a:t>
            </a:r>
            <a:r>
              <a:rPr lang="en-US" dirty="0" err="1"/>
              <a:t>eTCE</a:t>
            </a:r>
            <a:r>
              <a:rPr lang="en-US" dirty="0"/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407" y="1890169"/>
            <a:ext cx="5887122" cy="3926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6735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downloads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48D1D-2547-44FC-BACD-2BCD769E2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288" y="3207024"/>
            <a:ext cx="3445566" cy="2504663"/>
          </a:xfrm>
        </p:spPr>
        <p:txBody>
          <a:bodyPr>
            <a:normAutofit/>
          </a:bodyPr>
          <a:lstStyle/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200" dirty="0"/>
              <a:t>Queries to find transfer related information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200" dirty="0"/>
              <a:t>Security roles needed by all advisors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E3677-5FC4-4712-BA70-5DBE574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25</a:t>
            </a:fld>
            <a:endParaRPr lang="en-IN" dirty="0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900B31E0-725B-4414-BD86-F34DA10467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893" y="250369"/>
            <a:ext cx="4763080" cy="318927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639B0-7991-4B2B-9E50-32064EB9125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48822" y="2884805"/>
            <a:ext cx="3969310" cy="2504663"/>
          </a:xfrm>
        </p:spPr>
        <p:txBody>
          <a:bodyPr>
            <a:noAutofit/>
          </a:bodyPr>
          <a:lstStyle/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200" dirty="0"/>
              <a:t>Control + F searching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200" dirty="0"/>
              <a:t>Sorting the columns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200" dirty="0"/>
              <a:t>Pressing the ‘end’ and ‘home’ key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200" dirty="0"/>
              <a:t>Utilizing ‘New Window’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200" dirty="0"/>
              <a:t>Keep </a:t>
            </a:r>
            <a:r>
              <a:rPr lang="en-US" sz="2200" dirty="0" err="1"/>
              <a:t>CUNYfirst</a:t>
            </a:r>
            <a:r>
              <a:rPr lang="en-US" sz="2200" dirty="0"/>
              <a:t> and </a:t>
            </a:r>
            <a:r>
              <a:rPr lang="en-US" sz="2200" dirty="0" err="1"/>
              <a:t>DegreeWorks</a:t>
            </a:r>
            <a:r>
              <a:rPr lang="en-US" sz="2200" dirty="0"/>
              <a:t> open side by side, same browser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37A9B0-8DFC-4474-9F0A-612E661EF4E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IN" dirty="0"/>
              <a:t>USEFUL TRANSFER QUERIES</a:t>
            </a:r>
            <a:br>
              <a:rPr lang="en-IN" dirty="0"/>
            </a:br>
            <a:r>
              <a:rPr lang="en-IN" dirty="0"/>
              <a:t>&amp; SECURITY ROLES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8F2DCC-A50E-40A1-81F9-70371D4AA42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IN" dirty="0"/>
              <a:t>CUNY STUDENT SUMMARY VIEW TIPS &amp; TRICKS</a:t>
            </a:r>
          </a:p>
        </p:txBody>
      </p:sp>
      <p:pic>
        <p:nvPicPr>
          <p:cNvPr id="85" name="Picture Placeholder 84" descr="Single gear">
            <a:extLst>
              <a:ext uri="{FF2B5EF4-FFF2-40B4-BE49-F238E27FC236}">
                <a16:creationId xmlns:a16="http://schemas.microsoft.com/office/drawing/2014/main" id="{65FBD7DF-30E8-9042-8A0D-0F64C33E0B4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/>
      </p:pic>
      <p:pic>
        <p:nvPicPr>
          <p:cNvPr id="83" name="Picture Placeholder 82" descr="Bar chart">
            <a:extLst>
              <a:ext uri="{FF2B5EF4-FFF2-40B4-BE49-F238E27FC236}">
                <a16:creationId xmlns:a16="http://schemas.microsoft.com/office/drawing/2014/main" id="{C881BE4E-5D69-E447-A036-5172F65707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893" y="3622142"/>
            <a:ext cx="4763080" cy="303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15163-D5FD-4849-978B-77883FAF7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68" y="2863158"/>
            <a:ext cx="5764988" cy="3221998"/>
          </a:xfrm>
        </p:spPr>
        <p:txBody>
          <a:bodyPr/>
          <a:lstStyle/>
          <a:p>
            <a:pPr algn="l">
              <a:buFont typeface="Wingdings" panose="05000000000000000000" pitchFamily="2" charset="2"/>
              <a:buChar char="ü"/>
            </a:pPr>
            <a:r>
              <a:rPr lang="en-US" sz="2000" dirty="0"/>
              <a:t>Consider how can you use technology to streamline transfer related processes at your campus.</a:t>
            </a:r>
          </a:p>
          <a:p>
            <a:pPr algn="l"/>
            <a:endParaRPr lang="en-US" sz="2000" dirty="0"/>
          </a:p>
          <a:p>
            <a:pPr algn="l">
              <a:buFont typeface="Wingdings" panose="05000000000000000000" pitchFamily="2" charset="2"/>
              <a:buChar char="ü"/>
            </a:pPr>
            <a:r>
              <a:rPr lang="en-US" sz="2000" dirty="0"/>
              <a:t> Confirm that you have the right security roles to view everything that you need access to.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000" dirty="0"/>
          </a:p>
          <a:p>
            <a:pPr algn="l">
              <a:buFont typeface="Wingdings" panose="05000000000000000000" pitchFamily="2" charset="2"/>
              <a:buChar char="ü"/>
            </a:pPr>
            <a:r>
              <a:rPr lang="en-US" sz="2000" dirty="0"/>
              <a:t> Identify the go-to person on your campus for troubleshooting transfer related issues. If you don’t know who it is… can it be you?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C0347-C2C9-46A2-B7A6-9653B525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26</a:t>
            </a:fld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A6F33C-3AFE-474E-AC15-C00F368C3C6A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IN" dirty="0"/>
              <a:t>YOUR HOMEWORK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438480-8B6F-44E5-A602-6240C1B85FB3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dirty="0"/>
              <a:t>What’s missing?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IN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dirty="0"/>
              <a:t>Let us know!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1EE8A19-6968-4C81-B180-20FEF61ADEE1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en-IN" dirty="0"/>
              <a:t>OUR HOMEWORK</a:t>
            </a:r>
          </a:p>
        </p:txBody>
      </p:sp>
      <p:pic>
        <p:nvPicPr>
          <p:cNvPr id="29" name="Picture Placeholder 28" descr="Pencil">
            <a:extLst>
              <a:ext uri="{FF2B5EF4-FFF2-40B4-BE49-F238E27FC236}">
                <a16:creationId xmlns:a16="http://schemas.microsoft.com/office/drawing/2014/main" id="{F0E35123-11A3-CD40-A44F-8A81B910563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Picture Placeholder 30" descr="Laptop">
            <a:extLst>
              <a:ext uri="{FF2B5EF4-FFF2-40B4-BE49-F238E27FC236}">
                <a16:creationId xmlns:a16="http://schemas.microsoft.com/office/drawing/2014/main" id="{6BF407E9-98AE-2B40-90E3-1B14FC14FDB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60245" y="1313610"/>
            <a:ext cx="6315555" cy="4771546"/>
            <a:chOff x="6057132" y="1313610"/>
            <a:chExt cx="6315555" cy="47715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57132" y="2675694"/>
              <a:ext cx="6315555" cy="340946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90652" y="1313610"/>
              <a:ext cx="5083174" cy="3409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40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3493840"/>
            <a:ext cx="3594729" cy="154408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478661" y="4995233"/>
            <a:ext cx="4242525" cy="1736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6343650" y="147281"/>
            <a:ext cx="5143500" cy="944027"/>
          </a:xfrm>
        </p:spPr>
        <p:txBody>
          <a:bodyPr/>
          <a:lstStyle/>
          <a:p>
            <a:r>
              <a:rPr lang="en-US" dirty="0" err="1"/>
              <a:t>Q&amp;a</a:t>
            </a:r>
            <a:endParaRPr lang="en-US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333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896725" y="6456363"/>
            <a:ext cx="295275" cy="187325"/>
          </a:xfrm>
        </p:spPr>
        <p:txBody>
          <a:bodyPr/>
          <a:lstStyle/>
          <a:p>
            <a:fld id="{9EC71654-96A5-4280-94F3-931C61A9F92C}" type="slidenum">
              <a:rPr lang="en-IN" smtClean="0"/>
              <a:pPr/>
              <a:t>27</a:t>
            </a:fld>
            <a:endParaRPr lang="en-IN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996" y="217751"/>
            <a:ext cx="3594729" cy="154408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478662" y="1251930"/>
            <a:ext cx="4242525" cy="1736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478661" y="3059682"/>
            <a:ext cx="4242525" cy="1817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15"/>
          <p:cNvSpPr>
            <a:spLocks noGrp="1"/>
          </p:cNvSpPr>
          <p:nvPr>
            <p:ph type="subTitle" idx="1"/>
          </p:nvPr>
        </p:nvSpPr>
        <p:spPr>
          <a:xfrm>
            <a:off x="6478662" y="1232884"/>
            <a:ext cx="5143500" cy="503167"/>
          </a:xfrm>
        </p:spPr>
        <p:txBody>
          <a:bodyPr/>
          <a:lstStyle/>
          <a:p>
            <a:r>
              <a:rPr lang="en-US" sz="1600" b="1" dirty="0"/>
              <a:t>Diana Babb</a:t>
            </a:r>
          </a:p>
          <a:p>
            <a:r>
              <a:rPr lang="en-US" sz="1600" dirty="0"/>
              <a:t>Registrar Specialist</a:t>
            </a:r>
          </a:p>
          <a:p>
            <a:r>
              <a:rPr lang="en-US" sz="1600" u="sng" dirty="0"/>
              <a:t>Diana.Babb@guttman.cuny.edu</a:t>
            </a:r>
          </a:p>
          <a:p>
            <a:r>
              <a:rPr lang="en-US" sz="1600" dirty="0"/>
              <a:t>646-313-8074</a:t>
            </a:r>
          </a:p>
          <a:p>
            <a:endParaRPr lang="en-US" sz="1600" b="1" dirty="0"/>
          </a:p>
          <a:p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/>
              <a:t>Christopher Buonocore</a:t>
            </a:r>
          </a:p>
          <a:p>
            <a:r>
              <a:rPr lang="en-US" sz="1600" dirty="0"/>
              <a:t>Director, Student Success Initiatives</a:t>
            </a:r>
          </a:p>
          <a:p>
            <a:r>
              <a:rPr lang="en-US" sz="1600" u="sng" dirty="0"/>
              <a:t>Christopher.Buonocore@lehman.cuny.edu</a:t>
            </a:r>
          </a:p>
          <a:p>
            <a:r>
              <a:rPr lang="en-US" sz="1600" dirty="0"/>
              <a:t>718-960-8448</a:t>
            </a:r>
          </a:p>
          <a:p>
            <a:r>
              <a:rPr lang="en-US" sz="1600" b="1" dirty="0"/>
              <a:t/>
            </a:r>
            <a:br>
              <a:rPr lang="en-US" sz="1600" b="1" dirty="0"/>
            </a:br>
            <a:endParaRPr lang="en-US" sz="1600" b="1" dirty="0"/>
          </a:p>
          <a:p>
            <a:r>
              <a:rPr lang="en-US" sz="1600" b="1" dirty="0" err="1"/>
              <a:t>Deira</a:t>
            </a:r>
            <a:r>
              <a:rPr lang="en-US" sz="1600" b="1" dirty="0"/>
              <a:t> </a:t>
            </a:r>
            <a:r>
              <a:rPr lang="en-US" sz="1600" b="1" dirty="0" err="1"/>
              <a:t>Pereyra</a:t>
            </a:r>
            <a:endParaRPr lang="en-US" sz="1600" b="1" dirty="0"/>
          </a:p>
          <a:p>
            <a:r>
              <a:rPr lang="en-US" sz="1600" dirty="0"/>
              <a:t>Director of IT Application Services</a:t>
            </a:r>
          </a:p>
          <a:p>
            <a:r>
              <a:rPr lang="en-US" sz="1600" u="sng" dirty="0"/>
              <a:t>Deira.Pereyra@lehman.cuny.edu </a:t>
            </a:r>
          </a:p>
          <a:p>
            <a:r>
              <a:rPr lang="en-US" sz="1600" dirty="0"/>
              <a:t>718-960-8694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55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B0EC6D-03DD-4CEE-9979-34A964DCA4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A7EDB62-3E60-F44C-AE34-9495623E00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2" y="1889157"/>
            <a:ext cx="5305661" cy="322277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659" y="1049412"/>
            <a:ext cx="2285649" cy="125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02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mEET</a:t>
            </a:r>
            <a:r>
              <a:rPr lang="en-US" dirty="0"/>
              <a:t> THE TEAM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3</a:t>
            </a:fld>
            <a:endParaRPr lang="en-IN" dirty="0"/>
          </a:p>
        </p:txBody>
      </p:sp>
      <p:sp>
        <p:nvSpPr>
          <p:cNvPr id="21" name="TextBox 20"/>
          <p:cNvSpPr txBox="1"/>
          <p:nvPr/>
        </p:nvSpPr>
        <p:spPr>
          <a:xfrm>
            <a:off x="8336355" y="4948326"/>
            <a:ext cx="3784478" cy="969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/>
              <a:t>Deira Pereyra</a:t>
            </a:r>
          </a:p>
          <a:p>
            <a:pPr algn="ctr"/>
            <a:r>
              <a:rPr lang="en-US" sz="1900" dirty="0"/>
              <a:t>Director of IT Application Services</a:t>
            </a:r>
          </a:p>
          <a:p>
            <a:pPr algn="ctr"/>
            <a:r>
              <a:rPr lang="en-US" sz="1900" dirty="0"/>
              <a:t>Lehman College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77683" y="4948326"/>
            <a:ext cx="4081182" cy="969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/>
              <a:t>Chris Buonocore</a:t>
            </a:r>
          </a:p>
          <a:p>
            <a:pPr algn="ctr"/>
            <a:r>
              <a:rPr lang="en-US" sz="1900" dirty="0"/>
              <a:t>Director of Student Success Initiatives</a:t>
            </a:r>
          </a:p>
          <a:p>
            <a:pPr algn="ctr"/>
            <a:r>
              <a:rPr lang="en-US" sz="1900" dirty="0"/>
              <a:t>Lehman College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/>
          <a:stretch/>
        </p:blipFill>
        <p:spPr>
          <a:xfrm>
            <a:off x="4144918" y="1428116"/>
            <a:ext cx="4081182" cy="3408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4" name="Group 3"/>
          <p:cNvGrpSpPr/>
          <p:nvPr/>
        </p:nvGrpSpPr>
        <p:grpSpPr>
          <a:xfrm>
            <a:off x="68451" y="1428113"/>
            <a:ext cx="3831742" cy="4489709"/>
            <a:chOff x="8162366" y="1652288"/>
            <a:chExt cx="3831742" cy="4489709"/>
          </a:xfrm>
        </p:grpSpPr>
        <p:sp>
          <p:nvSpPr>
            <p:cNvPr id="22" name="TextBox 21"/>
            <p:cNvSpPr txBox="1"/>
            <p:nvPr/>
          </p:nvSpPr>
          <p:spPr>
            <a:xfrm>
              <a:off x="8162366" y="5172501"/>
              <a:ext cx="3831742" cy="969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dirty="0"/>
                <a:t>Diana Babb</a:t>
              </a:r>
            </a:p>
            <a:p>
              <a:pPr algn="ctr"/>
              <a:r>
                <a:rPr lang="en-US" sz="1900" dirty="0"/>
                <a:t>Registrar Specialist</a:t>
              </a:r>
            </a:p>
            <a:p>
              <a:pPr algn="ctr"/>
              <a:r>
                <a:rPr lang="en-US" sz="1900" dirty="0" err="1"/>
                <a:t>Guttman</a:t>
              </a:r>
              <a:r>
                <a:rPr lang="en-US" sz="1900" dirty="0"/>
                <a:t> Community College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7383" y="1652288"/>
              <a:ext cx="3738231" cy="3408399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09" y="1428116"/>
            <a:ext cx="2272264" cy="3408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29761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TRIP THROUGH 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4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78" y="1584346"/>
            <a:ext cx="7927908" cy="405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82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THEN…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5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617" y="1233124"/>
            <a:ext cx="10344079" cy="491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39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6</a:t>
            </a:fld>
            <a:endParaRPr lang="en-IN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Cuny</a:t>
            </a:r>
            <a:r>
              <a:rPr lang="en-US" dirty="0"/>
              <a:t> TECHNOLOGY THROUGH THE AGES</a:t>
            </a: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8243047" y="1543832"/>
            <a:ext cx="3713080" cy="233045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4319997" y="1411095"/>
            <a:ext cx="3695434" cy="2319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096" y="4087184"/>
            <a:ext cx="2990113" cy="270459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/>
          <a:stretch>
            <a:fillRect/>
          </a:stretch>
        </p:blipFill>
        <p:spPr>
          <a:xfrm>
            <a:off x="284349" y="4137163"/>
            <a:ext cx="3336983" cy="1910861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7"/>
          <a:srcRect r="13312"/>
          <a:stretch/>
        </p:blipFill>
        <p:spPr>
          <a:xfrm>
            <a:off x="4020576" y="4631700"/>
            <a:ext cx="4294276" cy="7028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49" y="1511953"/>
            <a:ext cx="3642192" cy="23290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8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7</a:t>
            </a:fld>
            <a:endParaRPr lang="en-IN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37" y="665963"/>
            <a:ext cx="9281223" cy="61920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Business Process 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745734" cy="4104528"/>
          </a:xfrm>
        </p:spPr>
        <p:txBody>
          <a:bodyPr/>
          <a:lstStyle/>
          <a:p>
            <a:r>
              <a:rPr lang="en-IN" dirty="0"/>
              <a:t>Lessen administrative burden</a:t>
            </a:r>
            <a:br>
              <a:rPr lang="en-IN" dirty="0"/>
            </a:br>
            <a:endParaRPr lang="en-IN" u="sng" dirty="0"/>
          </a:p>
          <a:p>
            <a:r>
              <a:rPr lang="en-IN" dirty="0"/>
              <a:t>Automate tasks, not people</a:t>
            </a:r>
            <a:br>
              <a:rPr lang="en-IN" dirty="0"/>
            </a:br>
            <a:endParaRPr lang="en-IN" dirty="0"/>
          </a:p>
          <a:p>
            <a:r>
              <a:rPr lang="en-IN" dirty="0"/>
              <a:t>Examples:</a:t>
            </a:r>
          </a:p>
          <a:p>
            <a:pPr lvl="1"/>
            <a:r>
              <a:rPr lang="en-IN" sz="1800" dirty="0"/>
              <a:t>Personnel Action Form (Hiring)</a:t>
            </a:r>
          </a:p>
          <a:p>
            <a:pPr lvl="1"/>
            <a:r>
              <a:rPr lang="en-IN" sz="1800" dirty="0"/>
              <a:t>Course Scheduling</a:t>
            </a:r>
          </a:p>
          <a:p>
            <a:pPr lvl="1"/>
            <a:r>
              <a:rPr lang="en-IN" sz="1800" dirty="0"/>
              <a:t>Record Modification Request (</a:t>
            </a:r>
            <a:r>
              <a:rPr lang="en-IN" sz="1800" dirty="0" err="1"/>
              <a:t>eRMR</a:t>
            </a:r>
            <a:r>
              <a:rPr lang="en-IN" sz="1800" dirty="0"/>
              <a:t>)</a:t>
            </a:r>
          </a:p>
          <a:p>
            <a:pPr lvl="1"/>
            <a:r>
              <a:rPr lang="en-IN" sz="1800" dirty="0"/>
              <a:t>Major Declaration</a:t>
            </a:r>
          </a:p>
          <a:p>
            <a:pPr lvl="1"/>
            <a:r>
              <a:rPr lang="en-IN" sz="1800" dirty="0"/>
              <a:t>Electronic Transfer Credit Evaluation (</a:t>
            </a:r>
            <a:r>
              <a:rPr lang="en-IN" sz="1800" dirty="0" err="1"/>
              <a:t>eTCE</a:t>
            </a:r>
            <a:r>
              <a:rPr lang="en-IN" sz="1800" dirty="0"/>
              <a:t>)</a:t>
            </a:r>
          </a:p>
          <a:p>
            <a:pPr lvl="1"/>
            <a:r>
              <a:rPr lang="en-IN" sz="1800" dirty="0"/>
              <a:t>Others </a:t>
            </a:r>
          </a:p>
          <a:p>
            <a:pPr lvl="1"/>
            <a:endParaRPr lang="en-IN" sz="1800" dirty="0"/>
          </a:p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8</a:t>
            </a:fld>
            <a:endParaRPr lang="en-IN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12" y="1230996"/>
            <a:ext cx="4884848" cy="439992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12" y="1230996"/>
            <a:ext cx="4884848" cy="439992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Business Process AUTOMATION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9</a:t>
            </a:fld>
            <a:endParaRPr lang="en-I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68" y="6257818"/>
            <a:ext cx="2832745" cy="51024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8960" y="1825625"/>
            <a:ext cx="3105193" cy="420034"/>
          </a:xfrm>
        </p:spPr>
        <p:txBody>
          <a:bodyPr/>
          <a:lstStyle/>
          <a:p>
            <a:r>
              <a:rPr lang="en-US" dirty="0"/>
              <a:t>Transactions By Year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711" y="2249633"/>
            <a:ext cx="9104762" cy="393333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 txBox="1">
            <a:spLocks/>
          </p:cNvSpPr>
          <p:nvPr/>
        </p:nvSpPr>
        <p:spPr>
          <a:xfrm>
            <a:off x="4937170" y="5939853"/>
            <a:ext cx="6426526" cy="13351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None/>
            </a:pPr>
            <a:r>
              <a:rPr lang="en-US" sz="1800" i="1" dirty="0"/>
              <a:t>Work Faster with Automation…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9974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3.potx" id="{68AE0272-D563-46D7-960F-4127AB84A1C1}" vid="{8D295A1E-D0D4-4BFA-BE18-778DC902E6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19797F-2510-4681-A59B-FCD8F3733FE0}">
  <ds:schemaRefs>
    <ds:schemaRef ds:uri="71af3243-3dd4-4a8d-8c0d-dd76da1f02a5"/>
    <ds:schemaRef ds:uri="http://schemas.microsoft.com/office/2006/documentManagement/types"/>
    <ds:schemaRef ds:uri="16c05727-aa75-4e4a-9b5f-8a80a1165891"/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603</Words>
  <Application>Microsoft Office PowerPoint</Application>
  <PresentationFormat>Widescreen</PresentationFormat>
  <Paragraphs>195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Corbel</vt:lpstr>
      <vt:lpstr>Wingdings</vt:lpstr>
      <vt:lpstr>Office Theme</vt:lpstr>
      <vt:lpstr>TRANSFER ADVISING TECHNOLOGIES</vt:lpstr>
      <vt:lpstr>AGENDA</vt:lpstr>
      <vt:lpstr>mEET THE TEAM</vt:lpstr>
      <vt:lpstr>A TRIP THROUGH TIME</vt:lpstr>
      <vt:lpstr>BACK THEN…</vt:lpstr>
      <vt:lpstr>Cuny TECHNOLOGY THROUGH THE AGES</vt:lpstr>
      <vt:lpstr>PowerPoint Presentation</vt:lpstr>
      <vt:lpstr>Business Process AUTOMATION</vt:lpstr>
      <vt:lpstr>Business Process AUTOMATION</vt:lpstr>
      <vt:lpstr>Artificial Intelligence</vt:lpstr>
      <vt:lpstr>MACHINE LEARNING</vt:lpstr>
      <vt:lpstr>MACHINE LEARNING</vt:lpstr>
      <vt:lpstr>PowerPoint Presentation</vt:lpstr>
      <vt:lpstr>CHATBOTS</vt:lpstr>
      <vt:lpstr>PowerPoint Presentation</vt:lpstr>
      <vt:lpstr>Back to 2019</vt:lpstr>
      <vt:lpstr>TODAY’S TECHNOLOGY</vt:lpstr>
      <vt:lpstr>TODAY’S TECHNOLOGY</vt:lpstr>
      <vt:lpstr>INTERCONNECTIVITY, AKA THE BRIDGE</vt:lpstr>
      <vt:lpstr>TRANSFER CREDIT RULES</vt:lpstr>
      <vt:lpstr>PowerPoint Presentation</vt:lpstr>
      <vt:lpstr>EVALUATE MY  TRANSFER CREDIT</vt:lpstr>
      <vt:lpstr>TRANSFER FINDER / TRANSFER WHAT-IF /  TWIF</vt:lpstr>
      <vt:lpstr>ELECTRONIC TRANSFER CREDIT EVALUATION (eTCE)</vt:lpstr>
      <vt:lpstr>downloads</vt:lpstr>
      <vt:lpstr>HOMEWORK</vt:lpstr>
      <vt:lpstr>Q&amp;a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TRANSFER ADVISING TECHNOLOGIES</dc:title>
  <dc:creator/>
  <cp:lastModifiedBy/>
  <cp:revision>4</cp:revision>
  <dcterms:created xsi:type="dcterms:W3CDTF">2018-08-06T19:16:57Z</dcterms:created>
  <dcterms:modified xsi:type="dcterms:W3CDTF">2019-03-25T10:50:22Z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